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05" r:id="rId4"/>
    <p:sldId id="307" r:id="rId5"/>
    <p:sldId id="257" r:id="rId6"/>
    <p:sldId id="258" r:id="rId7"/>
    <p:sldId id="259" r:id="rId8"/>
    <p:sldId id="261" r:id="rId9"/>
    <p:sldId id="262" r:id="rId10"/>
    <p:sldId id="265" r:id="rId11"/>
    <p:sldId id="264" r:id="rId12"/>
    <p:sldId id="263" r:id="rId13"/>
    <p:sldId id="266" r:id="rId14"/>
    <p:sldId id="267" r:id="rId15"/>
    <p:sldId id="292" r:id="rId16"/>
    <p:sldId id="269" r:id="rId17"/>
    <p:sldId id="308" r:id="rId18"/>
    <p:sldId id="306" r:id="rId19"/>
    <p:sldId id="277" r:id="rId20"/>
    <p:sldId id="271" r:id="rId21"/>
    <p:sldId id="274" r:id="rId22"/>
    <p:sldId id="275" r:id="rId23"/>
    <p:sldId id="279" r:id="rId24"/>
    <p:sldId id="281" r:id="rId25"/>
    <p:sldId id="282" r:id="rId26"/>
    <p:sldId id="283" r:id="rId27"/>
    <p:sldId id="285" r:id="rId28"/>
    <p:sldId id="284" r:id="rId29"/>
    <p:sldId id="287" r:id="rId30"/>
    <p:sldId id="286" r:id="rId31"/>
    <p:sldId id="288" r:id="rId32"/>
    <p:sldId id="289" r:id="rId33"/>
    <p:sldId id="303" r:id="rId3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FD"/>
    <a:srgbClr val="EC723B"/>
    <a:srgbClr val="3D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00" y="52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5D66-EA9C-6038-E16B-37C1661A3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FAF03-5D80-E69B-9CE0-C1ECE87F1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5956-6874-B192-3054-9F5160D0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0459-3C65-B4F6-A9B9-444EBC5D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7D345-943F-FE36-CCC9-BA4EE7B4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909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E46D-82F1-EDB9-8D4B-395D9BAF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CCDD2-EE7C-4F90-108B-21B76BB69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4DCF8-AE4A-AE66-3F53-F9360F20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B5F0-B2B8-142E-A4FB-D66FD43A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776DF-7330-BB51-7E59-D6CBB8C3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562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25A6E-E038-397F-3A05-5155FFFA5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78424-0840-F9D3-A3D1-B7D3A6318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F43EF-C910-F177-D650-B9A27379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F0F81-505E-42FF-650F-EF7A7C93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03F27-9CD4-8D64-082A-114C0F29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944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24CD-CC0E-7545-DB28-7EDB421C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61879-4E97-A5EE-AA6B-EE8E6607C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AB5A-7C24-E77E-B6D3-1FAA5F741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51E-F9C5-230A-1A60-1A7ABB1D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E96AA-13E3-39F7-55BD-C4D3FAA6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40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B7ED-1ECF-EFDE-88A0-EA45316D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A1F60-B502-5706-DE79-3602905CB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3286F-5EDD-A545-03BA-80C93F85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59AAE-DB93-F138-01A2-A5031975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25E45-466B-2475-F85C-976A191F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9074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BA5E-CA08-67C4-D647-D000A2FB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B110E-2292-C377-1826-C313F39DA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002CC-292A-152A-E0B8-151001DA7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D1682-5D5D-F36D-F209-CD57ED37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B3D48-0023-4339-9F19-2C3054AC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BEDE0-E8FA-D5E6-AF9C-9811F4D7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110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19EA-1FA8-4CEB-1A45-C96F9819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371FB-9F61-1B98-D68B-A534B11DE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A70F8-89BA-8B2A-D087-D14A211B6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A75A8-37C2-CB15-9F42-E07662850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72872-94C2-7CC5-080E-A3BDEFBEB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6148B1-0DAC-E8E0-07E2-2049EB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016E9-31CC-C47A-AB9C-A21092F5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8B124-0805-979F-994E-D5590A71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674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D6B6-B797-28E3-3D7E-4AE9AC9C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5D1C0-24CD-34F4-A8F5-54FEA1BA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1CA8-3BD1-73EE-030B-0EE714DB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BDF21-295F-3152-E237-608D86AB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517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DBB4-CEF4-01EF-DED2-243298AF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C8772-BED4-AEF6-C20D-94DD5E02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12095-0E4E-2986-14EC-4F9DFAD50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431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A650-185E-69FF-2C0B-7ED08AC7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1C956-0B65-3A37-5A93-B5DCC8437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4D07D-AB81-7287-31AB-5FE2437A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6725C-B786-A1DA-BE36-1115262C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7AB4E-B35F-B287-F57B-7B7D77B6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6F6F0-3386-652A-1F12-BD2F1D02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630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C436-7E80-A5FA-9161-B88A7062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1667C-7EE6-C0B4-55F6-91836BDA1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A419F-0866-D3D7-A58A-A66E55BD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25FAB-9CE0-AE38-50C5-DE051E98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74076-9568-4F4E-02B0-AE32A1D5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9B2BE-6126-EE12-2062-8A80D0D37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50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C5653-5B05-8105-AC78-B8542D37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AFB80-5D94-7A01-7174-0AF3C42D2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3357F-393F-52A9-E935-9E072D3D5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D8CF4-56E3-43E3-9531-15E54C539EED}" type="datetimeFigureOut">
              <a:rPr lang="en-NL" smtClean="0"/>
              <a:t>06/10/2023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A96CD-564B-C606-E417-6677F9A5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4E3D3-8B4D-E6A4-DA7D-593F4AFE1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DCAE4-35CB-4891-8667-8734B005C2A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11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0ugn5sHdCk?start=100&amp;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A35F-04CA-2D67-2578-7EBAFE180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the brain learns to solve multistep, multiscale visual tasks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60F09-6FA0-B78E-D4DF-7ABFE7EB0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L" dirty="0"/>
              <a:t>Sami Mollard</a:t>
            </a:r>
          </a:p>
          <a:p>
            <a:r>
              <a:rPr lang="en-NL" dirty="0"/>
              <a:t>06/10/2023</a:t>
            </a:r>
          </a:p>
        </p:txBody>
      </p:sp>
      <p:pic>
        <p:nvPicPr>
          <p:cNvPr id="4" name="Picture 4" descr="A picture containing object, lamp, light, umbrella&#10;&#10;Description automatically generated">
            <a:extLst>
              <a:ext uri="{FF2B5EF4-FFF2-40B4-BE49-F238E27FC236}">
                <a16:creationId xmlns:a16="http://schemas.microsoft.com/office/drawing/2014/main" id="{512F211F-783E-3AA9-6965-6EF56DB9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5934" y="5026814"/>
            <a:ext cx="2256305" cy="150168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A210DF-36DC-4BB4-F20C-7EA2F04B0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49" y="5239382"/>
            <a:ext cx="4410383" cy="1076549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DBDF1EF-BEA5-3579-D317-A493D9A8B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16" y="4951318"/>
            <a:ext cx="4410384" cy="18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4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39AF-6C51-4842-710A-94AD30CAEF74}"/>
              </a:ext>
            </a:extLst>
          </p:cNvPr>
          <p:cNvSpPr/>
          <p:nvPr/>
        </p:nvSpPr>
        <p:spPr>
          <a:xfrm>
            <a:off x="1116215" y="2859983"/>
            <a:ext cx="2188762" cy="1899636"/>
          </a:xfrm>
          <a:custGeom>
            <a:avLst/>
            <a:gdLst>
              <a:gd name="connsiteX0" fmla="*/ 0 w 2188762"/>
              <a:gd name="connsiteY0" fmla="*/ 0 h 1899636"/>
              <a:gd name="connsiteX1" fmla="*/ 243727 w 2188762"/>
              <a:gd name="connsiteY1" fmla="*/ 706490 h 1899636"/>
              <a:gd name="connsiteX2" fmla="*/ 1285142 w 2188762"/>
              <a:gd name="connsiteY2" fmla="*/ 1471920 h 1899636"/>
              <a:gd name="connsiteX3" fmla="*/ 2188763 w 2188762"/>
              <a:gd name="connsiteY3" fmla="*/ 1899636 h 18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762" h="1899636">
                <a:moveTo>
                  <a:pt x="0" y="0"/>
                </a:moveTo>
                <a:cubicBezTo>
                  <a:pt x="18718" y="176025"/>
                  <a:pt x="72083" y="444045"/>
                  <a:pt x="243727" y="706490"/>
                </a:cubicBezTo>
                <a:cubicBezTo>
                  <a:pt x="304659" y="799679"/>
                  <a:pt x="475905" y="1037432"/>
                  <a:pt x="1285142" y="1471920"/>
                </a:cubicBezTo>
                <a:cubicBezTo>
                  <a:pt x="1504575" y="1589801"/>
                  <a:pt x="1810030" y="1743125"/>
                  <a:pt x="2188763" y="1899636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B5742-F517-3E85-9104-520A6848B4C4}"/>
              </a:ext>
            </a:extLst>
          </p:cNvPr>
          <p:cNvSpPr/>
          <p:nvPr/>
        </p:nvSpPr>
        <p:spPr>
          <a:xfrm>
            <a:off x="4032176" y="3910956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022A6-E0E8-2291-3089-E7D7E403D143}"/>
              </a:ext>
            </a:extLst>
          </p:cNvPr>
          <p:cNvSpPr/>
          <p:nvPr/>
        </p:nvSpPr>
        <p:spPr>
          <a:xfrm>
            <a:off x="3243648" y="4724574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8BC1AE-B64D-5A7F-29A0-C5E685312A14}"/>
              </a:ext>
            </a:extLst>
          </p:cNvPr>
          <p:cNvSpPr/>
          <p:nvPr/>
        </p:nvSpPr>
        <p:spPr>
          <a:xfrm>
            <a:off x="1234494" y="2334298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E42528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CCAA14-57F5-CC7D-022C-5152B2AD0240}"/>
              </a:ext>
            </a:extLst>
          </p:cNvPr>
          <p:cNvSpPr/>
          <p:nvPr/>
        </p:nvSpPr>
        <p:spPr>
          <a:xfrm>
            <a:off x="1358747" y="2500367"/>
            <a:ext cx="2702500" cy="1444838"/>
          </a:xfrm>
          <a:custGeom>
            <a:avLst/>
            <a:gdLst>
              <a:gd name="connsiteX0" fmla="*/ 0 w 2702500"/>
              <a:gd name="connsiteY0" fmla="*/ 0 h 1444838"/>
              <a:gd name="connsiteX1" fmla="*/ 862602 w 2702500"/>
              <a:gd name="connsiteY1" fmla="*/ 890081 h 1444838"/>
              <a:gd name="connsiteX2" fmla="*/ 1506567 w 2702500"/>
              <a:gd name="connsiteY2" fmla="*/ 1138985 h 1444838"/>
              <a:gd name="connsiteX3" fmla="*/ 2702501 w 2702500"/>
              <a:gd name="connsiteY3" fmla="*/ 1444839 h 14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500" h="1444838">
                <a:moveTo>
                  <a:pt x="0" y="0"/>
                </a:moveTo>
                <a:cubicBezTo>
                  <a:pt x="181600" y="320987"/>
                  <a:pt x="454001" y="661089"/>
                  <a:pt x="862602" y="890081"/>
                </a:cubicBezTo>
                <a:cubicBezTo>
                  <a:pt x="909595" y="916365"/>
                  <a:pt x="1056150" y="996015"/>
                  <a:pt x="1506567" y="1138985"/>
                </a:cubicBezTo>
                <a:cubicBezTo>
                  <a:pt x="1806048" y="1234166"/>
                  <a:pt x="2210268" y="1348065"/>
                  <a:pt x="2702501" y="1444839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pic>
        <p:nvPicPr>
          <p:cNvPr id="2050" name="Graphic 2049">
            <a:extLst>
              <a:ext uri="{FF2B5EF4-FFF2-40B4-BE49-F238E27FC236}">
                <a16:creationId xmlns:a16="http://schemas.microsoft.com/office/drawing/2014/main" id="{B3CC8466-B60C-A8FF-5F17-C1FF025AE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457" y="2069156"/>
            <a:ext cx="3899624" cy="2741923"/>
          </a:xfrm>
          <a:prstGeom prst="rect">
            <a:avLst/>
          </a:prstGeom>
        </p:spPr>
      </p:pic>
      <p:sp>
        <p:nvSpPr>
          <p:cNvPr id="2051" name="Rectangle 2050">
            <a:extLst>
              <a:ext uri="{FF2B5EF4-FFF2-40B4-BE49-F238E27FC236}">
                <a16:creationId xmlns:a16="http://schemas.microsoft.com/office/drawing/2014/main" id="{6593D49A-74D4-3C37-5C2B-52C156D89A70}"/>
              </a:ext>
            </a:extLst>
          </p:cNvPr>
          <p:cNvSpPr/>
          <p:nvPr/>
        </p:nvSpPr>
        <p:spPr>
          <a:xfrm>
            <a:off x="3304977" y="3658866"/>
            <a:ext cx="299879" cy="299879"/>
          </a:xfrm>
          <a:prstGeom prst="rect">
            <a:avLst/>
          </a:prstGeom>
          <a:solidFill>
            <a:srgbClr val="EC723B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C33FB9-EDCF-6F25-3AF5-C5A6151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trace operation in monkeys’ visual cortex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DFB1C-D443-F6ED-0FA0-19FC860A63D0}"/>
              </a:ext>
            </a:extLst>
          </p:cNvPr>
          <p:cNvSpPr txBox="1"/>
          <p:nvPr/>
        </p:nvSpPr>
        <p:spPr>
          <a:xfrm>
            <a:off x="9948354" y="4544175"/>
            <a:ext cx="1713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/>
              <a:t>Adapted from </a:t>
            </a:r>
            <a:r>
              <a:rPr lang="en-NL" sz="800" dirty="0" err="1"/>
              <a:t>Roelfsema</a:t>
            </a:r>
            <a:r>
              <a:rPr lang="en-NL" sz="800" dirty="0"/>
              <a:t> et al., 2003</a:t>
            </a:r>
          </a:p>
        </p:txBody>
      </p:sp>
    </p:spTree>
    <p:extLst>
      <p:ext uri="{BB962C8B-B14F-4D97-AF65-F5344CB8AC3E}">
        <p14:creationId xmlns:p14="http://schemas.microsoft.com/office/powerpoint/2010/main" val="293526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39AF-6C51-4842-710A-94AD30CAEF74}"/>
              </a:ext>
            </a:extLst>
          </p:cNvPr>
          <p:cNvSpPr/>
          <p:nvPr/>
        </p:nvSpPr>
        <p:spPr>
          <a:xfrm>
            <a:off x="1687715" y="2108868"/>
            <a:ext cx="2188762" cy="1899636"/>
          </a:xfrm>
          <a:custGeom>
            <a:avLst/>
            <a:gdLst>
              <a:gd name="connsiteX0" fmla="*/ 0 w 2188762"/>
              <a:gd name="connsiteY0" fmla="*/ 0 h 1899636"/>
              <a:gd name="connsiteX1" fmla="*/ 243727 w 2188762"/>
              <a:gd name="connsiteY1" fmla="*/ 706490 h 1899636"/>
              <a:gd name="connsiteX2" fmla="*/ 1285142 w 2188762"/>
              <a:gd name="connsiteY2" fmla="*/ 1471920 h 1899636"/>
              <a:gd name="connsiteX3" fmla="*/ 2188763 w 2188762"/>
              <a:gd name="connsiteY3" fmla="*/ 1899636 h 18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762" h="1899636">
                <a:moveTo>
                  <a:pt x="0" y="0"/>
                </a:moveTo>
                <a:cubicBezTo>
                  <a:pt x="18718" y="176025"/>
                  <a:pt x="72083" y="444045"/>
                  <a:pt x="243727" y="706490"/>
                </a:cubicBezTo>
                <a:cubicBezTo>
                  <a:pt x="304659" y="799679"/>
                  <a:pt x="475905" y="1037432"/>
                  <a:pt x="1285142" y="1471920"/>
                </a:cubicBezTo>
                <a:cubicBezTo>
                  <a:pt x="1504575" y="1589801"/>
                  <a:pt x="1810030" y="1743125"/>
                  <a:pt x="2188763" y="1899636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B5742-F517-3E85-9104-520A6848B4C4}"/>
              </a:ext>
            </a:extLst>
          </p:cNvPr>
          <p:cNvSpPr/>
          <p:nvPr/>
        </p:nvSpPr>
        <p:spPr>
          <a:xfrm>
            <a:off x="4603676" y="3159841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022A6-E0E8-2291-3089-E7D7E403D143}"/>
              </a:ext>
            </a:extLst>
          </p:cNvPr>
          <p:cNvSpPr/>
          <p:nvPr/>
        </p:nvSpPr>
        <p:spPr>
          <a:xfrm>
            <a:off x="3815148" y="3973459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8BC1AE-B64D-5A7F-29A0-C5E685312A14}"/>
              </a:ext>
            </a:extLst>
          </p:cNvPr>
          <p:cNvSpPr/>
          <p:nvPr/>
        </p:nvSpPr>
        <p:spPr>
          <a:xfrm>
            <a:off x="1805994" y="1583183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E42528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CCAA14-57F5-CC7D-022C-5152B2AD0240}"/>
              </a:ext>
            </a:extLst>
          </p:cNvPr>
          <p:cNvSpPr/>
          <p:nvPr/>
        </p:nvSpPr>
        <p:spPr>
          <a:xfrm>
            <a:off x="1930247" y="1749252"/>
            <a:ext cx="2702500" cy="1444838"/>
          </a:xfrm>
          <a:custGeom>
            <a:avLst/>
            <a:gdLst>
              <a:gd name="connsiteX0" fmla="*/ 0 w 2702500"/>
              <a:gd name="connsiteY0" fmla="*/ 0 h 1444838"/>
              <a:gd name="connsiteX1" fmla="*/ 862602 w 2702500"/>
              <a:gd name="connsiteY1" fmla="*/ 890081 h 1444838"/>
              <a:gd name="connsiteX2" fmla="*/ 1506567 w 2702500"/>
              <a:gd name="connsiteY2" fmla="*/ 1138985 h 1444838"/>
              <a:gd name="connsiteX3" fmla="*/ 2702501 w 2702500"/>
              <a:gd name="connsiteY3" fmla="*/ 1444839 h 14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500" h="1444838">
                <a:moveTo>
                  <a:pt x="0" y="0"/>
                </a:moveTo>
                <a:cubicBezTo>
                  <a:pt x="181600" y="320987"/>
                  <a:pt x="454001" y="661089"/>
                  <a:pt x="862602" y="890081"/>
                </a:cubicBezTo>
                <a:cubicBezTo>
                  <a:pt x="909595" y="916365"/>
                  <a:pt x="1056150" y="996015"/>
                  <a:pt x="1506567" y="1138985"/>
                </a:cubicBezTo>
                <a:cubicBezTo>
                  <a:pt x="1806048" y="1234166"/>
                  <a:pt x="2210268" y="1348065"/>
                  <a:pt x="2702501" y="1444839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6593D49A-74D4-3C37-5C2B-52C156D89A70}"/>
              </a:ext>
            </a:extLst>
          </p:cNvPr>
          <p:cNvSpPr/>
          <p:nvPr/>
        </p:nvSpPr>
        <p:spPr>
          <a:xfrm>
            <a:off x="3304977" y="3658866"/>
            <a:ext cx="299879" cy="299879"/>
          </a:xfrm>
          <a:prstGeom prst="rect">
            <a:avLst/>
          </a:prstGeom>
          <a:solidFill>
            <a:srgbClr val="3D589C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C88038-CFD7-D992-41A7-83629160C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3457" y="2069156"/>
            <a:ext cx="3901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B0D7A-5843-82AF-FC47-0F3A24F2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trace operation in monkeys’ visual cortex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C73D-89FD-310F-C93C-C349C5543BF7}"/>
              </a:ext>
            </a:extLst>
          </p:cNvPr>
          <p:cNvSpPr txBox="1"/>
          <p:nvPr/>
        </p:nvSpPr>
        <p:spPr>
          <a:xfrm>
            <a:off x="9948354" y="4544175"/>
            <a:ext cx="1713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/>
              <a:t>Adapted from </a:t>
            </a:r>
            <a:r>
              <a:rPr lang="en-NL" sz="800" dirty="0" err="1"/>
              <a:t>Roelfsema</a:t>
            </a:r>
            <a:r>
              <a:rPr lang="en-NL" sz="800" dirty="0"/>
              <a:t> et al., 2003</a:t>
            </a:r>
          </a:p>
        </p:txBody>
      </p:sp>
    </p:spTree>
    <p:extLst>
      <p:ext uri="{BB962C8B-B14F-4D97-AF65-F5344CB8AC3E}">
        <p14:creationId xmlns:p14="http://schemas.microsoft.com/office/powerpoint/2010/main" val="243945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12B070E-6E69-453A-6800-5604F0A9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4294" y="2030866"/>
            <a:ext cx="8554175" cy="2796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2A80E-A0D8-1CB1-6D64-AEFC6CB5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Trace operation, summary</a:t>
            </a:r>
          </a:p>
        </p:txBody>
      </p:sp>
    </p:spTree>
    <p:extLst>
      <p:ext uri="{BB962C8B-B14F-4D97-AF65-F5344CB8AC3E}">
        <p14:creationId xmlns:p14="http://schemas.microsoft.com/office/powerpoint/2010/main" val="71677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6DC430B-0CA8-B774-51CE-6488172F3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1877" y="2030866"/>
            <a:ext cx="8668246" cy="279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AD164-6B3F-348D-390C-F489F375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Visual routine: search-then-trace task</a:t>
            </a:r>
          </a:p>
        </p:txBody>
      </p:sp>
    </p:spTree>
    <p:extLst>
      <p:ext uri="{BB962C8B-B14F-4D97-AF65-F5344CB8AC3E}">
        <p14:creationId xmlns:p14="http://schemas.microsoft.com/office/powerpoint/2010/main" val="52654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E78203C-53AA-0D6C-3BBF-156B28A0F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4448" y="1998210"/>
            <a:ext cx="7923103" cy="279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808A5-548A-C3AF-F2DA-E0B3463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Visual routine: trace then search task</a:t>
            </a:r>
          </a:p>
        </p:txBody>
      </p:sp>
    </p:spTree>
    <p:extLst>
      <p:ext uri="{BB962C8B-B14F-4D97-AF65-F5344CB8AC3E}">
        <p14:creationId xmlns:p14="http://schemas.microsoft.com/office/powerpoint/2010/main" val="423344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F4E5-AF37-CDAB-8246-824DC7EB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visual cortex as a cognitive blackboard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7957E-34B7-6DED-516D-543A24E6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3756025"/>
          </a:xfrm>
        </p:spPr>
        <p:txBody>
          <a:bodyPr>
            <a:normAutofit fontScale="92500"/>
          </a:bodyPr>
          <a:lstStyle/>
          <a:p>
            <a:r>
              <a:rPr lang="en-NL" dirty="0"/>
              <a:t>The visual cortex act as a cognitive blackboard</a:t>
            </a:r>
          </a:p>
          <a:p>
            <a:r>
              <a:rPr lang="en-NL" dirty="0"/>
              <a:t>Writing on this blackboard is done via tagging the relevant neurons with enhanced activity</a:t>
            </a:r>
          </a:p>
          <a:p>
            <a:r>
              <a:rPr lang="en-US" dirty="0"/>
              <a:t>Reading and writing to the cognitive blackboard in early visual areas permits the exchange of information between elemental operations that are part of a visual routine</a:t>
            </a:r>
          </a:p>
          <a:p>
            <a:pPr marL="0" indent="0">
              <a:buNone/>
            </a:pPr>
            <a:endParaRPr lang="en-NL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7F5EBFD-559A-828B-8D2D-276E7A99D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66216" b="43008"/>
          <a:stretch/>
        </p:blipFill>
        <p:spPr>
          <a:xfrm>
            <a:off x="7791450" y="1173592"/>
            <a:ext cx="3990975" cy="4510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33B80-993D-1766-2BA4-343E17FFAF30}"/>
              </a:ext>
            </a:extLst>
          </p:cNvPr>
          <p:cNvSpPr txBox="1"/>
          <p:nvPr/>
        </p:nvSpPr>
        <p:spPr>
          <a:xfrm>
            <a:off x="0" y="58388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400" b="1" dirty="0"/>
              <a:t>How can such a strategy be learnt?</a:t>
            </a:r>
          </a:p>
        </p:txBody>
      </p:sp>
    </p:spTree>
    <p:extLst>
      <p:ext uri="{BB962C8B-B14F-4D97-AF65-F5344CB8AC3E}">
        <p14:creationId xmlns:p14="http://schemas.microsoft.com/office/powerpoint/2010/main" val="356133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diagram of a diagram of a group&#10;&#10;Description automatically generated">
            <a:extLst>
              <a:ext uri="{FF2B5EF4-FFF2-40B4-BE49-F238E27FC236}">
                <a16:creationId xmlns:a16="http://schemas.microsoft.com/office/drawing/2014/main" id="{D4092638-DFE7-0759-5EAD-4B294455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58" y="1531674"/>
            <a:ext cx="5081026" cy="4794514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7C78A257-96EA-5AC8-50FE-04FFB68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29849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diagram of a diagram of a group&#10;&#10;Description automatically generated">
            <a:extLst>
              <a:ext uri="{FF2B5EF4-FFF2-40B4-BE49-F238E27FC236}">
                <a16:creationId xmlns:a16="http://schemas.microsoft.com/office/drawing/2014/main" id="{D4092638-DFE7-0759-5EAD-4B294455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58" y="1531674"/>
            <a:ext cx="5081026" cy="47945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66EE678-95EE-97D4-DB9A-B6215195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3927" y="4238317"/>
            <a:ext cx="1309008" cy="10321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EC3E79-7A7B-AACE-E2B0-0F4DCA8BDC28}"/>
              </a:ext>
            </a:extLst>
          </p:cNvPr>
          <p:cNvGrpSpPr/>
          <p:nvPr/>
        </p:nvGrpSpPr>
        <p:grpSpPr>
          <a:xfrm>
            <a:off x="8303927" y="2189541"/>
            <a:ext cx="1302714" cy="1024046"/>
            <a:chOff x="6894227" y="2643357"/>
            <a:chExt cx="1302714" cy="102404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A919AC-3BDD-86E9-61F2-6CF7CD64EBCB}"/>
                </a:ext>
              </a:extLst>
            </p:cNvPr>
            <p:cNvSpPr/>
            <p:nvPr/>
          </p:nvSpPr>
          <p:spPr>
            <a:xfrm>
              <a:off x="7609650" y="3197419"/>
              <a:ext cx="150032" cy="176212"/>
            </a:xfrm>
            <a:custGeom>
              <a:avLst/>
              <a:gdLst>
                <a:gd name="connsiteX0" fmla="*/ 0 w 150032"/>
                <a:gd name="connsiteY0" fmla="*/ 0 h 176212"/>
                <a:gd name="connsiteX1" fmla="*/ 150032 w 150032"/>
                <a:gd name="connsiteY1" fmla="*/ 0 h 176212"/>
                <a:gd name="connsiteX2" fmla="*/ 150032 w 150032"/>
                <a:gd name="connsiteY2" fmla="*/ 176213 h 176212"/>
                <a:gd name="connsiteX3" fmla="*/ 0 w 150032"/>
                <a:gd name="connsiteY3" fmla="*/ 17621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032" h="176212">
                  <a:moveTo>
                    <a:pt x="0" y="0"/>
                  </a:moveTo>
                  <a:lnTo>
                    <a:pt x="150032" y="0"/>
                  </a:lnTo>
                  <a:lnTo>
                    <a:pt x="150032" y="176213"/>
                  </a:lnTo>
                  <a:lnTo>
                    <a:pt x="0" y="176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DB9F8F6-6008-F3B1-1DEE-56851128D9B6}"/>
                </a:ext>
              </a:extLst>
            </p:cNvPr>
            <p:cNvSpPr/>
            <p:nvPr/>
          </p:nvSpPr>
          <p:spPr>
            <a:xfrm>
              <a:off x="7469183" y="3083636"/>
              <a:ext cx="143235" cy="143235"/>
            </a:xfrm>
            <a:custGeom>
              <a:avLst/>
              <a:gdLst>
                <a:gd name="connsiteX0" fmla="*/ 0 w 143235"/>
                <a:gd name="connsiteY0" fmla="*/ 0 h 143235"/>
                <a:gd name="connsiteX1" fmla="*/ 143236 w 143235"/>
                <a:gd name="connsiteY1" fmla="*/ 0 h 143235"/>
                <a:gd name="connsiteX2" fmla="*/ 143236 w 143235"/>
                <a:gd name="connsiteY2" fmla="*/ 143236 h 143235"/>
                <a:gd name="connsiteX3" fmla="*/ 0 w 143235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43235">
                  <a:moveTo>
                    <a:pt x="0" y="0"/>
                  </a:moveTo>
                  <a:lnTo>
                    <a:pt x="143236" y="0"/>
                  </a:lnTo>
                  <a:lnTo>
                    <a:pt x="143236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634C9AD-A92F-7157-DF40-60D14BA69D52}"/>
                </a:ext>
              </a:extLst>
            </p:cNvPr>
            <p:cNvSpPr/>
            <p:nvPr/>
          </p:nvSpPr>
          <p:spPr>
            <a:xfrm>
              <a:off x="7509334" y="3081497"/>
              <a:ext cx="245565" cy="143235"/>
            </a:xfrm>
            <a:custGeom>
              <a:avLst/>
              <a:gdLst>
                <a:gd name="connsiteX0" fmla="*/ 0 w 229831"/>
                <a:gd name="connsiteY0" fmla="*/ 0 h 143235"/>
                <a:gd name="connsiteX1" fmla="*/ 229832 w 229831"/>
                <a:gd name="connsiteY1" fmla="*/ 0 h 143235"/>
                <a:gd name="connsiteX2" fmla="*/ 229832 w 229831"/>
                <a:gd name="connsiteY2" fmla="*/ 143236 h 143235"/>
                <a:gd name="connsiteX3" fmla="*/ 0 w 229831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831" h="143235">
                  <a:moveTo>
                    <a:pt x="0" y="0"/>
                  </a:moveTo>
                  <a:lnTo>
                    <a:pt x="229832" y="0"/>
                  </a:lnTo>
                  <a:lnTo>
                    <a:pt x="229832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13186-ED32-7D46-D5A5-88801ACE8562}"/>
                </a:ext>
              </a:extLst>
            </p:cNvPr>
            <p:cNvSpPr/>
            <p:nvPr/>
          </p:nvSpPr>
          <p:spPr>
            <a:xfrm>
              <a:off x="7609650" y="3374639"/>
              <a:ext cx="150032" cy="147766"/>
            </a:xfrm>
            <a:custGeom>
              <a:avLst/>
              <a:gdLst>
                <a:gd name="connsiteX0" fmla="*/ 0 w 150032"/>
                <a:gd name="connsiteY0" fmla="*/ 0 h 147766"/>
                <a:gd name="connsiteX1" fmla="*/ 150032 w 150032"/>
                <a:gd name="connsiteY1" fmla="*/ 0 h 147766"/>
                <a:gd name="connsiteX2" fmla="*/ 150032 w 150032"/>
                <a:gd name="connsiteY2" fmla="*/ 147767 h 147766"/>
                <a:gd name="connsiteX3" fmla="*/ 0 w 150032"/>
                <a:gd name="connsiteY3" fmla="*/ 147767 h 14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032" h="147766">
                  <a:moveTo>
                    <a:pt x="0" y="0"/>
                  </a:moveTo>
                  <a:lnTo>
                    <a:pt x="150032" y="0"/>
                  </a:lnTo>
                  <a:lnTo>
                    <a:pt x="150032" y="147767"/>
                  </a:lnTo>
                  <a:lnTo>
                    <a:pt x="0" y="1477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493EA2-F463-2E24-08E6-8AE6D92D16F4}"/>
                </a:ext>
              </a:extLst>
            </p:cNvPr>
            <p:cNvSpPr/>
            <p:nvPr/>
          </p:nvSpPr>
          <p:spPr>
            <a:xfrm>
              <a:off x="7609650" y="2646881"/>
              <a:ext cx="165891" cy="143235"/>
            </a:xfrm>
            <a:custGeom>
              <a:avLst/>
              <a:gdLst>
                <a:gd name="connsiteX0" fmla="*/ 0 w 165891"/>
                <a:gd name="connsiteY0" fmla="*/ 0 h 143235"/>
                <a:gd name="connsiteX1" fmla="*/ 165892 w 165891"/>
                <a:gd name="connsiteY1" fmla="*/ 0 h 143235"/>
                <a:gd name="connsiteX2" fmla="*/ 165892 w 165891"/>
                <a:gd name="connsiteY2" fmla="*/ 143236 h 143235"/>
                <a:gd name="connsiteX3" fmla="*/ 0 w 165891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91" h="143235">
                  <a:moveTo>
                    <a:pt x="0" y="0"/>
                  </a:moveTo>
                  <a:lnTo>
                    <a:pt x="165892" y="0"/>
                  </a:lnTo>
                  <a:lnTo>
                    <a:pt x="165892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9D9B17-6874-DB00-90A1-3DF5918F3BBB}"/>
                </a:ext>
              </a:extLst>
            </p:cNvPr>
            <p:cNvSpPr/>
            <p:nvPr/>
          </p:nvSpPr>
          <p:spPr>
            <a:xfrm>
              <a:off x="7758927" y="2645371"/>
              <a:ext cx="143235" cy="157584"/>
            </a:xfrm>
            <a:custGeom>
              <a:avLst/>
              <a:gdLst>
                <a:gd name="connsiteX0" fmla="*/ 0 w 143235"/>
                <a:gd name="connsiteY0" fmla="*/ 0 h 157584"/>
                <a:gd name="connsiteX1" fmla="*/ 143236 w 143235"/>
                <a:gd name="connsiteY1" fmla="*/ 0 h 157584"/>
                <a:gd name="connsiteX2" fmla="*/ 143236 w 143235"/>
                <a:gd name="connsiteY2" fmla="*/ 157584 h 157584"/>
                <a:gd name="connsiteX3" fmla="*/ 0 w 143235"/>
                <a:gd name="connsiteY3" fmla="*/ 157584 h 15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57584">
                  <a:moveTo>
                    <a:pt x="0" y="0"/>
                  </a:moveTo>
                  <a:lnTo>
                    <a:pt x="143236" y="0"/>
                  </a:lnTo>
                  <a:lnTo>
                    <a:pt x="143236" y="157584"/>
                  </a:lnTo>
                  <a:lnTo>
                    <a:pt x="0" y="1575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343FAD-AA3B-5912-A7A5-EB97B5A5EC66}"/>
                </a:ext>
              </a:extLst>
            </p:cNvPr>
            <p:cNvSpPr/>
            <p:nvPr/>
          </p:nvSpPr>
          <p:spPr>
            <a:xfrm>
              <a:off x="7758927" y="2788606"/>
              <a:ext cx="143235" cy="181750"/>
            </a:xfrm>
            <a:custGeom>
              <a:avLst/>
              <a:gdLst>
                <a:gd name="connsiteX0" fmla="*/ 0 w 143235"/>
                <a:gd name="connsiteY0" fmla="*/ 0 h 181750"/>
                <a:gd name="connsiteX1" fmla="*/ 143236 w 143235"/>
                <a:gd name="connsiteY1" fmla="*/ 0 h 181750"/>
                <a:gd name="connsiteX2" fmla="*/ 143236 w 143235"/>
                <a:gd name="connsiteY2" fmla="*/ 181751 h 181750"/>
                <a:gd name="connsiteX3" fmla="*/ 0 w 143235"/>
                <a:gd name="connsiteY3" fmla="*/ 181751 h 18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81750">
                  <a:moveTo>
                    <a:pt x="0" y="0"/>
                  </a:moveTo>
                  <a:lnTo>
                    <a:pt x="143236" y="0"/>
                  </a:lnTo>
                  <a:lnTo>
                    <a:pt x="143236" y="181751"/>
                  </a:lnTo>
                  <a:lnTo>
                    <a:pt x="0" y="1817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3C6E8D-4054-B15B-5C60-5BAFFCBC386E}"/>
                </a:ext>
              </a:extLst>
            </p:cNvPr>
            <p:cNvSpPr/>
            <p:nvPr/>
          </p:nvSpPr>
          <p:spPr>
            <a:xfrm>
              <a:off x="7758927" y="2936373"/>
              <a:ext cx="143235" cy="143235"/>
            </a:xfrm>
            <a:custGeom>
              <a:avLst/>
              <a:gdLst>
                <a:gd name="connsiteX0" fmla="*/ 0 w 143235"/>
                <a:gd name="connsiteY0" fmla="*/ 0 h 143235"/>
                <a:gd name="connsiteX1" fmla="*/ 143236 w 143235"/>
                <a:gd name="connsiteY1" fmla="*/ 0 h 143235"/>
                <a:gd name="connsiteX2" fmla="*/ 143236 w 143235"/>
                <a:gd name="connsiteY2" fmla="*/ 143236 h 143235"/>
                <a:gd name="connsiteX3" fmla="*/ 0 w 143235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43235">
                  <a:moveTo>
                    <a:pt x="0" y="0"/>
                  </a:moveTo>
                  <a:lnTo>
                    <a:pt x="143236" y="0"/>
                  </a:lnTo>
                  <a:lnTo>
                    <a:pt x="143236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8FAACE-A8E8-D14E-4845-98947078E3D9}"/>
                </a:ext>
              </a:extLst>
            </p:cNvPr>
            <p:cNvSpPr/>
            <p:nvPr/>
          </p:nvSpPr>
          <p:spPr>
            <a:xfrm>
              <a:off x="7904177" y="2936373"/>
              <a:ext cx="143235" cy="143235"/>
            </a:xfrm>
            <a:custGeom>
              <a:avLst/>
              <a:gdLst>
                <a:gd name="connsiteX0" fmla="*/ 0 w 143235"/>
                <a:gd name="connsiteY0" fmla="*/ 0 h 143235"/>
                <a:gd name="connsiteX1" fmla="*/ 143236 w 143235"/>
                <a:gd name="connsiteY1" fmla="*/ 0 h 143235"/>
                <a:gd name="connsiteX2" fmla="*/ 143236 w 143235"/>
                <a:gd name="connsiteY2" fmla="*/ 143236 h 143235"/>
                <a:gd name="connsiteX3" fmla="*/ 0 w 143235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43235">
                  <a:moveTo>
                    <a:pt x="0" y="0"/>
                  </a:moveTo>
                  <a:lnTo>
                    <a:pt x="143236" y="0"/>
                  </a:lnTo>
                  <a:lnTo>
                    <a:pt x="143236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98B7D6-73F1-5AF4-A756-6B76508B4363}"/>
                </a:ext>
              </a:extLst>
            </p:cNvPr>
            <p:cNvSpPr/>
            <p:nvPr/>
          </p:nvSpPr>
          <p:spPr>
            <a:xfrm>
              <a:off x="8051692" y="2937128"/>
              <a:ext cx="142983" cy="143235"/>
            </a:xfrm>
            <a:custGeom>
              <a:avLst/>
              <a:gdLst>
                <a:gd name="connsiteX0" fmla="*/ 0 w 142983"/>
                <a:gd name="connsiteY0" fmla="*/ 0 h 143235"/>
                <a:gd name="connsiteX1" fmla="*/ 142984 w 142983"/>
                <a:gd name="connsiteY1" fmla="*/ 0 h 143235"/>
                <a:gd name="connsiteX2" fmla="*/ 142984 w 142983"/>
                <a:gd name="connsiteY2" fmla="*/ 143236 h 143235"/>
                <a:gd name="connsiteX3" fmla="*/ 0 w 142983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83" h="143235">
                  <a:moveTo>
                    <a:pt x="0" y="0"/>
                  </a:moveTo>
                  <a:lnTo>
                    <a:pt x="142984" y="0"/>
                  </a:lnTo>
                  <a:lnTo>
                    <a:pt x="142984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603306-2999-6856-00CD-7D397C26F11C}"/>
                </a:ext>
              </a:extLst>
            </p:cNvPr>
            <p:cNvSpPr/>
            <p:nvPr/>
          </p:nvSpPr>
          <p:spPr>
            <a:xfrm>
              <a:off x="7318647" y="3083133"/>
              <a:ext cx="192826" cy="143235"/>
            </a:xfrm>
            <a:custGeom>
              <a:avLst/>
              <a:gdLst>
                <a:gd name="connsiteX0" fmla="*/ 0 w 192826"/>
                <a:gd name="connsiteY0" fmla="*/ 0 h 143235"/>
                <a:gd name="connsiteX1" fmla="*/ 192827 w 192826"/>
                <a:gd name="connsiteY1" fmla="*/ 0 h 143235"/>
                <a:gd name="connsiteX2" fmla="*/ 192827 w 192826"/>
                <a:gd name="connsiteY2" fmla="*/ 143236 h 143235"/>
                <a:gd name="connsiteX3" fmla="*/ 0 w 192826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826" h="143235">
                  <a:moveTo>
                    <a:pt x="0" y="0"/>
                  </a:moveTo>
                  <a:lnTo>
                    <a:pt x="192827" y="0"/>
                  </a:lnTo>
                  <a:lnTo>
                    <a:pt x="192827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EBCA61-1B61-0A19-1187-545DF757C66C}"/>
                </a:ext>
              </a:extLst>
            </p:cNvPr>
            <p:cNvSpPr/>
            <p:nvPr/>
          </p:nvSpPr>
          <p:spPr>
            <a:xfrm>
              <a:off x="7173901" y="3082629"/>
              <a:ext cx="146759" cy="143235"/>
            </a:xfrm>
            <a:custGeom>
              <a:avLst/>
              <a:gdLst>
                <a:gd name="connsiteX0" fmla="*/ 0 w 146759"/>
                <a:gd name="connsiteY0" fmla="*/ 0 h 143235"/>
                <a:gd name="connsiteX1" fmla="*/ 146760 w 146759"/>
                <a:gd name="connsiteY1" fmla="*/ 0 h 143235"/>
                <a:gd name="connsiteX2" fmla="*/ 146760 w 146759"/>
                <a:gd name="connsiteY2" fmla="*/ 143236 h 143235"/>
                <a:gd name="connsiteX3" fmla="*/ 0 w 146759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759" h="143235">
                  <a:moveTo>
                    <a:pt x="0" y="0"/>
                  </a:moveTo>
                  <a:lnTo>
                    <a:pt x="146760" y="0"/>
                  </a:lnTo>
                  <a:lnTo>
                    <a:pt x="146760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07441A8C-4ED3-8916-5FBE-A12E5C6F0B47}"/>
                </a:ext>
              </a:extLst>
            </p:cNvPr>
            <p:cNvGrpSpPr/>
            <p:nvPr/>
          </p:nvGrpSpPr>
          <p:grpSpPr>
            <a:xfrm>
              <a:off x="7172894" y="2643357"/>
              <a:ext cx="1024047" cy="1024046"/>
              <a:chOff x="7172894" y="2643357"/>
              <a:chExt cx="1024047" cy="1024046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41E0B54-8F20-6DD1-9C3C-5FD734A6B936}"/>
                  </a:ext>
                </a:extLst>
              </p:cNvPr>
              <p:cNvSpPr/>
              <p:nvPr/>
            </p:nvSpPr>
            <p:spPr>
              <a:xfrm>
                <a:off x="7172894" y="2643357"/>
                <a:ext cx="1024047" cy="1024046"/>
              </a:xfrm>
              <a:custGeom>
                <a:avLst/>
                <a:gdLst>
                  <a:gd name="connsiteX0" fmla="*/ 0 w 1024047"/>
                  <a:gd name="connsiteY0" fmla="*/ 0 h 1024046"/>
                  <a:gd name="connsiteX1" fmla="*/ 1024047 w 1024047"/>
                  <a:gd name="connsiteY1" fmla="*/ 0 h 1024046"/>
                  <a:gd name="connsiteX2" fmla="*/ 1024047 w 1024047"/>
                  <a:gd name="connsiteY2" fmla="*/ 1024047 h 1024046"/>
                  <a:gd name="connsiteX3" fmla="*/ 0 w 1024047"/>
                  <a:gd name="connsiteY3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4047" h="1024046">
                    <a:moveTo>
                      <a:pt x="0" y="0"/>
                    </a:moveTo>
                    <a:lnTo>
                      <a:pt x="1024047" y="0"/>
                    </a:lnTo>
                    <a:lnTo>
                      <a:pt x="1024047" y="1024047"/>
                    </a:lnTo>
                    <a:lnTo>
                      <a:pt x="0" y="1024047"/>
                    </a:lnTo>
                    <a:close/>
                  </a:path>
                </a:pathLst>
              </a:custGeom>
              <a:noFill/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7F8B955-58CE-5FA7-AE05-20C9B4AF426C}"/>
                  </a:ext>
                </a:extLst>
              </p:cNvPr>
              <p:cNvSpPr/>
              <p:nvPr/>
            </p:nvSpPr>
            <p:spPr>
              <a:xfrm>
                <a:off x="7172894" y="3520895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BFB4E10-EAF8-ADC8-B7E7-16ECE173D3FD}"/>
                  </a:ext>
                </a:extLst>
              </p:cNvPr>
              <p:cNvSpPr/>
              <p:nvPr/>
            </p:nvSpPr>
            <p:spPr>
              <a:xfrm>
                <a:off x="7172894" y="3374639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3D9C9B2-C28B-9678-68D8-D353005B440C}"/>
                  </a:ext>
                </a:extLst>
              </p:cNvPr>
              <p:cNvSpPr/>
              <p:nvPr/>
            </p:nvSpPr>
            <p:spPr>
              <a:xfrm>
                <a:off x="7172894" y="3228382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54284DB-4090-BB1B-F7C2-9B3724A0144A}"/>
                  </a:ext>
                </a:extLst>
              </p:cNvPr>
              <p:cNvSpPr/>
              <p:nvPr/>
            </p:nvSpPr>
            <p:spPr>
              <a:xfrm>
                <a:off x="7172894" y="3082126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DCFC77D-C872-850A-5DAA-34E6F76AED1E}"/>
                  </a:ext>
                </a:extLst>
              </p:cNvPr>
              <p:cNvSpPr/>
              <p:nvPr/>
            </p:nvSpPr>
            <p:spPr>
              <a:xfrm>
                <a:off x="7172894" y="2935870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53AD35B-C207-EBC7-8765-840B7580C0CC}"/>
                  </a:ext>
                </a:extLst>
              </p:cNvPr>
              <p:cNvSpPr/>
              <p:nvPr/>
            </p:nvSpPr>
            <p:spPr>
              <a:xfrm>
                <a:off x="7172894" y="2789613"/>
                <a:ext cx="1023795" cy="25173"/>
              </a:xfrm>
              <a:custGeom>
                <a:avLst/>
                <a:gdLst>
                  <a:gd name="connsiteX0" fmla="*/ 0 w 1023795"/>
                  <a:gd name="connsiteY0" fmla="*/ 0 h 25173"/>
                  <a:gd name="connsiteX1" fmla="*/ 1023795 w 1023795"/>
                  <a:gd name="connsiteY1" fmla="*/ 0 h 2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3795" h="25173">
                    <a:moveTo>
                      <a:pt x="0" y="0"/>
                    </a:moveTo>
                    <a:lnTo>
                      <a:pt x="1023795" y="0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43761F5-A250-FCC1-6F27-479497A1806F}"/>
                  </a:ext>
                </a:extLst>
              </p:cNvPr>
              <p:cNvSpPr/>
              <p:nvPr/>
            </p:nvSpPr>
            <p:spPr>
              <a:xfrm>
                <a:off x="8050433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1E3EB73-EC64-3D00-2927-A3A16BA583E0}"/>
                  </a:ext>
                </a:extLst>
              </p:cNvPr>
              <p:cNvSpPr/>
              <p:nvPr/>
            </p:nvSpPr>
            <p:spPr>
              <a:xfrm>
                <a:off x="7904177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E98C667-528C-99D2-1C0A-2CA2CCF3C59E}"/>
                  </a:ext>
                </a:extLst>
              </p:cNvPr>
              <p:cNvSpPr/>
              <p:nvPr/>
            </p:nvSpPr>
            <p:spPr>
              <a:xfrm>
                <a:off x="7757920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688C4C7-3476-5E69-7DCC-EC15D635B0A2}"/>
                  </a:ext>
                </a:extLst>
              </p:cNvPr>
              <p:cNvSpPr/>
              <p:nvPr/>
            </p:nvSpPr>
            <p:spPr>
              <a:xfrm>
                <a:off x="7611664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482553B-2BEE-EF56-3FC2-C4C32CAAD28B}"/>
                  </a:ext>
                </a:extLst>
              </p:cNvPr>
              <p:cNvSpPr/>
              <p:nvPr/>
            </p:nvSpPr>
            <p:spPr>
              <a:xfrm>
                <a:off x="7465407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F585C20-97A5-80CC-A7C1-99BAB07948A8}"/>
                  </a:ext>
                </a:extLst>
              </p:cNvPr>
              <p:cNvSpPr/>
              <p:nvPr/>
            </p:nvSpPr>
            <p:spPr>
              <a:xfrm>
                <a:off x="7319151" y="2643357"/>
                <a:ext cx="25173" cy="1024046"/>
              </a:xfrm>
              <a:custGeom>
                <a:avLst/>
                <a:gdLst>
                  <a:gd name="connsiteX0" fmla="*/ 0 w 25173"/>
                  <a:gd name="connsiteY0" fmla="*/ 0 h 1024046"/>
                  <a:gd name="connsiteX1" fmla="*/ 0 w 25173"/>
                  <a:gd name="connsiteY1" fmla="*/ 1024047 h 102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173" h="1024046">
                    <a:moveTo>
                      <a:pt x="0" y="0"/>
                    </a:moveTo>
                    <a:lnTo>
                      <a:pt x="0" y="1024047"/>
                    </a:lnTo>
                  </a:path>
                </a:pathLst>
              </a:custGeom>
              <a:ln w="125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D683BB8-4916-DC87-A6E7-CE6334DC3D58}"/>
                </a:ext>
              </a:extLst>
            </p:cNvPr>
            <p:cNvSpPr/>
            <p:nvPr/>
          </p:nvSpPr>
          <p:spPr>
            <a:xfrm>
              <a:off x="6894227" y="2650909"/>
              <a:ext cx="143235" cy="143235"/>
            </a:xfrm>
            <a:custGeom>
              <a:avLst/>
              <a:gdLst>
                <a:gd name="connsiteX0" fmla="*/ 0 w 143235"/>
                <a:gd name="connsiteY0" fmla="*/ 0 h 143235"/>
                <a:gd name="connsiteX1" fmla="*/ 143236 w 143235"/>
                <a:gd name="connsiteY1" fmla="*/ 0 h 143235"/>
                <a:gd name="connsiteX2" fmla="*/ 143236 w 143235"/>
                <a:gd name="connsiteY2" fmla="*/ 143236 h 143235"/>
                <a:gd name="connsiteX3" fmla="*/ 0 w 143235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43235">
                  <a:moveTo>
                    <a:pt x="0" y="0"/>
                  </a:moveTo>
                  <a:lnTo>
                    <a:pt x="143236" y="0"/>
                  </a:lnTo>
                  <a:lnTo>
                    <a:pt x="143236" y="143236"/>
                  </a:lnTo>
                  <a:lnTo>
                    <a:pt x="0" y="143236"/>
                  </a:lnTo>
                  <a:close/>
                </a:path>
              </a:pathLst>
            </a:custGeom>
            <a:noFill/>
            <a:ln w="125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B514AA5-670F-4EDE-3EE1-A779DF2CCB9B}"/>
                </a:ext>
              </a:extLst>
            </p:cNvPr>
            <p:cNvSpPr/>
            <p:nvPr/>
          </p:nvSpPr>
          <p:spPr>
            <a:xfrm>
              <a:off x="6894227" y="2891565"/>
              <a:ext cx="143235" cy="143235"/>
            </a:xfrm>
            <a:custGeom>
              <a:avLst/>
              <a:gdLst>
                <a:gd name="connsiteX0" fmla="*/ 0 w 143235"/>
                <a:gd name="connsiteY0" fmla="*/ 0 h 143235"/>
                <a:gd name="connsiteX1" fmla="*/ 143236 w 143235"/>
                <a:gd name="connsiteY1" fmla="*/ 0 h 143235"/>
                <a:gd name="connsiteX2" fmla="*/ 143236 w 143235"/>
                <a:gd name="connsiteY2" fmla="*/ 143236 h 143235"/>
                <a:gd name="connsiteX3" fmla="*/ 0 w 143235"/>
                <a:gd name="connsiteY3" fmla="*/ 143236 h 14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35" h="143235">
                  <a:moveTo>
                    <a:pt x="0" y="0"/>
                  </a:moveTo>
                  <a:lnTo>
                    <a:pt x="143236" y="0"/>
                  </a:lnTo>
                  <a:lnTo>
                    <a:pt x="143236" y="143236"/>
                  </a:lnTo>
                  <a:lnTo>
                    <a:pt x="0" y="143236"/>
                  </a:lnTo>
                  <a:close/>
                </a:path>
              </a:pathLst>
            </a:custGeom>
            <a:solidFill>
              <a:srgbClr val="FFFFFF"/>
            </a:solidFill>
            <a:ln w="125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A533B3-12C1-8475-9EA4-B33C6E82E91B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6574971" y="4754368"/>
            <a:ext cx="1728956" cy="5160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1A9210-33FC-75A7-4839-BBA93D850876}"/>
              </a:ext>
            </a:extLst>
          </p:cNvPr>
          <p:cNvCxnSpPr>
            <a:cxnSpLocks/>
          </p:cNvCxnSpPr>
          <p:nvPr/>
        </p:nvCxnSpPr>
        <p:spPr>
          <a:xfrm flipH="1">
            <a:off x="6379992" y="2640896"/>
            <a:ext cx="2198677" cy="1239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7C78A257-96EA-5AC8-50FE-04FFB68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architecture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D1F7E6B-42E6-6FB7-5C23-F90A87A11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3227" y="2081205"/>
            <a:ext cx="1710269" cy="1202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A5D492-80DF-188D-B35F-25A20E779D60}"/>
              </a:ext>
            </a:extLst>
          </p:cNvPr>
          <p:cNvSpPr/>
          <p:nvPr/>
        </p:nvSpPr>
        <p:spPr>
          <a:xfrm>
            <a:off x="10525760" y="2081205"/>
            <a:ext cx="419345" cy="1011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1953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8712-DDAF-14C5-5FA8-F62CBF5A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learning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800B-7B5E-0ADD-7069-8E8159D78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448" y="5554650"/>
            <a:ext cx="3047765" cy="497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14D33-34AF-7707-B9DF-C9C13FDB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49" y="2202163"/>
            <a:ext cx="869653" cy="4554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C68544-1BBE-6E53-B341-38546EFABADB}"/>
              </a:ext>
            </a:extLst>
          </p:cNvPr>
          <p:cNvSpPr/>
          <p:nvPr/>
        </p:nvSpPr>
        <p:spPr>
          <a:xfrm>
            <a:off x="2328081" y="2673169"/>
            <a:ext cx="2020997" cy="18633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C1470E-1E7C-AEA9-0932-BA209BDEE050}"/>
              </a:ext>
            </a:extLst>
          </p:cNvPr>
          <p:cNvSpPr/>
          <p:nvPr/>
        </p:nvSpPr>
        <p:spPr>
          <a:xfrm>
            <a:off x="2328081" y="4786838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A61510-DC1E-68B2-32EA-9AB43DCAC069}"/>
              </a:ext>
            </a:extLst>
          </p:cNvPr>
          <p:cNvSpPr/>
          <p:nvPr/>
        </p:nvSpPr>
        <p:spPr>
          <a:xfrm>
            <a:off x="2328081" y="1475612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BA2125-893E-1971-3D6A-2A989D3DB04F}"/>
              </a:ext>
            </a:extLst>
          </p:cNvPr>
          <p:cNvSpPr/>
          <p:nvPr/>
        </p:nvSpPr>
        <p:spPr>
          <a:xfrm>
            <a:off x="2395275" y="4950208"/>
            <a:ext cx="430922" cy="43092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3638A-DB01-8096-9AED-6D6BE00FD7DF}"/>
              </a:ext>
            </a:extLst>
          </p:cNvPr>
          <p:cNvSpPr/>
          <p:nvPr/>
        </p:nvSpPr>
        <p:spPr>
          <a:xfrm>
            <a:off x="2826196" y="5124086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FA915F-1FAD-25DA-0A21-6C5A806E7DF1}"/>
              </a:ext>
            </a:extLst>
          </p:cNvPr>
          <p:cNvSpPr/>
          <p:nvPr/>
        </p:nvSpPr>
        <p:spPr>
          <a:xfrm>
            <a:off x="3058301" y="4950208"/>
            <a:ext cx="430922" cy="4309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314160-3E3C-CBA5-82A2-A0CD5993209C}"/>
              </a:ext>
            </a:extLst>
          </p:cNvPr>
          <p:cNvSpPr/>
          <p:nvPr/>
        </p:nvSpPr>
        <p:spPr>
          <a:xfrm>
            <a:off x="3489223" y="5124086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307EC8-6ADA-2182-494D-28534CA7C97B}"/>
              </a:ext>
            </a:extLst>
          </p:cNvPr>
          <p:cNvSpPr/>
          <p:nvPr/>
        </p:nvSpPr>
        <p:spPr>
          <a:xfrm>
            <a:off x="3723548" y="4939662"/>
            <a:ext cx="430922" cy="430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5A090A-32B6-C1B6-413A-925C4E46ED33}"/>
              </a:ext>
            </a:extLst>
          </p:cNvPr>
          <p:cNvSpPr/>
          <p:nvPr/>
        </p:nvSpPr>
        <p:spPr>
          <a:xfrm>
            <a:off x="4154469" y="5113539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F58983-9D6B-C697-E39E-1E5CC3256A31}"/>
              </a:ext>
            </a:extLst>
          </p:cNvPr>
          <p:cNvSpPr/>
          <p:nvPr/>
        </p:nvSpPr>
        <p:spPr>
          <a:xfrm>
            <a:off x="2610735" y="3953099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4658BD4-AA43-1B80-0708-0F8845788BF9}"/>
              </a:ext>
            </a:extLst>
          </p:cNvPr>
          <p:cNvSpPr/>
          <p:nvPr/>
        </p:nvSpPr>
        <p:spPr>
          <a:xfrm>
            <a:off x="3041657" y="4126977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0ABB28-FDAE-93B4-74FA-996DF870355C}"/>
              </a:ext>
            </a:extLst>
          </p:cNvPr>
          <p:cNvSpPr/>
          <p:nvPr/>
        </p:nvSpPr>
        <p:spPr>
          <a:xfrm>
            <a:off x="3691404" y="3756493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19279D-E1F8-9E5B-3E0C-EF37E5FD45A3}"/>
              </a:ext>
            </a:extLst>
          </p:cNvPr>
          <p:cNvSpPr/>
          <p:nvPr/>
        </p:nvSpPr>
        <p:spPr>
          <a:xfrm>
            <a:off x="4122325" y="3930370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0968A1-EFA5-5F34-6A0F-52A6CF8A93BA}"/>
              </a:ext>
            </a:extLst>
          </p:cNvPr>
          <p:cNvSpPr/>
          <p:nvPr/>
        </p:nvSpPr>
        <p:spPr>
          <a:xfrm>
            <a:off x="2441343" y="3225032"/>
            <a:ext cx="430922" cy="4309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48A61F-CEB3-5700-7E33-137D0B8257DC}"/>
              </a:ext>
            </a:extLst>
          </p:cNvPr>
          <p:cNvSpPr/>
          <p:nvPr/>
        </p:nvSpPr>
        <p:spPr>
          <a:xfrm>
            <a:off x="2872264" y="3398909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C6AC1-21D2-2B1C-7981-85629E0631C4}"/>
              </a:ext>
            </a:extLst>
          </p:cNvPr>
          <p:cNvSpPr/>
          <p:nvPr/>
        </p:nvSpPr>
        <p:spPr>
          <a:xfrm>
            <a:off x="3548787" y="3055251"/>
            <a:ext cx="430922" cy="43092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BD3DE2-3F81-D55A-28C5-D63E24742F23}"/>
              </a:ext>
            </a:extLst>
          </p:cNvPr>
          <p:cNvSpPr/>
          <p:nvPr/>
        </p:nvSpPr>
        <p:spPr>
          <a:xfrm>
            <a:off x="3979708" y="3229128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85F134-3187-3553-CD76-A6446C7E31E9}"/>
              </a:ext>
            </a:extLst>
          </p:cNvPr>
          <p:cNvSpPr/>
          <p:nvPr/>
        </p:nvSpPr>
        <p:spPr>
          <a:xfrm>
            <a:off x="2855764" y="2707171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05011C-2978-4CFE-DEDF-4886F92247E8}"/>
              </a:ext>
            </a:extLst>
          </p:cNvPr>
          <p:cNvSpPr/>
          <p:nvPr/>
        </p:nvSpPr>
        <p:spPr>
          <a:xfrm>
            <a:off x="3286685" y="2881048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874DA6F-A693-684E-FF99-FD15FD951278}"/>
              </a:ext>
            </a:extLst>
          </p:cNvPr>
          <p:cNvSpPr/>
          <p:nvPr/>
        </p:nvSpPr>
        <p:spPr>
          <a:xfrm>
            <a:off x="2392436" y="1640512"/>
            <a:ext cx="430922" cy="430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B4FED3-43CC-B22C-980E-067A1FA51713}"/>
              </a:ext>
            </a:extLst>
          </p:cNvPr>
          <p:cNvSpPr/>
          <p:nvPr/>
        </p:nvSpPr>
        <p:spPr>
          <a:xfrm>
            <a:off x="2823357" y="1814389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FA6012E-3115-91EF-4847-1D97169B6BA6}"/>
              </a:ext>
            </a:extLst>
          </p:cNvPr>
          <p:cNvSpPr/>
          <p:nvPr/>
        </p:nvSpPr>
        <p:spPr>
          <a:xfrm>
            <a:off x="3055462" y="1640512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4E4FED-8B80-AE02-DDC4-1EDA678D6B84}"/>
              </a:ext>
            </a:extLst>
          </p:cNvPr>
          <p:cNvSpPr/>
          <p:nvPr/>
        </p:nvSpPr>
        <p:spPr>
          <a:xfrm>
            <a:off x="3486383" y="1814389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FA8D80-3CA1-C406-CD5D-C848C7989D35}"/>
              </a:ext>
            </a:extLst>
          </p:cNvPr>
          <p:cNvSpPr/>
          <p:nvPr/>
        </p:nvSpPr>
        <p:spPr>
          <a:xfrm>
            <a:off x="3720708" y="1629965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E168EF-6AE0-2F4C-9285-667B4ED54C8C}"/>
              </a:ext>
            </a:extLst>
          </p:cNvPr>
          <p:cNvSpPr/>
          <p:nvPr/>
        </p:nvSpPr>
        <p:spPr>
          <a:xfrm>
            <a:off x="4151629" y="1803842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12BDC3-F705-CA63-21F6-BB13249B5C30}"/>
              </a:ext>
            </a:extLst>
          </p:cNvPr>
          <p:cNvCxnSpPr>
            <a:cxnSpLocks/>
          </p:cNvCxnSpPr>
          <p:nvPr/>
        </p:nvCxnSpPr>
        <p:spPr>
          <a:xfrm flipV="1">
            <a:off x="2642665" y="4358908"/>
            <a:ext cx="215460" cy="56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9396A67-7E39-BC3C-8927-6BA30A2469FA}"/>
              </a:ext>
            </a:extLst>
          </p:cNvPr>
          <p:cNvCxnSpPr>
            <a:cxnSpLocks/>
            <a:stCxn id="12" idx="0"/>
            <a:endCxn id="16" idx="4"/>
          </p:cNvCxnSpPr>
          <p:nvPr/>
        </p:nvCxnSpPr>
        <p:spPr>
          <a:xfrm flipH="1" flipV="1">
            <a:off x="2826196" y="4384021"/>
            <a:ext cx="447566" cy="56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FCF409A-FF6D-5FDE-6425-D9A326947337}"/>
              </a:ext>
            </a:extLst>
          </p:cNvPr>
          <p:cNvCxnSpPr>
            <a:cxnSpLocks/>
            <a:stCxn id="14" idx="0"/>
            <a:endCxn id="18" idx="4"/>
          </p:cNvCxnSpPr>
          <p:nvPr/>
        </p:nvCxnSpPr>
        <p:spPr>
          <a:xfrm flipH="1" flipV="1">
            <a:off x="3906865" y="4187415"/>
            <a:ext cx="32144" cy="752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BCA4106-7396-A722-9E69-F49501F4BAAF}"/>
              </a:ext>
            </a:extLst>
          </p:cNvPr>
          <p:cNvCxnSpPr>
            <a:cxnSpLocks/>
            <a:stCxn id="18" idx="0"/>
            <a:endCxn id="22" idx="4"/>
          </p:cNvCxnSpPr>
          <p:nvPr/>
        </p:nvCxnSpPr>
        <p:spPr>
          <a:xfrm flipH="1" flipV="1">
            <a:off x="3764248" y="3486173"/>
            <a:ext cx="142617" cy="270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96A3422-D26D-C4E6-A876-ECB166F4B4B2}"/>
              </a:ext>
            </a:extLst>
          </p:cNvPr>
          <p:cNvCxnSpPr>
            <a:cxnSpLocks/>
            <a:stCxn id="20" idx="7"/>
            <a:endCxn id="24" idx="3"/>
          </p:cNvCxnSpPr>
          <p:nvPr/>
        </p:nvCxnSpPr>
        <p:spPr>
          <a:xfrm flipV="1">
            <a:off x="2809158" y="3074986"/>
            <a:ext cx="109714" cy="213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0B3089-4182-93BF-B762-F0219BACD7D2}"/>
              </a:ext>
            </a:extLst>
          </p:cNvPr>
          <p:cNvCxnSpPr>
            <a:cxnSpLocks/>
            <a:stCxn id="22" idx="3"/>
            <a:endCxn id="16" idx="7"/>
          </p:cNvCxnSpPr>
          <p:nvPr/>
        </p:nvCxnSpPr>
        <p:spPr>
          <a:xfrm flipH="1">
            <a:off x="2978550" y="3423066"/>
            <a:ext cx="633344" cy="59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632C45-D024-4CE1-47F2-1AB02F370688}"/>
              </a:ext>
            </a:extLst>
          </p:cNvPr>
          <p:cNvCxnSpPr>
            <a:cxnSpLocks/>
            <a:stCxn id="16" idx="1"/>
            <a:endCxn id="20" idx="4"/>
          </p:cNvCxnSpPr>
          <p:nvPr/>
        </p:nvCxnSpPr>
        <p:spPr>
          <a:xfrm flipH="1" flipV="1">
            <a:off x="2656804" y="3655954"/>
            <a:ext cx="17039" cy="3602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6D4E2A-FC20-01FF-441F-34D21CC695EC}"/>
              </a:ext>
            </a:extLst>
          </p:cNvPr>
          <p:cNvCxnSpPr>
            <a:cxnSpLocks/>
            <a:stCxn id="25" idx="4"/>
            <a:endCxn id="21" idx="7"/>
          </p:cNvCxnSpPr>
          <p:nvPr/>
        </p:nvCxnSpPr>
        <p:spPr>
          <a:xfrm flipH="1">
            <a:off x="2984123" y="3012099"/>
            <a:ext cx="368088" cy="4060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3876DF7-3277-B8C1-75AF-BB109AA2216B}"/>
              </a:ext>
            </a:extLst>
          </p:cNvPr>
          <p:cNvCxnSpPr>
            <a:cxnSpLocks/>
            <a:stCxn id="23" idx="4"/>
            <a:endCxn id="19" idx="0"/>
          </p:cNvCxnSpPr>
          <p:nvPr/>
        </p:nvCxnSpPr>
        <p:spPr>
          <a:xfrm>
            <a:off x="4045234" y="3360179"/>
            <a:ext cx="142617" cy="5701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FD175FD-44A2-F728-4196-172631843289}"/>
              </a:ext>
            </a:extLst>
          </p:cNvPr>
          <p:cNvCxnSpPr>
            <a:cxnSpLocks/>
            <a:stCxn id="19" idx="4"/>
            <a:endCxn id="15" idx="0"/>
          </p:cNvCxnSpPr>
          <p:nvPr/>
        </p:nvCxnSpPr>
        <p:spPr>
          <a:xfrm>
            <a:off x="4187851" y="4061421"/>
            <a:ext cx="32144" cy="105211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1177D47-1007-61E5-ED5B-C9F71B638BED}"/>
              </a:ext>
            </a:extLst>
          </p:cNvPr>
          <p:cNvCxnSpPr>
            <a:cxnSpLocks/>
            <a:stCxn id="17" idx="4"/>
            <a:endCxn id="13" idx="0"/>
          </p:cNvCxnSpPr>
          <p:nvPr/>
        </p:nvCxnSpPr>
        <p:spPr>
          <a:xfrm>
            <a:off x="3107183" y="4258028"/>
            <a:ext cx="447566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3CC7FF-E95E-1036-B188-2F74F50892A6}"/>
              </a:ext>
            </a:extLst>
          </p:cNvPr>
          <p:cNvCxnSpPr>
            <a:cxnSpLocks/>
            <a:stCxn id="17" idx="4"/>
            <a:endCxn id="11" idx="0"/>
          </p:cNvCxnSpPr>
          <p:nvPr/>
        </p:nvCxnSpPr>
        <p:spPr>
          <a:xfrm flipH="1">
            <a:off x="2891722" y="4258028"/>
            <a:ext cx="215460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8E8342-0FB0-6A3C-B510-487FE5AA1DCF}"/>
              </a:ext>
            </a:extLst>
          </p:cNvPr>
          <p:cNvCxnSpPr>
            <a:cxnSpLocks/>
            <a:stCxn id="21" idx="4"/>
            <a:endCxn id="17" idx="0"/>
          </p:cNvCxnSpPr>
          <p:nvPr/>
        </p:nvCxnSpPr>
        <p:spPr>
          <a:xfrm>
            <a:off x="2937790" y="3529960"/>
            <a:ext cx="169392" cy="59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CB63919-C347-7205-D2E0-49342F3FA7FB}"/>
              </a:ext>
            </a:extLst>
          </p:cNvPr>
          <p:cNvCxnSpPr>
            <a:cxnSpLocks/>
            <a:stCxn id="24" idx="0"/>
            <a:endCxn id="26" idx="4"/>
          </p:cNvCxnSpPr>
          <p:nvPr/>
        </p:nvCxnSpPr>
        <p:spPr>
          <a:xfrm flipH="1" flipV="1">
            <a:off x="2607897" y="2071434"/>
            <a:ext cx="463328" cy="635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632639-641E-DD66-E5A6-98A9F50E0D83}"/>
              </a:ext>
            </a:extLst>
          </p:cNvPr>
          <p:cNvCxnSpPr>
            <a:cxnSpLocks/>
            <a:stCxn id="22" idx="0"/>
            <a:endCxn id="30" idx="4"/>
          </p:cNvCxnSpPr>
          <p:nvPr/>
        </p:nvCxnSpPr>
        <p:spPr>
          <a:xfrm flipV="1">
            <a:off x="3764248" y="2060887"/>
            <a:ext cx="171921" cy="994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BD9C44F-8F48-1271-BC3E-A44A70A5EB1C}"/>
              </a:ext>
            </a:extLst>
          </p:cNvPr>
          <p:cNvCxnSpPr>
            <a:cxnSpLocks/>
            <a:stCxn id="24" idx="0"/>
            <a:endCxn id="30" idx="4"/>
          </p:cNvCxnSpPr>
          <p:nvPr/>
        </p:nvCxnSpPr>
        <p:spPr>
          <a:xfrm flipV="1">
            <a:off x="3071225" y="2060887"/>
            <a:ext cx="864944" cy="646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791046-BF36-1B86-A009-FA279582FA79}"/>
              </a:ext>
            </a:extLst>
          </p:cNvPr>
          <p:cNvCxnSpPr>
            <a:cxnSpLocks/>
            <a:stCxn id="22" idx="0"/>
            <a:endCxn id="28" idx="4"/>
          </p:cNvCxnSpPr>
          <p:nvPr/>
        </p:nvCxnSpPr>
        <p:spPr>
          <a:xfrm flipH="1" flipV="1">
            <a:off x="3270923" y="2071434"/>
            <a:ext cx="493325" cy="983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1C510A3-A60A-729B-D244-4FB011BEE1C9}"/>
              </a:ext>
            </a:extLst>
          </p:cNvPr>
          <p:cNvCxnSpPr>
            <a:cxnSpLocks/>
            <a:stCxn id="31" idx="4"/>
            <a:endCxn id="23" idx="0"/>
          </p:cNvCxnSpPr>
          <p:nvPr/>
        </p:nvCxnSpPr>
        <p:spPr>
          <a:xfrm flipH="1">
            <a:off x="4045234" y="1934893"/>
            <a:ext cx="171921" cy="12942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0A8E61-9D28-8AFD-8548-ED8A730B2E6C}"/>
              </a:ext>
            </a:extLst>
          </p:cNvPr>
          <p:cNvCxnSpPr>
            <a:cxnSpLocks/>
            <a:stCxn id="29" idx="4"/>
            <a:endCxn id="23" idx="0"/>
          </p:cNvCxnSpPr>
          <p:nvPr/>
        </p:nvCxnSpPr>
        <p:spPr>
          <a:xfrm>
            <a:off x="3551909" y="1945440"/>
            <a:ext cx="493325" cy="12836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53A15B8-BA5A-2EE4-C197-5E37F992C04F}"/>
              </a:ext>
            </a:extLst>
          </p:cNvPr>
          <p:cNvCxnSpPr>
            <a:cxnSpLocks/>
            <a:stCxn id="31" idx="4"/>
            <a:endCxn id="25" idx="0"/>
          </p:cNvCxnSpPr>
          <p:nvPr/>
        </p:nvCxnSpPr>
        <p:spPr>
          <a:xfrm flipH="1">
            <a:off x="3352211" y="1934893"/>
            <a:ext cx="864944" cy="94615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A45C9D-3F18-19E6-16AD-B8DD894A4CDF}"/>
              </a:ext>
            </a:extLst>
          </p:cNvPr>
          <p:cNvCxnSpPr>
            <a:cxnSpLocks/>
            <a:stCxn id="27" idx="4"/>
            <a:endCxn id="25" idx="0"/>
          </p:cNvCxnSpPr>
          <p:nvPr/>
        </p:nvCxnSpPr>
        <p:spPr>
          <a:xfrm>
            <a:off x="2888883" y="1945440"/>
            <a:ext cx="463328" cy="9356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B7B5E9D-AF06-480D-6865-7D3869DF50A8}"/>
              </a:ext>
            </a:extLst>
          </p:cNvPr>
          <p:cNvSpPr txBox="1"/>
          <p:nvPr/>
        </p:nvSpPr>
        <p:spPr>
          <a:xfrm>
            <a:off x="1507109" y="4859550"/>
            <a:ext cx="68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Input</a:t>
            </a:r>
          </a:p>
          <a:p>
            <a:pPr algn="ctr"/>
            <a:r>
              <a:rPr lang="en-NL" dirty="0"/>
              <a:t>Layer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344073-3E87-90A6-B160-0F686E1E0FCD}"/>
              </a:ext>
            </a:extLst>
          </p:cNvPr>
          <p:cNvSpPr txBox="1"/>
          <p:nvPr/>
        </p:nvSpPr>
        <p:spPr>
          <a:xfrm>
            <a:off x="1477703" y="1537777"/>
            <a:ext cx="780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/>
              <a:t>Motor</a:t>
            </a:r>
          </a:p>
          <a:p>
            <a:pPr algn="ctr"/>
            <a:r>
              <a:rPr lang="en-NL" dirty="0"/>
              <a:t>Layer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CE2305-428C-DB66-46B8-B2EDEC4AE738}"/>
              </a:ext>
            </a:extLst>
          </p:cNvPr>
          <p:cNvSpPr/>
          <p:nvPr/>
        </p:nvSpPr>
        <p:spPr>
          <a:xfrm>
            <a:off x="5225022" y="2666544"/>
            <a:ext cx="2020997" cy="18633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AC464AE-0DA6-E3C8-4170-94EBE72FDBD1}"/>
              </a:ext>
            </a:extLst>
          </p:cNvPr>
          <p:cNvSpPr/>
          <p:nvPr/>
        </p:nvSpPr>
        <p:spPr>
          <a:xfrm>
            <a:off x="5225022" y="4780214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2A24439-C04C-E77A-47E3-5D79AA5F3312}"/>
              </a:ext>
            </a:extLst>
          </p:cNvPr>
          <p:cNvSpPr/>
          <p:nvPr/>
        </p:nvSpPr>
        <p:spPr>
          <a:xfrm>
            <a:off x="5225022" y="1468988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3EF090F-BF58-C5F9-71F0-F8EBA9D500DB}"/>
              </a:ext>
            </a:extLst>
          </p:cNvPr>
          <p:cNvSpPr/>
          <p:nvPr/>
        </p:nvSpPr>
        <p:spPr>
          <a:xfrm>
            <a:off x="5292216" y="4943584"/>
            <a:ext cx="430922" cy="43092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68CA3AC-53ED-B147-86E3-F8393C9A5A4A}"/>
              </a:ext>
            </a:extLst>
          </p:cNvPr>
          <p:cNvSpPr/>
          <p:nvPr/>
        </p:nvSpPr>
        <p:spPr>
          <a:xfrm>
            <a:off x="5723137" y="5117461"/>
            <a:ext cx="131051" cy="131051"/>
          </a:xfrm>
          <a:prstGeom prst="ellipse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698820-4528-E84A-20D7-BE979F0791A8}"/>
              </a:ext>
            </a:extLst>
          </p:cNvPr>
          <p:cNvSpPr/>
          <p:nvPr/>
        </p:nvSpPr>
        <p:spPr>
          <a:xfrm>
            <a:off x="5955242" y="4943584"/>
            <a:ext cx="430922" cy="4309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3ECE95-E929-571F-A521-F03C0EAC7CC0}"/>
              </a:ext>
            </a:extLst>
          </p:cNvPr>
          <p:cNvSpPr/>
          <p:nvPr/>
        </p:nvSpPr>
        <p:spPr>
          <a:xfrm>
            <a:off x="6386164" y="5117461"/>
            <a:ext cx="131051" cy="131051"/>
          </a:xfrm>
          <a:prstGeom prst="ellipse">
            <a:avLst/>
          </a:prstGeom>
          <a:solidFill>
            <a:srgbClr val="3B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81F98AA-415A-0DF4-0178-D4680BAF17BB}"/>
              </a:ext>
            </a:extLst>
          </p:cNvPr>
          <p:cNvSpPr/>
          <p:nvPr/>
        </p:nvSpPr>
        <p:spPr>
          <a:xfrm>
            <a:off x="6620488" y="4933037"/>
            <a:ext cx="430922" cy="430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CFDC785-7F0F-EF97-B1D9-0AB55CD58296}"/>
              </a:ext>
            </a:extLst>
          </p:cNvPr>
          <p:cNvSpPr/>
          <p:nvPr/>
        </p:nvSpPr>
        <p:spPr>
          <a:xfrm>
            <a:off x="7051410" y="5106914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BE67FD6-4245-BF68-22D2-2E4FD330D1E6}"/>
              </a:ext>
            </a:extLst>
          </p:cNvPr>
          <p:cNvSpPr/>
          <p:nvPr/>
        </p:nvSpPr>
        <p:spPr>
          <a:xfrm>
            <a:off x="5507676" y="3946475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7D7D789-F35A-B186-AA9B-83F938C2B46C}"/>
              </a:ext>
            </a:extLst>
          </p:cNvPr>
          <p:cNvSpPr/>
          <p:nvPr/>
        </p:nvSpPr>
        <p:spPr>
          <a:xfrm>
            <a:off x="5938598" y="4120352"/>
            <a:ext cx="131051" cy="131051"/>
          </a:xfrm>
          <a:prstGeom prst="ellipse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322461-C971-692F-2A8C-240CBD93DDA5}"/>
              </a:ext>
            </a:extLst>
          </p:cNvPr>
          <p:cNvSpPr/>
          <p:nvPr/>
        </p:nvSpPr>
        <p:spPr>
          <a:xfrm>
            <a:off x="6588344" y="3749868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07AD60F-B3C6-8C30-C43E-6492B352A15E}"/>
              </a:ext>
            </a:extLst>
          </p:cNvPr>
          <p:cNvSpPr/>
          <p:nvPr/>
        </p:nvSpPr>
        <p:spPr>
          <a:xfrm>
            <a:off x="7019266" y="3923745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7D66AEE-11AC-0622-2051-DEBCE51D21DE}"/>
              </a:ext>
            </a:extLst>
          </p:cNvPr>
          <p:cNvSpPr/>
          <p:nvPr/>
        </p:nvSpPr>
        <p:spPr>
          <a:xfrm>
            <a:off x="5338284" y="3218407"/>
            <a:ext cx="430922" cy="4309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D8D9804-FFCB-45EB-E640-66B9594B3604}"/>
              </a:ext>
            </a:extLst>
          </p:cNvPr>
          <p:cNvSpPr/>
          <p:nvPr/>
        </p:nvSpPr>
        <p:spPr>
          <a:xfrm>
            <a:off x="5769205" y="3392284"/>
            <a:ext cx="131051" cy="13105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D5665BD-F190-EA52-2EBD-36F8E9146354}"/>
              </a:ext>
            </a:extLst>
          </p:cNvPr>
          <p:cNvSpPr/>
          <p:nvPr/>
        </p:nvSpPr>
        <p:spPr>
          <a:xfrm>
            <a:off x="6445728" y="3048626"/>
            <a:ext cx="430922" cy="43092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3F33070-192F-F893-EB0C-468C2BC4C856}"/>
              </a:ext>
            </a:extLst>
          </p:cNvPr>
          <p:cNvSpPr/>
          <p:nvPr/>
        </p:nvSpPr>
        <p:spPr>
          <a:xfrm>
            <a:off x="6876649" y="3222503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7F45961-D62A-85D8-53FC-38DC73B88320}"/>
              </a:ext>
            </a:extLst>
          </p:cNvPr>
          <p:cNvSpPr/>
          <p:nvPr/>
        </p:nvSpPr>
        <p:spPr>
          <a:xfrm>
            <a:off x="5752705" y="2700546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BFD995A-D6EC-F802-460E-D14D9DE3022E}"/>
              </a:ext>
            </a:extLst>
          </p:cNvPr>
          <p:cNvSpPr/>
          <p:nvPr/>
        </p:nvSpPr>
        <p:spPr>
          <a:xfrm>
            <a:off x="6183626" y="2874424"/>
            <a:ext cx="131051" cy="131051"/>
          </a:xfrm>
          <a:prstGeom prst="ellipse">
            <a:avLst/>
          </a:prstGeom>
          <a:solidFill>
            <a:srgbClr val="A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19F2FCD-6392-DA4E-995A-5F2E26FB2164}"/>
              </a:ext>
            </a:extLst>
          </p:cNvPr>
          <p:cNvSpPr/>
          <p:nvPr/>
        </p:nvSpPr>
        <p:spPr>
          <a:xfrm>
            <a:off x="5289376" y="1633887"/>
            <a:ext cx="430922" cy="430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ADB5D0E-076B-AAAB-B8A4-B4CA2E7D5EF9}"/>
              </a:ext>
            </a:extLst>
          </p:cNvPr>
          <p:cNvSpPr/>
          <p:nvPr/>
        </p:nvSpPr>
        <p:spPr>
          <a:xfrm>
            <a:off x="5720298" y="1807764"/>
            <a:ext cx="131051" cy="131051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5E6267B-C462-5375-A166-C73962FCE0AA}"/>
              </a:ext>
            </a:extLst>
          </p:cNvPr>
          <p:cNvSpPr/>
          <p:nvPr/>
        </p:nvSpPr>
        <p:spPr>
          <a:xfrm>
            <a:off x="5952403" y="1633887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0049F97-4F74-D8F6-4663-A758F0CB681D}"/>
              </a:ext>
            </a:extLst>
          </p:cNvPr>
          <p:cNvSpPr/>
          <p:nvPr/>
        </p:nvSpPr>
        <p:spPr>
          <a:xfrm>
            <a:off x="6383324" y="1807764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7C3044E-C268-140E-55B6-ADDCF36C6CA3}"/>
              </a:ext>
            </a:extLst>
          </p:cNvPr>
          <p:cNvSpPr/>
          <p:nvPr/>
        </p:nvSpPr>
        <p:spPr>
          <a:xfrm>
            <a:off x="6617649" y="1623340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211F1B-86B0-1EB4-B71D-D67C488D6481}"/>
              </a:ext>
            </a:extLst>
          </p:cNvPr>
          <p:cNvSpPr/>
          <p:nvPr/>
        </p:nvSpPr>
        <p:spPr>
          <a:xfrm>
            <a:off x="7048570" y="1797217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B42E8A0-A4F1-D32B-136C-4504EDCACA95}"/>
              </a:ext>
            </a:extLst>
          </p:cNvPr>
          <p:cNvCxnSpPr>
            <a:stCxn id="58" idx="0"/>
            <a:endCxn id="64" idx="4"/>
          </p:cNvCxnSpPr>
          <p:nvPr/>
        </p:nvCxnSpPr>
        <p:spPr>
          <a:xfrm flipV="1">
            <a:off x="5507677" y="4377397"/>
            <a:ext cx="215460" cy="56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B8C2960-666D-BAED-A422-B92AE05B58FE}"/>
              </a:ext>
            </a:extLst>
          </p:cNvPr>
          <p:cNvCxnSpPr>
            <a:cxnSpLocks/>
            <a:stCxn id="60" idx="0"/>
            <a:endCxn id="64" idx="4"/>
          </p:cNvCxnSpPr>
          <p:nvPr/>
        </p:nvCxnSpPr>
        <p:spPr>
          <a:xfrm flipH="1" flipV="1">
            <a:off x="5723137" y="4377397"/>
            <a:ext cx="447566" cy="56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F0DD71F-E667-939C-AE21-AA7B5728B029}"/>
              </a:ext>
            </a:extLst>
          </p:cNvPr>
          <p:cNvCxnSpPr>
            <a:cxnSpLocks/>
            <a:stCxn id="62" idx="0"/>
            <a:endCxn id="66" idx="4"/>
          </p:cNvCxnSpPr>
          <p:nvPr/>
        </p:nvCxnSpPr>
        <p:spPr>
          <a:xfrm flipH="1" flipV="1">
            <a:off x="6803805" y="4180790"/>
            <a:ext cx="32144" cy="752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036B9E-8490-5A6C-825F-A2238D6F4D35}"/>
              </a:ext>
            </a:extLst>
          </p:cNvPr>
          <p:cNvCxnSpPr>
            <a:cxnSpLocks/>
            <a:stCxn id="66" idx="0"/>
            <a:endCxn id="70" idx="4"/>
          </p:cNvCxnSpPr>
          <p:nvPr/>
        </p:nvCxnSpPr>
        <p:spPr>
          <a:xfrm flipH="1" flipV="1">
            <a:off x="6661189" y="3479548"/>
            <a:ext cx="142617" cy="270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4EADE99-A8BF-C102-87EA-D1413CD2E608}"/>
              </a:ext>
            </a:extLst>
          </p:cNvPr>
          <p:cNvCxnSpPr>
            <a:cxnSpLocks/>
            <a:stCxn id="68" idx="7"/>
            <a:endCxn id="72" idx="3"/>
          </p:cNvCxnSpPr>
          <p:nvPr/>
        </p:nvCxnSpPr>
        <p:spPr>
          <a:xfrm flipV="1">
            <a:off x="5706098" y="3068361"/>
            <a:ext cx="109714" cy="213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BD1D5A3-6738-6AE1-4D0C-C031AC759513}"/>
              </a:ext>
            </a:extLst>
          </p:cNvPr>
          <p:cNvCxnSpPr>
            <a:cxnSpLocks/>
            <a:stCxn id="70" idx="3"/>
            <a:endCxn id="64" idx="7"/>
          </p:cNvCxnSpPr>
          <p:nvPr/>
        </p:nvCxnSpPr>
        <p:spPr>
          <a:xfrm flipH="1">
            <a:off x="5875491" y="3416441"/>
            <a:ext cx="633344" cy="59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FE0DB55-3C20-4252-61B9-D934C1B61820}"/>
              </a:ext>
            </a:extLst>
          </p:cNvPr>
          <p:cNvCxnSpPr>
            <a:cxnSpLocks/>
            <a:stCxn id="64" idx="1"/>
            <a:endCxn id="68" idx="4"/>
          </p:cNvCxnSpPr>
          <p:nvPr/>
        </p:nvCxnSpPr>
        <p:spPr>
          <a:xfrm flipH="1" flipV="1">
            <a:off x="5553745" y="3649329"/>
            <a:ext cx="17039" cy="3602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4C14CCF-64F4-8A9A-9DEC-A1CC71C7F3A0}"/>
              </a:ext>
            </a:extLst>
          </p:cNvPr>
          <p:cNvCxnSpPr>
            <a:cxnSpLocks/>
            <a:stCxn id="73" idx="4"/>
            <a:endCxn id="69" idx="7"/>
          </p:cNvCxnSpPr>
          <p:nvPr/>
        </p:nvCxnSpPr>
        <p:spPr>
          <a:xfrm flipH="1">
            <a:off x="5881064" y="3005475"/>
            <a:ext cx="368088" cy="4060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9224DF7-B699-DCEA-47C5-A8DCB40DA782}"/>
              </a:ext>
            </a:extLst>
          </p:cNvPr>
          <p:cNvCxnSpPr>
            <a:cxnSpLocks/>
            <a:stCxn id="71" idx="4"/>
            <a:endCxn id="67" idx="0"/>
          </p:cNvCxnSpPr>
          <p:nvPr/>
        </p:nvCxnSpPr>
        <p:spPr>
          <a:xfrm>
            <a:off x="6942175" y="3353554"/>
            <a:ext cx="142617" cy="5701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71E3BBC-BD7B-C758-9EE9-D090BF520ECF}"/>
              </a:ext>
            </a:extLst>
          </p:cNvPr>
          <p:cNvCxnSpPr>
            <a:cxnSpLocks/>
            <a:stCxn id="67" idx="4"/>
            <a:endCxn id="63" idx="0"/>
          </p:cNvCxnSpPr>
          <p:nvPr/>
        </p:nvCxnSpPr>
        <p:spPr>
          <a:xfrm>
            <a:off x="7084791" y="4054796"/>
            <a:ext cx="32144" cy="105211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0394546-5C36-6157-94B5-9EBD49284ED4}"/>
              </a:ext>
            </a:extLst>
          </p:cNvPr>
          <p:cNvCxnSpPr>
            <a:cxnSpLocks/>
            <a:stCxn id="65" idx="4"/>
            <a:endCxn id="61" idx="0"/>
          </p:cNvCxnSpPr>
          <p:nvPr/>
        </p:nvCxnSpPr>
        <p:spPr>
          <a:xfrm>
            <a:off x="6004123" y="4251403"/>
            <a:ext cx="447566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5C265F2-B6FD-226E-85F5-1FFC38608860}"/>
              </a:ext>
            </a:extLst>
          </p:cNvPr>
          <p:cNvCxnSpPr>
            <a:cxnSpLocks/>
            <a:stCxn id="65" idx="4"/>
            <a:endCxn id="59" idx="0"/>
          </p:cNvCxnSpPr>
          <p:nvPr/>
        </p:nvCxnSpPr>
        <p:spPr>
          <a:xfrm flipH="1">
            <a:off x="5788663" y="4251403"/>
            <a:ext cx="215460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FB3CBD7-CDC9-A647-DCE6-1D03531E8EEE}"/>
              </a:ext>
            </a:extLst>
          </p:cNvPr>
          <p:cNvCxnSpPr>
            <a:cxnSpLocks/>
            <a:stCxn id="69" idx="4"/>
            <a:endCxn id="65" idx="0"/>
          </p:cNvCxnSpPr>
          <p:nvPr/>
        </p:nvCxnSpPr>
        <p:spPr>
          <a:xfrm>
            <a:off x="5834731" y="3523335"/>
            <a:ext cx="169392" cy="59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CD05F8D-1D14-20C3-722B-709CD1B7ACD0}"/>
              </a:ext>
            </a:extLst>
          </p:cNvPr>
          <p:cNvCxnSpPr>
            <a:cxnSpLocks/>
            <a:stCxn id="72" idx="0"/>
            <a:endCxn id="74" idx="4"/>
          </p:cNvCxnSpPr>
          <p:nvPr/>
        </p:nvCxnSpPr>
        <p:spPr>
          <a:xfrm flipH="1" flipV="1">
            <a:off x="5504837" y="2064809"/>
            <a:ext cx="463328" cy="6357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B6B6CB2-DDEA-3499-FB8C-AFA42604BF57}"/>
              </a:ext>
            </a:extLst>
          </p:cNvPr>
          <p:cNvCxnSpPr>
            <a:cxnSpLocks/>
            <a:stCxn id="70" idx="0"/>
            <a:endCxn id="78" idx="4"/>
          </p:cNvCxnSpPr>
          <p:nvPr/>
        </p:nvCxnSpPr>
        <p:spPr>
          <a:xfrm flipV="1">
            <a:off x="6661189" y="2054262"/>
            <a:ext cx="171921" cy="994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5898A3E-6773-FEF4-B8DF-40631526952F}"/>
              </a:ext>
            </a:extLst>
          </p:cNvPr>
          <p:cNvCxnSpPr>
            <a:cxnSpLocks/>
            <a:stCxn id="72" idx="0"/>
            <a:endCxn id="78" idx="4"/>
          </p:cNvCxnSpPr>
          <p:nvPr/>
        </p:nvCxnSpPr>
        <p:spPr>
          <a:xfrm flipV="1">
            <a:off x="5968166" y="2054262"/>
            <a:ext cx="864944" cy="646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CC1D926-0576-29CA-F991-37924FCE5C99}"/>
              </a:ext>
            </a:extLst>
          </p:cNvPr>
          <p:cNvCxnSpPr>
            <a:cxnSpLocks/>
            <a:stCxn id="70" idx="0"/>
            <a:endCxn id="76" idx="4"/>
          </p:cNvCxnSpPr>
          <p:nvPr/>
        </p:nvCxnSpPr>
        <p:spPr>
          <a:xfrm flipH="1" flipV="1">
            <a:off x="6167864" y="2064809"/>
            <a:ext cx="493325" cy="983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EA6948B-48B2-A6EB-8382-908128D0CF50}"/>
              </a:ext>
            </a:extLst>
          </p:cNvPr>
          <p:cNvCxnSpPr>
            <a:cxnSpLocks/>
            <a:stCxn id="79" idx="4"/>
            <a:endCxn id="71" idx="0"/>
          </p:cNvCxnSpPr>
          <p:nvPr/>
        </p:nvCxnSpPr>
        <p:spPr>
          <a:xfrm flipH="1">
            <a:off x="6942175" y="1928268"/>
            <a:ext cx="171921" cy="12942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5BA1C01-940E-138F-4C70-52602838F5BE}"/>
              </a:ext>
            </a:extLst>
          </p:cNvPr>
          <p:cNvCxnSpPr>
            <a:cxnSpLocks/>
            <a:stCxn id="77" idx="4"/>
            <a:endCxn id="71" idx="0"/>
          </p:cNvCxnSpPr>
          <p:nvPr/>
        </p:nvCxnSpPr>
        <p:spPr>
          <a:xfrm>
            <a:off x="6448850" y="1938815"/>
            <a:ext cx="493325" cy="12836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68CE609-6B7A-4CB4-71D7-40FC595690DF}"/>
              </a:ext>
            </a:extLst>
          </p:cNvPr>
          <p:cNvCxnSpPr>
            <a:cxnSpLocks/>
            <a:stCxn id="79" idx="4"/>
            <a:endCxn id="73" idx="0"/>
          </p:cNvCxnSpPr>
          <p:nvPr/>
        </p:nvCxnSpPr>
        <p:spPr>
          <a:xfrm flipH="1">
            <a:off x="6249152" y="1928268"/>
            <a:ext cx="864944" cy="94615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38E2E-FB4F-C1E8-5AAB-AB7AC3043C9E}"/>
              </a:ext>
            </a:extLst>
          </p:cNvPr>
          <p:cNvCxnSpPr>
            <a:cxnSpLocks/>
            <a:stCxn id="75" idx="4"/>
            <a:endCxn id="73" idx="0"/>
          </p:cNvCxnSpPr>
          <p:nvPr/>
        </p:nvCxnSpPr>
        <p:spPr>
          <a:xfrm>
            <a:off x="5785823" y="1938815"/>
            <a:ext cx="463328" cy="9356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1718DF2-8A2A-C94A-0CED-E47BE115EC9B}"/>
              </a:ext>
            </a:extLst>
          </p:cNvPr>
          <p:cNvSpPr/>
          <p:nvPr/>
        </p:nvSpPr>
        <p:spPr>
          <a:xfrm>
            <a:off x="8125676" y="2663232"/>
            <a:ext cx="2020997" cy="18633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25ACD567-419A-2492-237D-9698A9FDD153}"/>
              </a:ext>
            </a:extLst>
          </p:cNvPr>
          <p:cNvSpPr/>
          <p:nvPr/>
        </p:nvSpPr>
        <p:spPr>
          <a:xfrm>
            <a:off x="8125676" y="4776901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6226C34-8370-40E5-DB14-112915E914D9}"/>
              </a:ext>
            </a:extLst>
          </p:cNvPr>
          <p:cNvSpPr/>
          <p:nvPr/>
        </p:nvSpPr>
        <p:spPr>
          <a:xfrm>
            <a:off x="8125676" y="1465675"/>
            <a:ext cx="2020997" cy="7365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EF3C132-EEFE-1826-8EF9-E60E229C276B}"/>
              </a:ext>
            </a:extLst>
          </p:cNvPr>
          <p:cNvSpPr/>
          <p:nvPr/>
        </p:nvSpPr>
        <p:spPr>
          <a:xfrm>
            <a:off x="8192869" y="4940271"/>
            <a:ext cx="430922" cy="43092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6A5542A-EEB0-8FA8-6C22-162D4813D7B8}"/>
              </a:ext>
            </a:extLst>
          </p:cNvPr>
          <p:cNvSpPr/>
          <p:nvPr/>
        </p:nvSpPr>
        <p:spPr>
          <a:xfrm>
            <a:off x="8623791" y="5114148"/>
            <a:ext cx="131051" cy="131051"/>
          </a:xfrm>
          <a:prstGeom prst="ellipse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730ACBE-5720-D85D-4C37-228A34EEC754}"/>
              </a:ext>
            </a:extLst>
          </p:cNvPr>
          <p:cNvSpPr/>
          <p:nvPr/>
        </p:nvSpPr>
        <p:spPr>
          <a:xfrm>
            <a:off x="8855896" y="4940271"/>
            <a:ext cx="430922" cy="4309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EB7F59A-ABBA-71BA-263D-B383D659EDA6}"/>
              </a:ext>
            </a:extLst>
          </p:cNvPr>
          <p:cNvSpPr/>
          <p:nvPr/>
        </p:nvSpPr>
        <p:spPr>
          <a:xfrm>
            <a:off x="9286817" y="5114148"/>
            <a:ext cx="131051" cy="131051"/>
          </a:xfrm>
          <a:prstGeom prst="ellipse">
            <a:avLst/>
          </a:prstGeom>
          <a:solidFill>
            <a:srgbClr val="3B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D78039B-711E-CD31-B6BA-E24A82B8E5DF}"/>
              </a:ext>
            </a:extLst>
          </p:cNvPr>
          <p:cNvSpPr/>
          <p:nvPr/>
        </p:nvSpPr>
        <p:spPr>
          <a:xfrm>
            <a:off x="9521142" y="4929725"/>
            <a:ext cx="430922" cy="4309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81062BB-D6E7-3C43-C2F6-B72853FBE12B}"/>
              </a:ext>
            </a:extLst>
          </p:cNvPr>
          <p:cNvSpPr/>
          <p:nvPr/>
        </p:nvSpPr>
        <p:spPr>
          <a:xfrm>
            <a:off x="9952063" y="5103602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974B18C-AE18-3AAA-AB02-2CF9928DD1BF}"/>
              </a:ext>
            </a:extLst>
          </p:cNvPr>
          <p:cNvSpPr/>
          <p:nvPr/>
        </p:nvSpPr>
        <p:spPr>
          <a:xfrm>
            <a:off x="8408330" y="3943162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BEF9D0B-CD60-4490-09A1-0917CC07CF34}"/>
              </a:ext>
            </a:extLst>
          </p:cNvPr>
          <p:cNvSpPr/>
          <p:nvPr/>
        </p:nvSpPr>
        <p:spPr>
          <a:xfrm>
            <a:off x="8839251" y="4117039"/>
            <a:ext cx="131051" cy="131051"/>
          </a:xfrm>
          <a:prstGeom prst="ellipse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A17B33C-921D-8A1D-214D-E5F000EC1218}"/>
              </a:ext>
            </a:extLst>
          </p:cNvPr>
          <p:cNvSpPr/>
          <p:nvPr/>
        </p:nvSpPr>
        <p:spPr>
          <a:xfrm>
            <a:off x="9488998" y="3746556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EC5FF35-FAC7-28E1-1D5C-017F3BA87C7C}"/>
              </a:ext>
            </a:extLst>
          </p:cNvPr>
          <p:cNvSpPr/>
          <p:nvPr/>
        </p:nvSpPr>
        <p:spPr>
          <a:xfrm>
            <a:off x="9919919" y="3920433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D194C50-82FF-09FE-CC76-D8E43FE69279}"/>
              </a:ext>
            </a:extLst>
          </p:cNvPr>
          <p:cNvSpPr/>
          <p:nvPr/>
        </p:nvSpPr>
        <p:spPr>
          <a:xfrm>
            <a:off x="8238937" y="3215094"/>
            <a:ext cx="430922" cy="4309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9276FF8-999D-B1BA-346E-5F4F0CE5E389}"/>
              </a:ext>
            </a:extLst>
          </p:cNvPr>
          <p:cNvSpPr/>
          <p:nvPr/>
        </p:nvSpPr>
        <p:spPr>
          <a:xfrm>
            <a:off x="8669859" y="3388972"/>
            <a:ext cx="131051" cy="13105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9398402-FE7E-7777-CC5B-852466CA519A}"/>
              </a:ext>
            </a:extLst>
          </p:cNvPr>
          <p:cNvSpPr/>
          <p:nvPr/>
        </p:nvSpPr>
        <p:spPr>
          <a:xfrm>
            <a:off x="9346381" y="3045314"/>
            <a:ext cx="430922" cy="43092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8235DB4-6CB8-7954-8938-F37DAE836B4A}"/>
              </a:ext>
            </a:extLst>
          </p:cNvPr>
          <p:cNvSpPr/>
          <p:nvPr/>
        </p:nvSpPr>
        <p:spPr>
          <a:xfrm>
            <a:off x="9777302" y="3219191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F3F6DEC-5783-B0A2-D21F-239C675F7DAD}"/>
              </a:ext>
            </a:extLst>
          </p:cNvPr>
          <p:cNvSpPr/>
          <p:nvPr/>
        </p:nvSpPr>
        <p:spPr>
          <a:xfrm>
            <a:off x="8653358" y="2697234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B562D52-48D6-F5D1-6EB0-E028CEE7EF5E}"/>
              </a:ext>
            </a:extLst>
          </p:cNvPr>
          <p:cNvSpPr/>
          <p:nvPr/>
        </p:nvSpPr>
        <p:spPr>
          <a:xfrm>
            <a:off x="9084280" y="2871111"/>
            <a:ext cx="131051" cy="131051"/>
          </a:xfrm>
          <a:prstGeom prst="ellipse">
            <a:avLst/>
          </a:prstGeom>
          <a:solidFill>
            <a:srgbClr val="A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4B3F190-25ED-8713-442D-7589ECB16B66}"/>
              </a:ext>
            </a:extLst>
          </p:cNvPr>
          <p:cNvSpPr/>
          <p:nvPr/>
        </p:nvSpPr>
        <p:spPr>
          <a:xfrm>
            <a:off x="8190030" y="1630574"/>
            <a:ext cx="430922" cy="430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3642BE3-3F8D-4143-B995-E171DDD453EB}"/>
              </a:ext>
            </a:extLst>
          </p:cNvPr>
          <p:cNvSpPr/>
          <p:nvPr/>
        </p:nvSpPr>
        <p:spPr>
          <a:xfrm>
            <a:off x="8620951" y="1804452"/>
            <a:ext cx="131051" cy="131051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D1B1F15-8B3F-645F-C53F-94FDF11A0F75}"/>
              </a:ext>
            </a:extLst>
          </p:cNvPr>
          <p:cNvSpPr/>
          <p:nvPr/>
        </p:nvSpPr>
        <p:spPr>
          <a:xfrm>
            <a:off x="8853056" y="1630574"/>
            <a:ext cx="430922" cy="4309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A981F22-6C6D-BD37-AFAB-20D8466EAA92}"/>
              </a:ext>
            </a:extLst>
          </p:cNvPr>
          <p:cNvSpPr/>
          <p:nvPr/>
        </p:nvSpPr>
        <p:spPr>
          <a:xfrm>
            <a:off x="9283978" y="1804452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BBF99973-671B-4756-AF34-14732962751A}"/>
              </a:ext>
            </a:extLst>
          </p:cNvPr>
          <p:cNvSpPr/>
          <p:nvPr/>
        </p:nvSpPr>
        <p:spPr>
          <a:xfrm>
            <a:off x="9518302" y="1620028"/>
            <a:ext cx="430922" cy="4309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B059EBA-66D0-50F4-8552-9B568D301601}"/>
              </a:ext>
            </a:extLst>
          </p:cNvPr>
          <p:cNvSpPr/>
          <p:nvPr/>
        </p:nvSpPr>
        <p:spPr>
          <a:xfrm>
            <a:off x="9949224" y="1793905"/>
            <a:ext cx="131051" cy="1310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6ED2160F-1AF9-025D-559C-3BB772A56160}"/>
              </a:ext>
            </a:extLst>
          </p:cNvPr>
          <p:cNvCxnSpPr>
            <a:stCxn id="104" idx="0"/>
            <a:endCxn id="110" idx="4"/>
          </p:cNvCxnSpPr>
          <p:nvPr/>
        </p:nvCxnSpPr>
        <p:spPr>
          <a:xfrm flipV="1">
            <a:off x="8408330" y="4374084"/>
            <a:ext cx="215460" cy="56618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2F58491-43FC-C9BC-96FD-6F28E0334B07}"/>
              </a:ext>
            </a:extLst>
          </p:cNvPr>
          <p:cNvCxnSpPr>
            <a:cxnSpLocks/>
            <a:stCxn id="106" idx="0"/>
            <a:endCxn id="110" idx="4"/>
          </p:cNvCxnSpPr>
          <p:nvPr/>
        </p:nvCxnSpPr>
        <p:spPr>
          <a:xfrm flipH="1" flipV="1">
            <a:off x="8623791" y="4374084"/>
            <a:ext cx="447566" cy="56618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E5DDE93-E1E5-C5FE-1875-7A2213CD5853}"/>
              </a:ext>
            </a:extLst>
          </p:cNvPr>
          <p:cNvCxnSpPr>
            <a:cxnSpLocks/>
            <a:stCxn id="108" idx="0"/>
            <a:endCxn id="112" idx="4"/>
          </p:cNvCxnSpPr>
          <p:nvPr/>
        </p:nvCxnSpPr>
        <p:spPr>
          <a:xfrm flipH="1" flipV="1">
            <a:off x="9704459" y="4177478"/>
            <a:ext cx="32144" cy="7522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1C3F2AE-A3D0-0708-F6ED-049649D1BAB7}"/>
              </a:ext>
            </a:extLst>
          </p:cNvPr>
          <p:cNvCxnSpPr>
            <a:cxnSpLocks/>
            <a:stCxn id="112" idx="0"/>
            <a:endCxn id="116" idx="4"/>
          </p:cNvCxnSpPr>
          <p:nvPr/>
        </p:nvCxnSpPr>
        <p:spPr>
          <a:xfrm flipH="1" flipV="1">
            <a:off x="9561842" y="3476236"/>
            <a:ext cx="142617" cy="270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20DF807-5BB9-4F4F-2765-E5C2D78F843E}"/>
              </a:ext>
            </a:extLst>
          </p:cNvPr>
          <p:cNvCxnSpPr>
            <a:cxnSpLocks/>
            <a:stCxn id="114" idx="7"/>
            <a:endCxn id="118" idx="3"/>
          </p:cNvCxnSpPr>
          <p:nvPr/>
        </p:nvCxnSpPr>
        <p:spPr>
          <a:xfrm flipV="1">
            <a:off x="8606752" y="3065049"/>
            <a:ext cx="109714" cy="21315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E2BFB59-B024-6C4E-4FA4-6ABADC7FC199}"/>
              </a:ext>
            </a:extLst>
          </p:cNvPr>
          <p:cNvCxnSpPr>
            <a:cxnSpLocks/>
            <a:stCxn id="116" idx="3"/>
            <a:endCxn id="110" idx="7"/>
          </p:cNvCxnSpPr>
          <p:nvPr/>
        </p:nvCxnSpPr>
        <p:spPr>
          <a:xfrm flipH="1">
            <a:off x="8776144" y="3413128"/>
            <a:ext cx="633344" cy="59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2BB906E-0762-77DF-EDC4-B00E834D32D4}"/>
              </a:ext>
            </a:extLst>
          </p:cNvPr>
          <p:cNvCxnSpPr>
            <a:cxnSpLocks/>
            <a:stCxn id="110" idx="1"/>
            <a:endCxn id="114" idx="4"/>
          </p:cNvCxnSpPr>
          <p:nvPr/>
        </p:nvCxnSpPr>
        <p:spPr>
          <a:xfrm flipH="1" flipV="1">
            <a:off x="8454398" y="3646016"/>
            <a:ext cx="17039" cy="36025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05B71BB-04DC-61E9-D32C-A17641C8BCEF}"/>
              </a:ext>
            </a:extLst>
          </p:cNvPr>
          <p:cNvCxnSpPr>
            <a:cxnSpLocks/>
            <a:stCxn id="119" idx="4"/>
            <a:endCxn id="115" idx="7"/>
          </p:cNvCxnSpPr>
          <p:nvPr/>
        </p:nvCxnSpPr>
        <p:spPr>
          <a:xfrm flipH="1">
            <a:off x="8781717" y="3002162"/>
            <a:ext cx="368088" cy="4060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3322D14-82DF-3B02-287F-17C60237EE1D}"/>
              </a:ext>
            </a:extLst>
          </p:cNvPr>
          <p:cNvCxnSpPr>
            <a:cxnSpLocks/>
            <a:stCxn id="117" idx="4"/>
            <a:endCxn id="113" idx="0"/>
          </p:cNvCxnSpPr>
          <p:nvPr/>
        </p:nvCxnSpPr>
        <p:spPr>
          <a:xfrm>
            <a:off x="9842828" y="3350242"/>
            <a:ext cx="142617" cy="5701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2F19533-4435-B9F5-FB8E-E17609FB6268}"/>
              </a:ext>
            </a:extLst>
          </p:cNvPr>
          <p:cNvCxnSpPr>
            <a:cxnSpLocks/>
            <a:stCxn id="113" idx="4"/>
            <a:endCxn id="109" idx="0"/>
          </p:cNvCxnSpPr>
          <p:nvPr/>
        </p:nvCxnSpPr>
        <p:spPr>
          <a:xfrm>
            <a:off x="9985445" y="4051484"/>
            <a:ext cx="32144" cy="105211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89F4BC5-F8B1-AE98-CC38-DF9C6B449FC4}"/>
              </a:ext>
            </a:extLst>
          </p:cNvPr>
          <p:cNvCxnSpPr>
            <a:cxnSpLocks/>
            <a:stCxn id="111" idx="4"/>
            <a:endCxn id="107" idx="0"/>
          </p:cNvCxnSpPr>
          <p:nvPr/>
        </p:nvCxnSpPr>
        <p:spPr>
          <a:xfrm>
            <a:off x="8904777" y="4248090"/>
            <a:ext cx="447566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E776B31-0F2F-BF0D-37DC-2394ED74DFD5}"/>
              </a:ext>
            </a:extLst>
          </p:cNvPr>
          <p:cNvCxnSpPr>
            <a:cxnSpLocks/>
            <a:stCxn id="111" idx="4"/>
            <a:endCxn id="105" idx="0"/>
          </p:cNvCxnSpPr>
          <p:nvPr/>
        </p:nvCxnSpPr>
        <p:spPr>
          <a:xfrm flipH="1">
            <a:off x="8689316" y="4248090"/>
            <a:ext cx="215460" cy="8660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2075C025-B801-30FA-3CDD-F01DB7862CB7}"/>
              </a:ext>
            </a:extLst>
          </p:cNvPr>
          <p:cNvCxnSpPr>
            <a:cxnSpLocks/>
            <a:stCxn id="115" idx="4"/>
            <a:endCxn id="111" idx="0"/>
          </p:cNvCxnSpPr>
          <p:nvPr/>
        </p:nvCxnSpPr>
        <p:spPr>
          <a:xfrm>
            <a:off x="8735384" y="3520023"/>
            <a:ext cx="169392" cy="59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98E5D8E-C106-0161-6702-B82D46F98C90}"/>
              </a:ext>
            </a:extLst>
          </p:cNvPr>
          <p:cNvCxnSpPr>
            <a:cxnSpLocks/>
            <a:stCxn id="118" idx="0"/>
            <a:endCxn id="120" idx="4"/>
          </p:cNvCxnSpPr>
          <p:nvPr/>
        </p:nvCxnSpPr>
        <p:spPr>
          <a:xfrm flipH="1" flipV="1">
            <a:off x="8405491" y="2061497"/>
            <a:ext cx="463328" cy="63573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5F14431-F4C8-8983-3CD8-430614334C02}"/>
              </a:ext>
            </a:extLst>
          </p:cNvPr>
          <p:cNvCxnSpPr>
            <a:cxnSpLocks/>
            <a:stCxn id="116" idx="0"/>
            <a:endCxn id="124" idx="4"/>
          </p:cNvCxnSpPr>
          <p:nvPr/>
        </p:nvCxnSpPr>
        <p:spPr>
          <a:xfrm flipV="1">
            <a:off x="9561842" y="2050950"/>
            <a:ext cx="171921" cy="994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9162E59-0B4B-D6B6-A42F-61CC1865D9E4}"/>
              </a:ext>
            </a:extLst>
          </p:cNvPr>
          <p:cNvCxnSpPr>
            <a:cxnSpLocks/>
            <a:stCxn id="118" idx="0"/>
            <a:endCxn id="124" idx="4"/>
          </p:cNvCxnSpPr>
          <p:nvPr/>
        </p:nvCxnSpPr>
        <p:spPr>
          <a:xfrm flipV="1">
            <a:off x="8868819" y="2050950"/>
            <a:ext cx="864944" cy="646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90E0F04-6DD0-B448-34D1-F12711A0C572}"/>
              </a:ext>
            </a:extLst>
          </p:cNvPr>
          <p:cNvCxnSpPr>
            <a:cxnSpLocks/>
            <a:stCxn id="116" idx="0"/>
            <a:endCxn id="122" idx="4"/>
          </p:cNvCxnSpPr>
          <p:nvPr/>
        </p:nvCxnSpPr>
        <p:spPr>
          <a:xfrm flipH="1" flipV="1">
            <a:off x="9068517" y="2061497"/>
            <a:ext cx="493325" cy="983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C44FD2CA-2637-C20F-A27E-2761AE55EB80}"/>
              </a:ext>
            </a:extLst>
          </p:cNvPr>
          <p:cNvCxnSpPr>
            <a:cxnSpLocks/>
            <a:stCxn id="125" idx="4"/>
            <a:endCxn id="117" idx="0"/>
          </p:cNvCxnSpPr>
          <p:nvPr/>
        </p:nvCxnSpPr>
        <p:spPr>
          <a:xfrm flipH="1">
            <a:off x="9842828" y="1924956"/>
            <a:ext cx="171921" cy="12942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23E2F061-6111-4ADA-3BD0-F2EA5AF4A62D}"/>
              </a:ext>
            </a:extLst>
          </p:cNvPr>
          <p:cNvCxnSpPr>
            <a:cxnSpLocks/>
            <a:stCxn id="123" idx="4"/>
            <a:endCxn id="117" idx="0"/>
          </p:cNvCxnSpPr>
          <p:nvPr/>
        </p:nvCxnSpPr>
        <p:spPr>
          <a:xfrm>
            <a:off x="9349503" y="1935503"/>
            <a:ext cx="493325" cy="12836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02CE50F3-3C24-5C10-6AD7-275EE80A9660}"/>
              </a:ext>
            </a:extLst>
          </p:cNvPr>
          <p:cNvCxnSpPr>
            <a:cxnSpLocks/>
            <a:stCxn id="125" idx="4"/>
            <a:endCxn id="119" idx="0"/>
          </p:cNvCxnSpPr>
          <p:nvPr/>
        </p:nvCxnSpPr>
        <p:spPr>
          <a:xfrm flipH="1">
            <a:off x="9149805" y="1924956"/>
            <a:ext cx="864944" cy="94615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B0F322DD-DD6D-825B-5E6A-6CFCC66851FB}"/>
              </a:ext>
            </a:extLst>
          </p:cNvPr>
          <p:cNvCxnSpPr>
            <a:cxnSpLocks/>
            <a:stCxn id="121" idx="4"/>
            <a:endCxn id="119" idx="0"/>
          </p:cNvCxnSpPr>
          <p:nvPr/>
        </p:nvCxnSpPr>
        <p:spPr>
          <a:xfrm>
            <a:off x="8686477" y="1935503"/>
            <a:ext cx="463328" cy="9356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1864F756-5B90-504A-D005-4CAFC0593D80}"/>
              </a:ext>
            </a:extLst>
          </p:cNvPr>
          <p:cNvSpPr txBox="1"/>
          <p:nvPr/>
        </p:nvSpPr>
        <p:spPr>
          <a:xfrm>
            <a:off x="2014536" y="5944732"/>
            <a:ext cx="2675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600" b="1" dirty="0"/>
              <a:t>First phase</a:t>
            </a:r>
          </a:p>
          <a:p>
            <a:pPr algn="ctr"/>
            <a:r>
              <a:rPr lang="en-NL" sz="1600" b="1" dirty="0"/>
              <a:t>Convergence to a stable state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9B3ACF8-380D-448F-E8C2-3BBDF7BD9AA4}"/>
              </a:ext>
            </a:extLst>
          </p:cNvPr>
          <p:cNvSpPr txBox="1"/>
          <p:nvPr/>
        </p:nvSpPr>
        <p:spPr>
          <a:xfrm>
            <a:off x="4626472" y="5959635"/>
            <a:ext cx="3390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600" b="1" dirty="0"/>
              <a:t>Second phase</a:t>
            </a:r>
          </a:p>
          <a:p>
            <a:pPr algn="ctr"/>
            <a:r>
              <a:rPr lang="en-NL" sz="1600" b="1" dirty="0"/>
              <a:t>Propagation in the accessory network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81A0F88-4E74-E0DE-64D0-05DC604D5B01}"/>
              </a:ext>
            </a:extLst>
          </p:cNvPr>
          <p:cNvSpPr txBox="1"/>
          <p:nvPr/>
        </p:nvSpPr>
        <p:spPr>
          <a:xfrm>
            <a:off x="8023454" y="5917953"/>
            <a:ext cx="247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600" b="1" dirty="0"/>
              <a:t>Third phase</a:t>
            </a:r>
          </a:p>
          <a:p>
            <a:pPr algn="ctr"/>
            <a:r>
              <a:rPr lang="en-NL" sz="1600" b="1" dirty="0"/>
              <a:t>Reward and weight update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3598B512-5CE8-72C0-31E0-34044942D7A1}"/>
              </a:ext>
            </a:extLst>
          </p:cNvPr>
          <p:cNvCxnSpPr>
            <a:stCxn id="74" idx="0"/>
          </p:cNvCxnSpPr>
          <p:nvPr/>
        </p:nvCxnSpPr>
        <p:spPr>
          <a:xfrm flipV="1">
            <a:off x="5504837" y="1236813"/>
            <a:ext cx="110570" cy="3970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A38B4370-B44A-FEBE-5311-464139224492}"/>
              </a:ext>
            </a:extLst>
          </p:cNvPr>
          <p:cNvSpPr txBox="1"/>
          <p:nvPr/>
        </p:nvSpPr>
        <p:spPr>
          <a:xfrm>
            <a:off x="4930441" y="822150"/>
            <a:ext cx="1391936" cy="296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Winning unit </a:t>
            </a:r>
            <a:r>
              <a:rPr lang="en-NL" sz="2400" dirty="0" err="1"/>
              <a:t>Q</a:t>
            </a:r>
            <a:r>
              <a:rPr lang="en-NL" sz="2400" baseline="-25000" dirty="0" err="1"/>
              <a:t>a</a:t>
            </a:r>
            <a:endParaRPr lang="en-NL" sz="2400" baseline="-25000" dirty="0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62FBD29-D006-EB22-14AB-1417730EB520}"/>
              </a:ext>
            </a:extLst>
          </p:cNvPr>
          <p:cNvCxnSpPr>
            <a:cxnSpLocks/>
            <a:stCxn id="69" idx="0"/>
          </p:cNvCxnSpPr>
          <p:nvPr/>
        </p:nvCxnSpPr>
        <p:spPr>
          <a:xfrm flipH="1" flipV="1">
            <a:off x="5382137" y="2642803"/>
            <a:ext cx="452594" cy="7494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1E7BF5B-3720-7340-F7D3-9B79D07A7CEB}"/>
              </a:ext>
            </a:extLst>
          </p:cNvPr>
          <p:cNvGrpSpPr/>
          <p:nvPr/>
        </p:nvGrpSpPr>
        <p:grpSpPr>
          <a:xfrm rot="3113200">
            <a:off x="9709150" y="470233"/>
            <a:ext cx="1692259" cy="1999289"/>
            <a:chOff x="11927871" y="3998313"/>
            <a:chExt cx="910969" cy="1121475"/>
          </a:xfrm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DC652F-35D9-32C4-290D-17EC0C2BE0FC}"/>
                </a:ext>
              </a:extLst>
            </p:cNvPr>
            <p:cNvSpPr/>
            <p:nvPr/>
          </p:nvSpPr>
          <p:spPr>
            <a:xfrm>
              <a:off x="12027795" y="3998313"/>
              <a:ext cx="614788" cy="626955"/>
            </a:xfrm>
            <a:custGeom>
              <a:avLst/>
              <a:gdLst>
                <a:gd name="connsiteX0" fmla="*/ 557511 w 614788"/>
                <a:gd name="connsiteY0" fmla="*/ 284164 h 626955"/>
                <a:gd name="connsiteX1" fmla="*/ 591803 w 614788"/>
                <a:gd name="connsiteY1" fmla="*/ 178954 h 626955"/>
                <a:gd name="connsiteX2" fmla="*/ 413094 w 614788"/>
                <a:gd name="connsiteY2" fmla="*/ 0 h 626955"/>
                <a:gd name="connsiteX3" fmla="*/ 249012 w 614788"/>
                <a:gd name="connsiteY3" fmla="*/ 107176 h 626955"/>
                <a:gd name="connsiteX4" fmla="*/ 169490 w 614788"/>
                <a:gd name="connsiteY4" fmla="*/ 87510 h 626955"/>
                <a:gd name="connsiteX5" fmla="*/ 0 w 614788"/>
                <a:gd name="connsiteY5" fmla="*/ 257370 h 626955"/>
                <a:gd name="connsiteX6" fmla="*/ 42035 w 614788"/>
                <a:gd name="connsiteY6" fmla="*/ 369462 h 626955"/>
                <a:gd name="connsiteX7" fmla="*/ 32571 w 614788"/>
                <a:gd name="connsiteY7" fmla="*/ 424894 h 626955"/>
                <a:gd name="connsiteX8" fmla="*/ 200340 w 614788"/>
                <a:gd name="connsiteY8" fmla="*/ 592664 h 626955"/>
                <a:gd name="connsiteX9" fmla="*/ 276912 w 614788"/>
                <a:gd name="connsiteY9" fmla="*/ 574105 h 626955"/>
                <a:gd name="connsiteX10" fmla="*/ 412971 w 614788"/>
                <a:gd name="connsiteY10" fmla="*/ 626955 h 626955"/>
                <a:gd name="connsiteX11" fmla="*/ 614786 w 614788"/>
                <a:gd name="connsiteY11" fmla="*/ 424894 h 626955"/>
                <a:gd name="connsiteX12" fmla="*/ 557511 w 614788"/>
                <a:gd name="connsiteY12" fmla="*/ 284164 h 6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88" h="626955">
                  <a:moveTo>
                    <a:pt x="557511" y="284164"/>
                  </a:moveTo>
                  <a:cubicBezTo>
                    <a:pt x="579266" y="254666"/>
                    <a:pt x="591803" y="218162"/>
                    <a:pt x="591803" y="178954"/>
                  </a:cubicBezTo>
                  <a:cubicBezTo>
                    <a:pt x="591803" y="80013"/>
                    <a:pt x="511789" y="0"/>
                    <a:pt x="413094" y="0"/>
                  </a:cubicBezTo>
                  <a:cubicBezTo>
                    <a:pt x="339595" y="0"/>
                    <a:pt x="276789" y="44001"/>
                    <a:pt x="249012" y="107176"/>
                  </a:cubicBezTo>
                  <a:cubicBezTo>
                    <a:pt x="225291" y="94639"/>
                    <a:pt x="198374" y="87510"/>
                    <a:pt x="169490" y="87510"/>
                  </a:cubicBezTo>
                  <a:cubicBezTo>
                    <a:pt x="75711" y="87510"/>
                    <a:pt x="0" y="163591"/>
                    <a:pt x="0" y="257370"/>
                  </a:cubicBezTo>
                  <a:cubicBezTo>
                    <a:pt x="0" y="300265"/>
                    <a:pt x="15732" y="339473"/>
                    <a:pt x="42035" y="369462"/>
                  </a:cubicBezTo>
                  <a:cubicBezTo>
                    <a:pt x="36012" y="386670"/>
                    <a:pt x="32571" y="405475"/>
                    <a:pt x="32571" y="424894"/>
                  </a:cubicBezTo>
                  <a:cubicBezTo>
                    <a:pt x="32571" y="517567"/>
                    <a:pt x="107791" y="592664"/>
                    <a:pt x="200340" y="592664"/>
                  </a:cubicBezTo>
                  <a:cubicBezTo>
                    <a:pt x="228117" y="592664"/>
                    <a:pt x="254051" y="585781"/>
                    <a:pt x="276912" y="574105"/>
                  </a:cubicBezTo>
                  <a:cubicBezTo>
                    <a:pt x="312678" y="606921"/>
                    <a:pt x="360367" y="626955"/>
                    <a:pt x="412971" y="626955"/>
                  </a:cubicBezTo>
                  <a:cubicBezTo>
                    <a:pt x="524449" y="626955"/>
                    <a:pt x="614786" y="536618"/>
                    <a:pt x="614786" y="424894"/>
                  </a:cubicBezTo>
                  <a:cubicBezTo>
                    <a:pt x="615032" y="369954"/>
                    <a:pt x="593278" y="320299"/>
                    <a:pt x="557511" y="284164"/>
                  </a:cubicBezTo>
                  <a:close/>
                </a:path>
              </a:pathLst>
            </a:custGeom>
            <a:solidFill>
              <a:srgbClr val="2FAC66"/>
            </a:solidFill>
            <a:ln w="67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grpSp>
          <p:nvGrpSpPr>
            <p:cNvPr id="156" name="Graphic 285">
              <a:extLst>
                <a:ext uri="{FF2B5EF4-FFF2-40B4-BE49-F238E27FC236}">
                  <a16:creationId xmlns:a16="http://schemas.microsoft.com/office/drawing/2014/main" id="{B7B12448-FF71-C165-93A8-4127F0C37C76}"/>
                </a:ext>
              </a:extLst>
            </p:cNvPr>
            <p:cNvGrpSpPr/>
            <p:nvPr/>
          </p:nvGrpSpPr>
          <p:grpSpPr>
            <a:xfrm>
              <a:off x="11927871" y="4555456"/>
              <a:ext cx="461475" cy="460615"/>
              <a:chOff x="11927871" y="4555456"/>
              <a:chExt cx="461475" cy="460615"/>
            </a:xfrm>
            <a:solidFill>
              <a:srgbClr val="2FAC66"/>
            </a:solidFill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A1C661E-1793-905D-2D89-94DE23F3C7A2}"/>
                  </a:ext>
                </a:extLst>
              </p:cNvPr>
              <p:cNvSpPr/>
              <p:nvPr/>
            </p:nvSpPr>
            <p:spPr>
              <a:xfrm>
                <a:off x="12026566" y="4555456"/>
                <a:ext cx="154249" cy="163345"/>
              </a:xfrm>
              <a:custGeom>
                <a:avLst/>
                <a:gdLst>
                  <a:gd name="connsiteX0" fmla="*/ 154250 w 154249"/>
                  <a:gd name="connsiteY0" fmla="*/ 0 h 163345"/>
                  <a:gd name="connsiteX1" fmla="*/ 0 w 154249"/>
                  <a:gd name="connsiteY1" fmla="*/ 163345 h 163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249" h="163345">
                    <a:moveTo>
                      <a:pt x="154250" y="0"/>
                    </a:moveTo>
                    <a:lnTo>
                      <a:pt x="0" y="163345"/>
                    </a:lnTo>
                  </a:path>
                </a:pathLst>
              </a:custGeom>
              <a:ln w="47079" cap="flat">
                <a:solidFill>
                  <a:srgbClr val="2FAC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DC526552-A2A7-DF07-C637-08CE7E1A30D7}"/>
                  </a:ext>
                </a:extLst>
              </p:cNvPr>
              <p:cNvSpPr/>
              <p:nvPr/>
            </p:nvSpPr>
            <p:spPr>
              <a:xfrm>
                <a:off x="11927871" y="4608307"/>
                <a:ext cx="210049" cy="215089"/>
              </a:xfrm>
              <a:custGeom>
                <a:avLst/>
                <a:gdLst>
                  <a:gd name="connsiteX0" fmla="*/ 80259 w 210049"/>
                  <a:gd name="connsiteY0" fmla="*/ 0 h 215089"/>
                  <a:gd name="connsiteX1" fmla="*/ 119098 w 210049"/>
                  <a:gd name="connsiteY1" fmla="*/ 88863 h 215089"/>
                  <a:gd name="connsiteX2" fmla="*/ 210050 w 210049"/>
                  <a:gd name="connsiteY2" fmla="*/ 122540 h 215089"/>
                  <a:gd name="connsiteX3" fmla="*/ 0 w 210049"/>
                  <a:gd name="connsiteY3" fmla="*/ 215090 h 21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049" h="215089">
                    <a:moveTo>
                      <a:pt x="80259" y="0"/>
                    </a:moveTo>
                    <a:lnTo>
                      <a:pt x="119098" y="88863"/>
                    </a:lnTo>
                    <a:lnTo>
                      <a:pt x="210050" y="122540"/>
                    </a:lnTo>
                    <a:lnTo>
                      <a:pt x="0" y="215090"/>
                    </a:lnTo>
                    <a:close/>
                  </a:path>
                </a:pathLst>
              </a:custGeom>
              <a:solidFill>
                <a:srgbClr val="2FAC66"/>
              </a:solidFill>
              <a:ln w="6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grpSp>
          <p:nvGrpSpPr>
            <p:cNvPr id="157" name="Graphic 285">
              <a:extLst>
                <a:ext uri="{FF2B5EF4-FFF2-40B4-BE49-F238E27FC236}">
                  <a16:creationId xmlns:a16="http://schemas.microsoft.com/office/drawing/2014/main" id="{2B62CEFD-C5AB-4A4C-A8AD-A6959C6FD1EC}"/>
                </a:ext>
              </a:extLst>
            </p:cNvPr>
            <p:cNvGrpSpPr/>
            <p:nvPr/>
          </p:nvGrpSpPr>
          <p:grpSpPr>
            <a:xfrm>
              <a:off x="12502712" y="4571066"/>
              <a:ext cx="336128" cy="548722"/>
              <a:chOff x="12502712" y="4571066"/>
              <a:chExt cx="336128" cy="548722"/>
            </a:xfrm>
            <a:solidFill>
              <a:srgbClr val="2FAC66"/>
            </a:solidFill>
          </p:grpSpPr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79647B4-78FD-59AE-2ADC-BA0F3AFF4154}"/>
                  </a:ext>
                </a:extLst>
              </p:cNvPr>
              <p:cNvSpPr/>
              <p:nvPr/>
            </p:nvSpPr>
            <p:spPr>
              <a:xfrm>
                <a:off x="12502712" y="4571066"/>
                <a:ext cx="112337" cy="194563"/>
              </a:xfrm>
              <a:custGeom>
                <a:avLst/>
                <a:gdLst>
                  <a:gd name="connsiteX0" fmla="*/ 0 w 112337"/>
                  <a:gd name="connsiteY0" fmla="*/ 0 h 194563"/>
                  <a:gd name="connsiteX1" fmla="*/ 112338 w 112337"/>
                  <a:gd name="connsiteY1" fmla="*/ 194564 h 194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337" h="194563">
                    <a:moveTo>
                      <a:pt x="0" y="0"/>
                    </a:moveTo>
                    <a:lnTo>
                      <a:pt x="112338" y="194564"/>
                    </a:lnTo>
                  </a:path>
                </a:pathLst>
              </a:custGeom>
              <a:ln w="47079" cap="flat">
                <a:solidFill>
                  <a:srgbClr val="2FAC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D41F3E67-487D-C3D3-7A0D-31C73C5F3410}"/>
                  </a:ext>
                </a:extLst>
              </p:cNvPr>
              <p:cNvSpPr/>
              <p:nvPr/>
            </p:nvSpPr>
            <p:spPr>
              <a:xfrm>
                <a:off x="12503941" y="4662509"/>
                <a:ext cx="183009" cy="227749"/>
              </a:xfrm>
              <a:custGeom>
                <a:avLst/>
                <a:gdLst>
                  <a:gd name="connsiteX0" fmla="*/ 0 w 183009"/>
                  <a:gd name="connsiteY0" fmla="*/ 89109 h 227749"/>
                  <a:gd name="connsiteX1" fmla="*/ 96237 w 183009"/>
                  <a:gd name="connsiteY1" fmla="*/ 77432 h 227749"/>
                  <a:gd name="connsiteX2" fmla="*/ 154495 w 183009"/>
                  <a:gd name="connsiteY2" fmla="*/ 0 h 227749"/>
                  <a:gd name="connsiteX3" fmla="*/ 183010 w 183009"/>
                  <a:gd name="connsiteY3" fmla="*/ 227749 h 2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09" h="227749">
                    <a:moveTo>
                      <a:pt x="0" y="89109"/>
                    </a:moveTo>
                    <a:lnTo>
                      <a:pt x="96237" y="77432"/>
                    </a:lnTo>
                    <a:lnTo>
                      <a:pt x="154495" y="0"/>
                    </a:lnTo>
                    <a:lnTo>
                      <a:pt x="183010" y="227749"/>
                    </a:lnTo>
                    <a:close/>
                  </a:path>
                </a:pathLst>
              </a:custGeom>
              <a:solidFill>
                <a:srgbClr val="2FAC66"/>
              </a:solidFill>
              <a:ln w="6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L"/>
              </a:p>
            </p:txBody>
          </p:sp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1A159FF-04E4-24AE-6D3F-7B7702761BEF}"/>
                </a:ext>
              </a:extLst>
            </p:cNvPr>
            <p:cNvSpPr txBox="1"/>
            <p:nvPr/>
          </p:nvSpPr>
          <p:spPr>
            <a:xfrm rot="18486800">
              <a:off x="12175877" y="4123522"/>
              <a:ext cx="279826" cy="414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L" sz="4400" spc="0" baseline="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44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0CAD-18C4-A4F4-6BBA-1E5469CC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Networks learn a general rule</a:t>
            </a:r>
          </a:p>
        </p:txBody>
      </p:sp>
      <p:pic>
        <p:nvPicPr>
          <p:cNvPr id="5" name="Picture 4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F776F002-8CAE-90F2-1AB5-6DFC96E15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8" b="62916"/>
          <a:stretch/>
        </p:blipFill>
        <p:spPr>
          <a:xfrm>
            <a:off x="565498" y="1825271"/>
            <a:ext cx="3406427" cy="3888326"/>
          </a:xfrm>
          <a:prstGeom prst="rect">
            <a:avLst/>
          </a:prstGeom>
        </p:spPr>
      </p:pic>
      <p:pic>
        <p:nvPicPr>
          <p:cNvPr id="7" name="Picture 6" descr="A collage of diagrams&#10;&#10;Description automatically generated">
            <a:extLst>
              <a:ext uri="{FF2B5EF4-FFF2-40B4-BE49-F238E27FC236}">
                <a16:creationId xmlns:a16="http://schemas.microsoft.com/office/drawing/2014/main" id="{39F6AB4D-7DC3-4B17-5324-31E58EF9F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0" r="5911" b="53194"/>
          <a:stretch/>
        </p:blipFill>
        <p:spPr>
          <a:xfrm>
            <a:off x="8140353" y="1762125"/>
            <a:ext cx="3213447" cy="3921125"/>
          </a:xfrm>
          <a:prstGeom prst="rect">
            <a:avLst/>
          </a:prstGeom>
        </p:spPr>
      </p:pic>
      <p:pic>
        <p:nvPicPr>
          <p:cNvPr id="9" name="Picture 8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C17FB4FF-B35A-F0B3-6C95-A51C8DB36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4" r="7960" b="53889"/>
          <a:stretch/>
        </p:blipFill>
        <p:spPr>
          <a:xfrm>
            <a:off x="4251151" y="1825271"/>
            <a:ext cx="3058765" cy="3775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52DF1F-5554-49C1-E3B5-E3426980C6EA}"/>
              </a:ext>
            </a:extLst>
          </p:cNvPr>
          <p:cNvSpPr txBox="1"/>
          <p:nvPr/>
        </p:nvSpPr>
        <p:spPr>
          <a:xfrm>
            <a:off x="1712020" y="1577459"/>
            <a:ext cx="11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Trace task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E4D14-6859-8004-DEEC-6B7836CCE496}"/>
              </a:ext>
            </a:extLst>
          </p:cNvPr>
          <p:cNvSpPr txBox="1"/>
          <p:nvPr/>
        </p:nvSpPr>
        <p:spPr>
          <a:xfrm>
            <a:off x="4924931" y="1577459"/>
            <a:ext cx="226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Search then trace task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DE652-1DC5-8AB2-62E3-3D0C3ED5458B}"/>
              </a:ext>
            </a:extLst>
          </p:cNvPr>
          <p:cNvSpPr txBox="1"/>
          <p:nvPr/>
        </p:nvSpPr>
        <p:spPr>
          <a:xfrm>
            <a:off x="8839200" y="1573314"/>
            <a:ext cx="226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Trace then search task</a:t>
            </a:r>
          </a:p>
        </p:txBody>
      </p:sp>
    </p:spTree>
    <p:extLst>
      <p:ext uri="{BB962C8B-B14F-4D97-AF65-F5344CB8AC3E}">
        <p14:creationId xmlns:p14="http://schemas.microsoft.com/office/powerpoint/2010/main" val="91969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C6BB-D35E-DC46-2F12-9C981A7C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BFB13-C763-161F-2D38-230E2B246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NL" dirty="0"/>
              <a:t>The visual cortex as a cognitive blackboard for </a:t>
            </a:r>
            <a:r>
              <a:rPr lang="en-NL" u="sng" dirty="0"/>
              <a:t>multistep</a:t>
            </a:r>
            <a:r>
              <a:rPr lang="en-NL" dirty="0"/>
              <a:t> visual tasks: evidence from monkeys experiments</a:t>
            </a:r>
          </a:p>
          <a:p>
            <a:pPr marL="571500" indent="-571500">
              <a:buFont typeface="+mj-lt"/>
              <a:buAutoNum type="romanUcPeriod"/>
            </a:pPr>
            <a:endParaRPr lang="en-NL" dirty="0"/>
          </a:p>
          <a:p>
            <a:pPr marL="571500" indent="-571500">
              <a:buFont typeface="+mj-lt"/>
              <a:buAutoNum type="romanUcPeriod"/>
            </a:pPr>
            <a:r>
              <a:rPr lang="en-NL" dirty="0"/>
              <a:t>How to learn such strategies</a:t>
            </a:r>
          </a:p>
          <a:p>
            <a:pPr marL="571500" indent="-571500">
              <a:buFont typeface="+mj-lt"/>
              <a:buAutoNum type="romanUcPeriod"/>
            </a:pPr>
            <a:endParaRPr lang="en-NL" dirty="0"/>
          </a:p>
          <a:p>
            <a:pPr marL="571500" indent="-571500">
              <a:buFont typeface="+mj-lt"/>
              <a:buAutoNum type="romanUcPeriod"/>
            </a:pPr>
            <a:r>
              <a:rPr lang="en-NL" dirty="0"/>
              <a:t>The visual cortex as a </a:t>
            </a:r>
            <a:r>
              <a:rPr lang="en-NL" u="sng" dirty="0"/>
              <a:t>multiscale</a:t>
            </a:r>
            <a:r>
              <a:rPr lang="en-NL" dirty="0"/>
              <a:t> cognitive blackboard</a:t>
            </a:r>
          </a:p>
          <a:p>
            <a:pPr marL="571500" indent="-571500">
              <a:buFont typeface="+mj-lt"/>
              <a:buAutoNum type="romanUcPeriod"/>
            </a:pPr>
            <a:endParaRPr lang="en-NL" dirty="0"/>
          </a:p>
          <a:p>
            <a:pPr marL="571500" indent="-571500">
              <a:buFont typeface="+mj-lt"/>
              <a:buAutoNum type="romanUcPeriod"/>
            </a:pPr>
            <a:r>
              <a:rPr lang="en-NL" dirty="0"/>
              <a:t>What next?</a:t>
            </a:r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4547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9572-04D1-603C-BB09-38924D9B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model learns to spread enhanced activity over the representation of the target curve</a:t>
            </a:r>
          </a:p>
        </p:txBody>
      </p:sp>
      <p:pic>
        <p:nvPicPr>
          <p:cNvPr id="5" name="Content Placeholder 4" descr="A colorful pixelated objects on a white background&#10;&#10;Description automatically generated">
            <a:extLst>
              <a:ext uri="{FF2B5EF4-FFF2-40B4-BE49-F238E27FC236}">
                <a16:creationId xmlns:a16="http://schemas.microsoft.com/office/drawing/2014/main" id="{7843DD8A-5181-C32F-8E62-20E9A22FB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1694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25E1643-E342-5DCD-BD0C-8E5C1CF39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2846" y="2384992"/>
            <a:ext cx="6841975" cy="1908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3FC4A8-FA0A-C234-8F97-D859A1DB2695}"/>
              </a:ext>
            </a:extLst>
          </p:cNvPr>
          <p:cNvSpPr txBox="1"/>
          <p:nvPr/>
        </p:nvSpPr>
        <p:spPr>
          <a:xfrm>
            <a:off x="3273878" y="1675040"/>
            <a:ext cx="1617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Model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ED545-7FFF-0CC6-3F60-9EEBA0ADCBB0}"/>
              </a:ext>
            </a:extLst>
          </p:cNvPr>
          <p:cNvSpPr txBox="1"/>
          <p:nvPr/>
        </p:nvSpPr>
        <p:spPr>
          <a:xfrm>
            <a:off x="7167277" y="1675039"/>
            <a:ext cx="1814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Monkey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6106F-F76B-8F01-AB69-F86166CE5827}"/>
              </a:ext>
            </a:extLst>
          </p:cNvPr>
          <p:cNvSpPr txBox="1"/>
          <p:nvPr/>
        </p:nvSpPr>
        <p:spPr>
          <a:xfrm>
            <a:off x="9184821" y="4326237"/>
            <a:ext cx="1713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/>
              <a:t>Adapted from </a:t>
            </a:r>
            <a:r>
              <a:rPr lang="en-NL" sz="800" dirty="0" err="1"/>
              <a:t>Roelfsema</a:t>
            </a:r>
            <a:r>
              <a:rPr lang="en-NL" sz="800" dirty="0"/>
              <a:t> et al., 2003</a:t>
            </a:r>
          </a:p>
        </p:txBody>
      </p:sp>
      <p:pic>
        <p:nvPicPr>
          <p:cNvPr id="10" name="Picture 9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F8641AA0-F33E-1955-2D8E-718D7836D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9"/>
          <a:stretch/>
        </p:blipFill>
        <p:spPr>
          <a:xfrm>
            <a:off x="1583728" y="4905375"/>
            <a:ext cx="8092809" cy="18703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79D0F56-B52B-97D6-A575-BC28CD72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model learns to spread enhanced activity over the representation of the target curve</a:t>
            </a:r>
          </a:p>
        </p:txBody>
      </p:sp>
    </p:spTree>
    <p:extLst>
      <p:ext uri="{BB962C8B-B14F-4D97-AF65-F5344CB8AC3E}">
        <p14:creationId xmlns:p14="http://schemas.microsoft.com/office/powerpoint/2010/main" val="4261244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olorful squares&#10;&#10;Description automatically generated">
            <a:extLst>
              <a:ext uri="{FF2B5EF4-FFF2-40B4-BE49-F238E27FC236}">
                <a16:creationId xmlns:a16="http://schemas.microsoft.com/office/drawing/2014/main" id="{63ED7D94-AE12-677B-7FA4-6BF1DFC7B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93B68B-AC51-E547-1DA1-51F7091A1284}"/>
              </a:ext>
            </a:extLst>
          </p:cNvPr>
          <p:cNvSpPr/>
          <p:nvPr/>
        </p:nvSpPr>
        <p:spPr>
          <a:xfrm>
            <a:off x="4341132" y="2710089"/>
            <a:ext cx="225425" cy="225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8E0C2-34C7-EE55-0132-AF79A6DA3071}"/>
              </a:ext>
            </a:extLst>
          </p:cNvPr>
          <p:cNvSpPr/>
          <p:nvPr/>
        </p:nvSpPr>
        <p:spPr>
          <a:xfrm>
            <a:off x="4341132" y="3085987"/>
            <a:ext cx="225425" cy="2254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4F497C-4871-E39A-1079-50B422EF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model transmit information between elemental operation with enhanced activity</a:t>
            </a:r>
          </a:p>
        </p:txBody>
      </p:sp>
    </p:spTree>
    <p:extLst>
      <p:ext uri="{BB962C8B-B14F-4D97-AF65-F5344CB8AC3E}">
        <p14:creationId xmlns:p14="http://schemas.microsoft.com/office/powerpoint/2010/main" val="2511945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blocks on a white background&#10;&#10;Description automatically generated">
            <a:extLst>
              <a:ext uri="{FF2B5EF4-FFF2-40B4-BE49-F238E27FC236}">
                <a16:creationId xmlns:a16="http://schemas.microsoft.com/office/drawing/2014/main" id="{99A97DEB-DDE1-488B-2CCE-4AD8A3505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197100"/>
            <a:ext cx="580178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3FC43B-F6EF-5581-C5D7-A8E8349DE4CE}"/>
              </a:ext>
            </a:extLst>
          </p:cNvPr>
          <p:cNvSpPr/>
          <p:nvPr/>
        </p:nvSpPr>
        <p:spPr>
          <a:xfrm>
            <a:off x="6733268" y="3164229"/>
            <a:ext cx="225425" cy="226671"/>
          </a:xfrm>
          <a:prstGeom prst="rect">
            <a:avLst/>
          </a:prstGeom>
          <a:solidFill>
            <a:srgbClr val="000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 descr="A red square with white border&#10;&#10;Description automatically generated">
            <a:extLst>
              <a:ext uri="{FF2B5EF4-FFF2-40B4-BE49-F238E27FC236}">
                <a16:creationId xmlns:a16="http://schemas.microsoft.com/office/drawing/2014/main" id="{2318F887-9936-B3E5-CE99-F8DA8F040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5" t="11775" r="20191" b="10945"/>
          <a:stretch/>
        </p:blipFill>
        <p:spPr>
          <a:xfrm>
            <a:off x="4582356" y="2654843"/>
            <a:ext cx="223880" cy="226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863B5A-FEA1-26E5-8CF7-49F2E21B83CB}"/>
              </a:ext>
            </a:extLst>
          </p:cNvPr>
          <p:cNvSpPr/>
          <p:nvPr/>
        </p:nvSpPr>
        <p:spPr>
          <a:xfrm>
            <a:off x="4582356" y="3052139"/>
            <a:ext cx="225425" cy="225425"/>
          </a:xfrm>
          <a:prstGeom prst="rect">
            <a:avLst/>
          </a:prstGeom>
          <a:solidFill>
            <a:srgbClr val="EC7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01F9CF-6215-92EE-2C1A-EE30947C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The model transmit information between elemental operation with enhanced activity</a:t>
            </a:r>
          </a:p>
        </p:txBody>
      </p:sp>
    </p:spTree>
    <p:extLst>
      <p:ext uri="{BB962C8B-B14F-4D97-AF65-F5344CB8AC3E}">
        <p14:creationId xmlns:p14="http://schemas.microsoft.com/office/powerpoint/2010/main" val="14292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44EC-A88D-267D-C017-1FA2944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Visual routine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306A5-C797-B4E5-D75A-5BA3A26E9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The model learns a strategy similar as what has been observed in monkeys’ visual cortex</a:t>
            </a:r>
          </a:p>
          <a:p>
            <a:r>
              <a:rPr lang="en-NL" dirty="0"/>
              <a:t>Learning is done only with reward, as for monkeys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07B65-0294-2354-F857-719629D4CD2D}"/>
              </a:ext>
            </a:extLst>
          </p:cNvPr>
          <p:cNvSpPr txBox="1"/>
          <p:nvPr/>
        </p:nvSpPr>
        <p:spPr>
          <a:xfrm>
            <a:off x="0" y="38820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400" b="1" dirty="0"/>
              <a:t>But...</a:t>
            </a:r>
          </a:p>
        </p:txBody>
      </p:sp>
    </p:spTree>
    <p:extLst>
      <p:ext uri="{BB962C8B-B14F-4D97-AF65-F5344CB8AC3E}">
        <p14:creationId xmlns:p14="http://schemas.microsoft.com/office/powerpoint/2010/main" val="335983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game&#10;&#10;Description automatically generated">
            <a:extLst>
              <a:ext uri="{FF2B5EF4-FFF2-40B4-BE49-F238E27FC236}">
                <a16:creationId xmlns:a16="http://schemas.microsoft.com/office/drawing/2014/main" id="{A6A04946-7E18-CF67-4F19-C773DC529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5"/>
          <a:stretch/>
        </p:blipFill>
        <p:spPr>
          <a:xfrm>
            <a:off x="1730113" y="2288065"/>
            <a:ext cx="7847437" cy="37208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37CD7A-9E6C-6049-C742-B1EF5845D25B}"/>
              </a:ext>
            </a:extLst>
          </p:cNvPr>
          <p:cNvSpPr/>
          <p:nvPr/>
        </p:nvSpPr>
        <p:spPr>
          <a:xfrm>
            <a:off x="1600200" y="2227489"/>
            <a:ext cx="47625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D38D8-447F-46FF-FF3C-438610811D5A}"/>
              </a:ext>
            </a:extLst>
          </p:cNvPr>
          <p:cNvSpPr/>
          <p:nvPr/>
        </p:nvSpPr>
        <p:spPr>
          <a:xfrm>
            <a:off x="5426950" y="2227489"/>
            <a:ext cx="47625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2485E9-847B-D9DE-09DE-39725E0EA12E}"/>
              </a:ext>
            </a:extLst>
          </p:cNvPr>
          <p:cNvSpPr/>
          <p:nvPr/>
        </p:nvSpPr>
        <p:spPr>
          <a:xfrm>
            <a:off x="9101300" y="2227489"/>
            <a:ext cx="47625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BF87CE-CF41-164D-C4D2-77151297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Spreading time doesn’t only depend on the length of the curve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696E5-995B-A51B-2B7E-26305868DCC6}"/>
              </a:ext>
            </a:extLst>
          </p:cNvPr>
          <p:cNvSpPr/>
          <p:nvPr/>
        </p:nvSpPr>
        <p:spPr>
          <a:xfrm>
            <a:off x="6708775" y="3427639"/>
            <a:ext cx="127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4BA24-2263-F40A-F00E-9C33020C2C3C}"/>
              </a:ext>
            </a:extLst>
          </p:cNvPr>
          <p:cNvSpPr txBox="1"/>
          <p:nvPr/>
        </p:nvSpPr>
        <p:spPr>
          <a:xfrm>
            <a:off x="9577550" y="6277431"/>
            <a:ext cx="19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 err="1"/>
              <a:t>Pooresmaeili</a:t>
            </a:r>
            <a:r>
              <a:rPr lang="en-NL" sz="1400" dirty="0"/>
              <a:t> et al., 2014</a:t>
            </a:r>
          </a:p>
          <a:p>
            <a:r>
              <a:rPr lang="en-NL" sz="1400" dirty="0" err="1"/>
              <a:t>Jeurissen</a:t>
            </a:r>
            <a:r>
              <a:rPr lang="en-NL" sz="1400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357059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3F2CC2-471F-8E24-3F35-7EB15896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A multiscale architecture with a disinhibitory loop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84F527E9-3C81-852B-510A-703C3E625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/>
        </p:blipFill>
        <p:spPr>
          <a:xfrm>
            <a:off x="838200" y="1560038"/>
            <a:ext cx="11168922" cy="50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19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B111540-02EB-CD53-018D-1AA172F6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Feedforward group trained to dynamically learn the appropriate scale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DD689B52-A217-B573-8C66-517716706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9" t="62608" b="15637"/>
          <a:stretch/>
        </p:blipFill>
        <p:spPr>
          <a:xfrm>
            <a:off x="1881169" y="2312988"/>
            <a:ext cx="7796575" cy="28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F242-8297-58F3-1F6F-49858FF8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The network learns to propagate a tag of enhanced activity, and to change scale dynamically </a:t>
            </a:r>
          </a:p>
        </p:txBody>
      </p:sp>
      <p:pic>
        <p:nvPicPr>
          <p:cNvPr id="5" name="Picture 4" descr="A green and blue line&#10;&#10;Description automatically generated">
            <a:extLst>
              <a:ext uri="{FF2B5EF4-FFF2-40B4-BE49-F238E27FC236}">
                <a16:creationId xmlns:a16="http://schemas.microsoft.com/office/drawing/2014/main" id="{792DC062-64A9-1215-D3CA-C20743B74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29" y="2095387"/>
            <a:ext cx="6124575" cy="459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2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1E42322-42B5-5154-EBA5-A6727D7A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L" dirty="0"/>
              <a:t>What about 2D objects?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68645-564E-5A40-D3B8-381A04EA9334}"/>
              </a:ext>
            </a:extLst>
          </p:cNvPr>
          <p:cNvGrpSpPr/>
          <p:nvPr/>
        </p:nvGrpSpPr>
        <p:grpSpPr>
          <a:xfrm>
            <a:off x="1890584" y="2549680"/>
            <a:ext cx="8194932" cy="3356850"/>
            <a:chOff x="5359400" y="3371404"/>
            <a:chExt cx="6388100" cy="2639098"/>
          </a:xfrm>
        </p:grpSpPr>
        <p:pic>
          <p:nvPicPr>
            <p:cNvPr id="2" name="Picture 1" descr="A diagram of 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ECAB21B7-B528-59BB-57B4-11FBF8E7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6" t="85102" r="-1427" b="-6857"/>
            <a:stretch/>
          </p:blipFill>
          <p:spPr>
            <a:xfrm>
              <a:off x="5651500" y="3778493"/>
              <a:ext cx="6096000" cy="2232009"/>
            </a:xfrm>
            <a:prstGeom prst="rect">
              <a:avLst/>
            </a:prstGeom>
          </p:spPr>
        </p:pic>
        <p:pic>
          <p:nvPicPr>
            <p:cNvPr id="4" name="Picture 3" descr="A diagram of 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CB2741B6-45CF-CF41-942E-81B3FDC83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1" t="62982" r="368" b="32280"/>
            <a:stretch/>
          </p:blipFill>
          <p:spPr>
            <a:xfrm>
              <a:off x="5359400" y="3371404"/>
              <a:ext cx="6096000" cy="486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01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CD06-942D-F436-EC08-57765C70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visual cortex: a highly recurrent neural network</a:t>
            </a:r>
          </a:p>
        </p:txBody>
      </p:sp>
      <p:pic>
        <p:nvPicPr>
          <p:cNvPr id="1026" name="Picture 2" descr="Parallel visual processing pathways - American Academy of Ophthalmology">
            <a:extLst>
              <a:ext uri="{FF2B5EF4-FFF2-40B4-BE49-F238E27FC236}">
                <a16:creationId xmlns:a16="http://schemas.microsoft.com/office/drawing/2014/main" id="{657B1B0E-86DB-3C2D-D99F-F604B689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4" y="3230412"/>
            <a:ext cx="4639758" cy="24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10EE7-B705-E362-DE65-5831C0CDED79}"/>
              </a:ext>
            </a:extLst>
          </p:cNvPr>
          <p:cNvSpPr txBox="1"/>
          <p:nvPr/>
        </p:nvSpPr>
        <p:spPr>
          <a:xfrm>
            <a:off x="763103" y="592272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© 2023 American Academy of Ophthalmology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EE8B9-B856-46BB-E2FD-FA7936FB0592}"/>
              </a:ext>
            </a:extLst>
          </p:cNvPr>
          <p:cNvSpPr txBox="1"/>
          <p:nvPr/>
        </p:nvSpPr>
        <p:spPr>
          <a:xfrm>
            <a:off x="6860815" y="601399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From </a:t>
            </a:r>
            <a:r>
              <a:rPr lang="en-NL" dirty="0" err="1"/>
              <a:t>Felleman</a:t>
            </a:r>
            <a:r>
              <a:rPr lang="en-NL" dirty="0"/>
              <a:t> and Van Essen, 1991</a:t>
            </a:r>
          </a:p>
        </p:txBody>
      </p:sp>
      <p:pic>
        <p:nvPicPr>
          <p:cNvPr id="7" name="Picture 6" descr="A diagram of a computer&#10;&#10;Description automatically generated">
            <a:extLst>
              <a:ext uri="{FF2B5EF4-FFF2-40B4-BE49-F238E27FC236}">
                <a16:creationId xmlns:a16="http://schemas.microsoft.com/office/drawing/2014/main" id="{CF32B47E-163F-C79A-CEFE-826597319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59" y="1476761"/>
            <a:ext cx="5375976" cy="45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51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cat and dog silhouette&#10;&#10;Description automatically generated">
            <a:extLst>
              <a:ext uri="{FF2B5EF4-FFF2-40B4-BE49-F238E27FC236}">
                <a16:creationId xmlns:a16="http://schemas.microsoft.com/office/drawing/2014/main" id="{896DCB60-43A0-F68E-E918-BE08416BD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53143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2524677-64EF-B348-6910-C220CA1436C8}"/>
              </a:ext>
            </a:extLst>
          </p:cNvPr>
          <p:cNvSpPr/>
          <p:nvPr/>
        </p:nvSpPr>
        <p:spPr>
          <a:xfrm>
            <a:off x="5991225" y="4029755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A99529-CD4E-6D84-FB9E-D3C813ADBC9B}"/>
              </a:ext>
            </a:extLst>
          </p:cNvPr>
          <p:cNvSpPr/>
          <p:nvPr/>
        </p:nvSpPr>
        <p:spPr>
          <a:xfrm>
            <a:off x="6848475" y="6172880"/>
            <a:ext cx="104775" cy="104775"/>
          </a:xfrm>
          <a:prstGeom prst="ellipse">
            <a:avLst/>
          </a:prstGeom>
          <a:solidFill>
            <a:srgbClr val="000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A5614B-12AD-1502-6F97-CC5802B6DAE3}"/>
              </a:ext>
            </a:extLst>
          </p:cNvPr>
          <p:cNvSpPr/>
          <p:nvPr/>
        </p:nvSpPr>
        <p:spPr>
          <a:xfrm>
            <a:off x="5476875" y="5506130"/>
            <a:ext cx="104775" cy="104775"/>
          </a:xfrm>
          <a:prstGeom prst="ellipse">
            <a:avLst/>
          </a:prstGeom>
          <a:solidFill>
            <a:srgbClr val="0001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B09B43-B72B-B19A-39E6-E4D2C6E8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L" dirty="0"/>
              <a:t>What about 2D objects?</a:t>
            </a:r>
          </a:p>
        </p:txBody>
      </p:sp>
    </p:spTree>
    <p:extLst>
      <p:ext uri="{BB962C8B-B14F-4D97-AF65-F5344CB8AC3E}">
        <p14:creationId xmlns:p14="http://schemas.microsoft.com/office/powerpoint/2010/main" val="3438211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7683EB55-26A8-DCE0-CF5A-53EDB5D4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L" dirty="0"/>
              <a:t>A mechanistic account of the growth-cone model</a:t>
            </a:r>
          </a:p>
        </p:txBody>
      </p:sp>
      <p:pic>
        <p:nvPicPr>
          <p:cNvPr id="2" name="Picture 1" descr="A graph and diagram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8C27FA8C-9710-E1A8-979B-5AA8817C0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5"/>
          <a:stretch/>
        </p:blipFill>
        <p:spPr>
          <a:xfrm>
            <a:off x="1638300" y="1932087"/>
            <a:ext cx="9613995" cy="467937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612176D-79C9-9866-9922-3EB8CC0C5CC3}"/>
              </a:ext>
            </a:extLst>
          </p:cNvPr>
          <p:cNvSpPr/>
          <p:nvPr/>
        </p:nvSpPr>
        <p:spPr>
          <a:xfrm>
            <a:off x="3842473" y="1932087"/>
            <a:ext cx="18851" cy="147984"/>
          </a:xfrm>
          <a:custGeom>
            <a:avLst/>
            <a:gdLst>
              <a:gd name="connsiteX0" fmla="*/ 0 w 18851"/>
              <a:gd name="connsiteY0" fmla="*/ 147985 h 147984"/>
              <a:gd name="connsiteX1" fmla="*/ 0 w 18851"/>
              <a:gd name="connsiteY1" fmla="*/ 0 h 14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1" h="147984">
                <a:moveTo>
                  <a:pt x="0" y="147985"/>
                </a:moveTo>
                <a:lnTo>
                  <a:pt x="0" y="0"/>
                </a:lnTo>
              </a:path>
            </a:pathLst>
          </a:custGeom>
          <a:ln w="1883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CF4095-B23A-94C1-DEDC-01DAFD1F2981}"/>
              </a:ext>
            </a:extLst>
          </p:cNvPr>
          <p:cNvSpPr/>
          <p:nvPr/>
        </p:nvSpPr>
        <p:spPr>
          <a:xfrm>
            <a:off x="3837006" y="1938873"/>
            <a:ext cx="1031746" cy="18851"/>
          </a:xfrm>
          <a:custGeom>
            <a:avLst/>
            <a:gdLst>
              <a:gd name="connsiteX0" fmla="*/ 0 w 1031746"/>
              <a:gd name="connsiteY0" fmla="*/ 0 h 18851"/>
              <a:gd name="connsiteX1" fmla="*/ 1031746 w 1031746"/>
              <a:gd name="connsiteY1" fmla="*/ 0 h 1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746" h="18851">
                <a:moveTo>
                  <a:pt x="0" y="0"/>
                </a:moveTo>
                <a:lnTo>
                  <a:pt x="1031746" y="0"/>
                </a:lnTo>
              </a:path>
            </a:pathLst>
          </a:custGeom>
          <a:ln w="1883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7A3AA9-6AA2-78C3-3C91-1EC57D20E8B4}"/>
              </a:ext>
            </a:extLst>
          </p:cNvPr>
          <p:cNvSpPr/>
          <p:nvPr/>
        </p:nvSpPr>
        <p:spPr>
          <a:xfrm>
            <a:off x="4861777" y="1932087"/>
            <a:ext cx="18851" cy="147984"/>
          </a:xfrm>
          <a:custGeom>
            <a:avLst/>
            <a:gdLst>
              <a:gd name="connsiteX0" fmla="*/ 0 w 18851"/>
              <a:gd name="connsiteY0" fmla="*/ 147985 h 147984"/>
              <a:gd name="connsiteX1" fmla="*/ 0 w 18851"/>
              <a:gd name="connsiteY1" fmla="*/ 0 h 14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51" h="147984">
                <a:moveTo>
                  <a:pt x="0" y="147985"/>
                </a:moveTo>
                <a:lnTo>
                  <a:pt x="0" y="0"/>
                </a:lnTo>
              </a:path>
            </a:pathLst>
          </a:custGeom>
          <a:ln w="18838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273896-C13A-8873-FBAB-86BDF56E0269}"/>
              </a:ext>
            </a:extLst>
          </p:cNvPr>
          <p:cNvSpPr txBox="1"/>
          <p:nvPr/>
        </p:nvSpPr>
        <p:spPr>
          <a:xfrm>
            <a:off x="4222266" y="1697474"/>
            <a:ext cx="258286" cy="298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sz="1113" spc="0" baseline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98476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BDAA5-54E0-237E-DC38-C3626EDD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L" dirty="0"/>
              <a:t>What about naturalistic images?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A841D1-4055-EECC-FFF3-92A50DF2D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857"/>
          <a:stretch/>
        </p:blipFill>
        <p:spPr>
          <a:xfrm>
            <a:off x="1203672" y="2701018"/>
            <a:ext cx="4159624" cy="2204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000C1-EF93-01C0-8B50-1C8D8E947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81"/>
          <a:stretch/>
        </p:blipFill>
        <p:spPr>
          <a:xfrm>
            <a:off x="6096000" y="3045278"/>
            <a:ext cx="4731328" cy="1959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D00A83-AFE7-1D10-EB8F-47A3A3B10728}"/>
              </a:ext>
            </a:extLst>
          </p:cNvPr>
          <p:cNvSpPr/>
          <p:nvPr/>
        </p:nvSpPr>
        <p:spPr>
          <a:xfrm>
            <a:off x="1289957" y="4776107"/>
            <a:ext cx="4735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6659D3-735A-4645-8F47-8AAC94BC5610}"/>
              </a:ext>
            </a:extLst>
          </p:cNvPr>
          <p:cNvSpPr/>
          <p:nvPr/>
        </p:nvSpPr>
        <p:spPr>
          <a:xfrm>
            <a:off x="1205592" y="3224893"/>
            <a:ext cx="4735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DE5D9-ADE2-613F-E068-34AA34060BFE}"/>
              </a:ext>
            </a:extLst>
          </p:cNvPr>
          <p:cNvSpPr/>
          <p:nvPr/>
        </p:nvSpPr>
        <p:spPr>
          <a:xfrm>
            <a:off x="6136821" y="3037114"/>
            <a:ext cx="47352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E3C777-56FF-2A68-9905-09A53867E338}"/>
              </a:ext>
            </a:extLst>
          </p:cNvPr>
          <p:cNvSpPr/>
          <p:nvPr/>
        </p:nvSpPr>
        <p:spPr>
          <a:xfrm>
            <a:off x="7602230" y="2930978"/>
            <a:ext cx="276849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86812-EF6E-0BE3-4199-6B18E1ADB4F2}"/>
              </a:ext>
            </a:extLst>
          </p:cNvPr>
          <p:cNvSpPr txBox="1"/>
          <p:nvPr/>
        </p:nvSpPr>
        <p:spPr>
          <a:xfrm>
            <a:off x="9999216" y="4980214"/>
            <a:ext cx="16562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/>
              <a:t>Adapted from </a:t>
            </a:r>
            <a:r>
              <a:rPr lang="en-NL" sz="800" dirty="0" err="1"/>
              <a:t>Jeurissen</a:t>
            </a:r>
            <a:r>
              <a:rPr lang="en-NL" sz="800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2375363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8159-9397-8E9C-C156-F5294678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1A1D-1CF4-2A52-9698-B8707974A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Pieter </a:t>
            </a:r>
            <a:r>
              <a:rPr lang="en-NL" dirty="0" err="1"/>
              <a:t>Roelfsema</a:t>
            </a:r>
            <a:endParaRPr lang="en-NL" dirty="0"/>
          </a:p>
          <a:p>
            <a:pPr marL="0" indent="0">
              <a:buNone/>
            </a:pPr>
            <a:r>
              <a:rPr lang="en-NL" dirty="0"/>
              <a:t>Sander </a:t>
            </a:r>
            <a:r>
              <a:rPr lang="en-NL" dirty="0" err="1"/>
              <a:t>Bohte</a:t>
            </a:r>
            <a:endParaRPr lang="en-NL" dirty="0"/>
          </a:p>
          <a:p>
            <a:pPr marL="0" indent="0">
              <a:buNone/>
            </a:pPr>
            <a:r>
              <a:rPr lang="en-NL" dirty="0" err="1"/>
              <a:t>Sanne</a:t>
            </a:r>
            <a:r>
              <a:rPr lang="en-NL" dirty="0"/>
              <a:t> van den Berg</a:t>
            </a:r>
          </a:p>
          <a:p>
            <a:pPr marL="0" indent="0">
              <a:buNone/>
            </a:pPr>
            <a:r>
              <a:rPr lang="en-NL" dirty="0"/>
              <a:t>Paolo </a:t>
            </a:r>
            <a:r>
              <a:rPr lang="en-NL" dirty="0" err="1"/>
              <a:t>Papale</a:t>
            </a: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Thomas Serre</a:t>
            </a:r>
          </a:p>
          <a:p>
            <a:pPr marL="0" indent="0">
              <a:buNone/>
            </a:pPr>
            <a:r>
              <a:rPr lang="en-NL" dirty="0"/>
              <a:t>L</a:t>
            </a:r>
            <a:r>
              <a:rPr lang="en-US" dirty="0"/>
              <a:t>ore </a:t>
            </a:r>
            <a:r>
              <a:rPr lang="en-NL" dirty="0"/>
              <a:t>G</a:t>
            </a:r>
            <a:r>
              <a:rPr lang="en-US" dirty="0" err="1"/>
              <a:t>oetschalckx</a:t>
            </a:r>
            <a:endParaRPr lang="en-NL" dirty="0"/>
          </a:p>
          <a:p>
            <a:pPr marL="0" indent="0">
              <a:buNone/>
            </a:pPr>
            <a:r>
              <a:rPr lang="en-NL" dirty="0" err="1"/>
              <a:t>Alekh</a:t>
            </a:r>
            <a:r>
              <a:rPr lang="en-NL" dirty="0"/>
              <a:t> Ashok</a:t>
            </a:r>
          </a:p>
        </p:txBody>
      </p:sp>
    </p:spTree>
    <p:extLst>
      <p:ext uri="{BB962C8B-B14F-4D97-AF65-F5344CB8AC3E}">
        <p14:creationId xmlns:p14="http://schemas.microsoft.com/office/powerpoint/2010/main" val="30800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E852-C249-EC45-3DC8-3DF56D17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Neurons’ receptive field</a:t>
            </a:r>
          </a:p>
        </p:txBody>
      </p:sp>
      <p:pic>
        <p:nvPicPr>
          <p:cNvPr id="4" name="Online Media 3" title="Hubel &amp; Wiesel 3: The Cortical Neurons">
            <a:hlinkClick r:id="" action="ppaction://media"/>
            <a:extLst>
              <a:ext uri="{FF2B5EF4-FFF2-40B4-BE49-F238E27FC236}">
                <a16:creationId xmlns:a16="http://schemas.microsoft.com/office/drawing/2014/main" id="{C10B93A8-0485-FD4C-5255-84EF642A4B4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26138" y="1927225"/>
            <a:ext cx="5802312" cy="4351338"/>
          </a:xfrm>
          <a:prstGeom prst="rect">
            <a:avLst/>
          </a:prstGeom>
        </p:spPr>
      </p:pic>
      <p:pic>
        <p:nvPicPr>
          <p:cNvPr id="2050" name="Picture 2" descr="Retina Rod - an overview | ScienceDirect Topics">
            <a:extLst>
              <a:ext uri="{FF2B5EF4-FFF2-40B4-BE49-F238E27FC236}">
                <a16:creationId xmlns:a16="http://schemas.microsoft.com/office/drawing/2014/main" id="{F78D63F3-B8D6-55AB-B91D-401085555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14" b="6083"/>
          <a:stretch/>
        </p:blipFill>
        <p:spPr bwMode="auto">
          <a:xfrm>
            <a:off x="838200" y="1633018"/>
            <a:ext cx="3581400" cy="464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FDD92-8CC1-56D2-EC3E-6E70B5243E29}"/>
              </a:ext>
            </a:extLst>
          </p:cNvPr>
          <p:cNvSpPr txBox="1"/>
          <p:nvPr/>
        </p:nvSpPr>
        <p:spPr>
          <a:xfrm>
            <a:off x="2731294" y="63543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4292F"/>
                </a:solidFill>
                <a:effectLst/>
                <a:latin typeface="Noto Sans KR"/>
              </a:rPr>
              <a:t>Source: Frank Tong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326742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mplementation of visual routines - ScienceDirect">
            <a:extLst>
              <a:ext uri="{FF2B5EF4-FFF2-40B4-BE49-F238E27FC236}">
                <a16:creationId xmlns:a16="http://schemas.microsoft.com/office/drawing/2014/main" id="{0BC7756D-66E1-14E8-9382-865FF007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1728788"/>
            <a:ext cx="524827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33A6-7351-4640-1D52-B5EB180A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Visual routines (Ullman, 1984)</a:t>
            </a:r>
          </a:p>
        </p:txBody>
      </p:sp>
    </p:spTree>
    <p:extLst>
      <p:ext uri="{BB962C8B-B14F-4D97-AF65-F5344CB8AC3E}">
        <p14:creationId xmlns:p14="http://schemas.microsoft.com/office/powerpoint/2010/main" val="46979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8BC1AE-B64D-5A7F-29A0-C5E685312A14}"/>
              </a:ext>
            </a:extLst>
          </p:cNvPr>
          <p:cNvSpPr/>
          <p:nvPr/>
        </p:nvSpPr>
        <p:spPr>
          <a:xfrm>
            <a:off x="4320594" y="2366955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E42528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DC13B7-418C-DC33-9BCC-61772305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Example elemental operation: trace task</a:t>
            </a:r>
          </a:p>
        </p:txBody>
      </p:sp>
    </p:spTree>
    <p:extLst>
      <p:ext uri="{BB962C8B-B14F-4D97-AF65-F5344CB8AC3E}">
        <p14:creationId xmlns:p14="http://schemas.microsoft.com/office/powerpoint/2010/main" val="188457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39AF-6C51-4842-710A-94AD30CAEF74}"/>
              </a:ext>
            </a:extLst>
          </p:cNvPr>
          <p:cNvSpPr/>
          <p:nvPr/>
        </p:nvSpPr>
        <p:spPr>
          <a:xfrm>
            <a:off x="4202315" y="2892640"/>
            <a:ext cx="2188762" cy="1899636"/>
          </a:xfrm>
          <a:custGeom>
            <a:avLst/>
            <a:gdLst>
              <a:gd name="connsiteX0" fmla="*/ 0 w 2188762"/>
              <a:gd name="connsiteY0" fmla="*/ 0 h 1899636"/>
              <a:gd name="connsiteX1" fmla="*/ 243727 w 2188762"/>
              <a:gd name="connsiteY1" fmla="*/ 706490 h 1899636"/>
              <a:gd name="connsiteX2" fmla="*/ 1285142 w 2188762"/>
              <a:gd name="connsiteY2" fmla="*/ 1471920 h 1899636"/>
              <a:gd name="connsiteX3" fmla="*/ 2188763 w 2188762"/>
              <a:gd name="connsiteY3" fmla="*/ 1899636 h 18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762" h="1899636">
                <a:moveTo>
                  <a:pt x="0" y="0"/>
                </a:moveTo>
                <a:cubicBezTo>
                  <a:pt x="18718" y="176025"/>
                  <a:pt x="72083" y="444045"/>
                  <a:pt x="243727" y="706490"/>
                </a:cubicBezTo>
                <a:cubicBezTo>
                  <a:pt x="304659" y="799679"/>
                  <a:pt x="475905" y="1037432"/>
                  <a:pt x="1285142" y="1471920"/>
                </a:cubicBezTo>
                <a:cubicBezTo>
                  <a:pt x="1504575" y="1589801"/>
                  <a:pt x="1810030" y="1743125"/>
                  <a:pt x="2188763" y="1899636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B5742-F517-3E85-9104-520A6848B4C4}"/>
              </a:ext>
            </a:extLst>
          </p:cNvPr>
          <p:cNvSpPr/>
          <p:nvPr/>
        </p:nvSpPr>
        <p:spPr>
          <a:xfrm>
            <a:off x="7118276" y="3943613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022A6-E0E8-2291-3089-E7D7E403D143}"/>
              </a:ext>
            </a:extLst>
          </p:cNvPr>
          <p:cNvSpPr/>
          <p:nvPr/>
        </p:nvSpPr>
        <p:spPr>
          <a:xfrm>
            <a:off x="6329748" y="4757231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8BC1AE-B64D-5A7F-29A0-C5E685312A14}"/>
              </a:ext>
            </a:extLst>
          </p:cNvPr>
          <p:cNvSpPr/>
          <p:nvPr/>
        </p:nvSpPr>
        <p:spPr>
          <a:xfrm>
            <a:off x="4320594" y="2366955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E42528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CCAA14-57F5-CC7D-022C-5152B2AD0240}"/>
              </a:ext>
            </a:extLst>
          </p:cNvPr>
          <p:cNvSpPr/>
          <p:nvPr/>
        </p:nvSpPr>
        <p:spPr>
          <a:xfrm>
            <a:off x="4444847" y="2533024"/>
            <a:ext cx="2702500" cy="1444838"/>
          </a:xfrm>
          <a:custGeom>
            <a:avLst/>
            <a:gdLst>
              <a:gd name="connsiteX0" fmla="*/ 0 w 2702500"/>
              <a:gd name="connsiteY0" fmla="*/ 0 h 1444838"/>
              <a:gd name="connsiteX1" fmla="*/ 862602 w 2702500"/>
              <a:gd name="connsiteY1" fmla="*/ 890081 h 1444838"/>
              <a:gd name="connsiteX2" fmla="*/ 1506567 w 2702500"/>
              <a:gd name="connsiteY2" fmla="*/ 1138985 h 1444838"/>
              <a:gd name="connsiteX3" fmla="*/ 2702501 w 2702500"/>
              <a:gd name="connsiteY3" fmla="*/ 1444839 h 14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500" h="1444838">
                <a:moveTo>
                  <a:pt x="0" y="0"/>
                </a:moveTo>
                <a:cubicBezTo>
                  <a:pt x="181600" y="320987"/>
                  <a:pt x="454001" y="661089"/>
                  <a:pt x="862602" y="890081"/>
                </a:cubicBezTo>
                <a:cubicBezTo>
                  <a:pt x="909595" y="916365"/>
                  <a:pt x="1056150" y="996015"/>
                  <a:pt x="1506567" y="1138985"/>
                </a:cubicBezTo>
                <a:cubicBezTo>
                  <a:pt x="1806048" y="1234166"/>
                  <a:pt x="2210268" y="1348065"/>
                  <a:pt x="2702501" y="1444839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AC0BE6-BD2F-C248-86F0-5901197F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Example elemental operation: trace task</a:t>
            </a:r>
          </a:p>
        </p:txBody>
      </p:sp>
    </p:spTree>
    <p:extLst>
      <p:ext uri="{BB962C8B-B14F-4D97-AF65-F5344CB8AC3E}">
        <p14:creationId xmlns:p14="http://schemas.microsoft.com/office/powerpoint/2010/main" val="385374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39AF-6C51-4842-710A-94AD30CAEF74}"/>
              </a:ext>
            </a:extLst>
          </p:cNvPr>
          <p:cNvSpPr/>
          <p:nvPr/>
        </p:nvSpPr>
        <p:spPr>
          <a:xfrm>
            <a:off x="4202315" y="2892640"/>
            <a:ext cx="2188762" cy="1899636"/>
          </a:xfrm>
          <a:custGeom>
            <a:avLst/>
            <a:gdLst>
              <a:gd name="connsiteX0" fmla="*/ 0 w 2188762"/>
              <a:gd name="connsiteY0" fmla="*/ 0 h 1899636"/>
              <a:gd name="connsiteX1" fmla="*/ 243727 w 2188762"/>
              <a:gd name="connsiteY1" fmla="*/ 706490 h 1899636"/>
              <a:gd name="connsiteX2" fmla="*/ 1285142 w 2188762"/>
              <a:gd name="connsiteY2" fmla="*/ 1471920 h 1899636"/>
              <a:gd name="connsiteX3" fmla="*/ 2188763 w 2188762"/>
              <a:gd name="connsiteY3" fmla="*/ 1899636 h 18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762" h="1899636">
                <a:moveTo>
                  <a:pt x="0" y="0"/>
                </a:moveTo>
                <a:cubicBezTo>
                  <a:pt x="18718" y="176025"/>
                  <a:pt x="72083" y="444045"/>
                  <a:pt x="243727" y="706490"/>
                </a:cubicBezTo>
                <a:cubicBezTo>
                  <a:pt x="304659" y="799679"/>
                  <a:pt x="475905" y="1037432"/>
                  <a:pt x="1285142" y="1471920"/>
                </a:cubicBezTo>
                <a:cubicBezTo>
                  <a:pt x="1504575" y="1589801"/>
                  <a:pt x="1810030" y="1743125"/>
                  <a:pt x="2188763" y="1899636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5BF429DF-0A48-2E32-8D0E-45A1E365C6BB}"/>
              </a:ext>
            </a:extLst>
          </p:cNvPr>
          <p:cNvGrpSpPr/>
          <p:nvPr/>
        </p:nvGrpSpPr>
        <p:grpSpPr>
          <a:xfrm>
            <a:off x="4555958" y="2550945"/>
            <a:ext cx="2520900" cy="1304655"/>
            <a:chOff x="4555958" y="2550945"/>
            <a:chExt cx="2520900" cy="1304655"/>
          </a:xfrm>
          <a:solidFill>
            <a:srgbClr val="221E2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62A463-F651-D73D-FE01-8589E3227B68}"/>
                </a:ext>
              </a:extLst>
            </p:cNvPr>
            <p:cNvSpPr/>
            <p:nvPr/>
          </p:nvSpPr>
          <p:spPr>
            <a:xfrm>
              <a:off x="4555958" y="2550945"/>
              <a:ext cx="52966" cy="27479"/>
            </a:xfrm>
            <a:custGeom>
              <a:avLst/>
              <a:gdLst>
                <a:gd name="connsiteX0" fmla="*/ 0 w 52966"/>
                <a:gd name="connsiteY0" fmla="*/ 0 h 27479"/>
                <a:gd name="connsiteX1" fmla="*/ 52967 w 52966"/>
                <a:gd name="connsiteY1" fmla="*/ 27479 h 2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66" h="27479">
                  <a:moveTo>
                    <a:pt x="0" y="0"/>
                  </a:moveTo>
                  <a:lnTo>
                    <a:pt x="52967" y="27479"/>
                  </a:lnTo>
                </a:path>
              </a:pathLst>
            </a:custGeom>
            <a:ln w="19881" cap="flat">
              <a:solidFill>
                <a:srgbClr val="221E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104F91-00F2-C071-B774-2E3D5BE2C5B3}"/>
                </a:ext>
              </a:extLst>
            </p:cNvPr>
            <p:cNvSpPr/>
            <p:nvPr/>
          </p:nvSpPr>
          <p:spPr>
            <a:xfrm>
              <a:off x="4719637" y="2635771"/>
              <a:ext cx="2161283" cy="1118276"/>
            </a:xfrm>
            <a:custGeom>
              <a:avLst/>
              <a:gdLst>
                <a:gd name="connsiteX0" fmla="*/ 0 w 2161283"/>
                <a:gd name="connsiteY0" fmla="*/ 0 h 1118276"/>
                <a:gd name="connsiteX1" fmla="*/ 2161284 w 2161283"/>
                <a:gd name="connsiteY1" fmla="*/ 1118277 h 111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61283" h="1118276">
                  <a:moveTo>
                    <a:pt x="0" y="0"/>
                  </a:moveTo>
                  <a:lnTo>
                    <a:pt x="2161284" y="1118277"/>
                  </a:lnTo>
                </a:path>
              </a:pathLst>
            </a:custGeom>
            <a:ln w="19881" cap="flat">
              <a:solidFill>
                <a:srgbClr val="221E20"/>
              </a:solidFill>
              <a:custDash>
                <a:ds d="235005" sp="235005"/>
              </a:custDash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2401E-B37B-B5E0-0C56-69A535B4CF95}"/>
                </a:ext>
              </a:extLst>
            </p:cNvPr>
            <p:cNvSpPr/>
            <p:nvPr/>
          </p:nvSpPr>
          <p:spPr>
            <a:xfrm>
              <a:off x="6936277" y="3782722"/>
              <a:ext cx="52966" cy="27479"/>
            </a:xfrm>
            <a:custGeom>
              <a:avLst/>
              <a:gdLst>
                <a:gd name="connsiteX0" fmla="*/ 0 w 52966"/>
                <a:gd name="connsiteY0" fmla="*/ 0 h 27479"/>
                <a:gd name="connsiteX1" fmla="*/ 52967 w 52966"/>
                <a:gd name="connsiteY1" fmla="*/ 27479 h 2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66" h="27479">
                  <a:moveTo>
                    <a:pt x="0" y="0"/>
                  </a:moveTo>
                  <a:lnTo>
                    <a:pt x="52967" y="27479"/>
                  </a:lnTo>
                </a:path>
              </a:pathLst>
            </a:custGeom>
            <a:ln w="19881" cap="flat">
              <a:solidFill>
                <a:srgbClr val="221E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5D9863-D5BA-E40B-68D7-100613E17DA1}"/>
                </a:ext>
              </a:extLst>
            </p:cNvPr>
            <p:cNvSpPr/>
            <p:nvPr/>
          </p:nvSpPr>
          <p:spPr>
            <a:xfrm>
              <a:off x="6919949" y="3734534"/>
              <a:ext cx="156909" cy="121066"/>
            </a:xfrm>
            <a:custGeom>
              <a:avLst/>
              <a:gdLst>
                <a:gd name="connsiteX0" fmla="*/ 0 w 156909"/>
                <a:gd name="connsiteY0" fmla="*/ 108721 h 121066"/>
                <a:gd name="connsiteX1" fmla="*/ 51374 w 156909"/>
                <a:gd name="connsiteY1" fmla="*/ 66507 h 121066"/>
                <a:gd name="connsiteX2" fmla="*/ 56153 w 156909"/>
                <a:gd name="connsiteY2" fmla="*/ 0 h 121066"/>
                <a:gd name="connsiteX3" fmla="*/ 156909 w 156909"/>
                <a:gd name="connsiteY3" fmla="*/ 121067 h 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09" h="121066">
                  <a:moveTo>
                    <a:pt x="0" y="108721"/>
                  </a:moveTo>
                  <a:lnTo>
                    <a:pt x="51374" y="66507"/>
                  </a:lnTo>
                  <a:lnTo>
                    <a:pt x="56153" y="0"/>
                  </a:lnTo>
                  <a:lnTo>
                    <a:pt x="156909" y="121067"/>
                  </a:lnTo>
                  <a:close/>
                </a:path>
              </a:pathLst>
            </a:custGeom>
            <a:solidFill>
              <a:srgbClr val="221E20"/>
            </a:solidFill>
            <a:ln w="39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B5742-F517-3E85-9104-520A6848B4C4}"/>
              </a:ext>
            </a:extLst>
          </p:cNvPr>
          <p:cNvSpPr/>
          <p:nvPr/>
        </p:nvSpPr>
        <p:spPr>
          <a:xfrm>
            <a:off x="7118276" y="3943613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022A6-E0E8-2291-3089-E7D7E403D143}"/>
              </a:ext>
            </a:extLst>
          </p:cNvPr>
          <p:cNvSpPr/>
          <p:nvPr/>
        </p:nvSpPr>
        <p:spPr>
          <a:xfrm>
            <a:off x="6329748" y="4757231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CCAA14-57F5-CC7D-022C-5152B2AD0240}"/>
              </a:ext>
            </a:extLst>
          </p:cNvPr>
          <p:cNvSpPr/>
          <p:nvPr/>
        </p:nvSpPr>
        <p:spPr>
          <a:xfrm>
            <a:off x="4444847" y="2533024"/>
            <a:ext cx="2702500" cy="1444838"/>
          </a:xfrm>
          <a:custGeom>
            <a:avLst/>
            <a:gdLst>
              <a:gd name="connsiteX0" fmla="*/ 0 w 2702500"/>
              <a:gd name="connsiteY0" fmla="*/ 0 h 1444838"/>
              <a:gd name="connsiteX1" fmla="*/ 862602 w 2702500"/>
              <a:gd name="connsiteY1" fmla="*/ 890081 h 1444838"/>
              <a:gd name="connsiteX2" fmla="*/ 1506567 w 2702500"/>
              <a:gd name="connsiteY2" fmla="*/ 1138985 h 1444838"/>
              <a:gd name="connsiteX3" fmla="*/ 2702501 w 2702500"/>
              <a:gd name="connsiteY3" fmla="*/ 1444839 h 14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500" h="1444838">
                <a:moveTo>
                  <a:pt x="0" y="0"/>
                </a:moveTo>
                <a:cubicBezTo>
                  <a:pt x="181600" y="320987"/>
                  <a:pt x="454001" y="661089"/>
                  <a:pt x="862602" y="890081"/>
                </a:cubicBezTo>
                <a:cubicBezTo>
                  <a:pt x="909595" y="916365"/>
                  <a:pt x="1056150" y="996015"/>
                  <a:pt x="1506567" y="1138985"/>
                </a:cubicBezTo>
                <a:cubicBezTo>
                  <a:pt x="1806048" y="1234166"/>
                  <a:pt x="2210268" y="1348065"/>
                  <a:pt x="2702501" y="1444839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00D555-0434-BE69-3FC8-F9E4821B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Example elemental operation: trace task</a:t>
            </a:r>
          </a:p>
        </p:txBody>
      </p:sp>
    </p:spTree>
    <p:extLst>
      <p:ext uri="{BB962C8B-B14F-4D97-AF65-F5344CB8AC3E}">
        <p14:creationId xmlns:p14="http://schemas.microsoft.com/office/powerpoint/2010/main" val="25750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8139AF-6C51-4842-710A-94AD30CAEF74}"/>
              </a:ext>
            </a:extLst>
          </p:cNvPr>
          <p:cNvSpPr/>
          <p:nvPr/>
        </p:nvSpPr>
        <p:spPr>
          <a:xfrm>
            <a:off x="4243136" y="2819161"/>
            <a:ext cx="2188762" cy="1899636"/>
          </a:xfrm>
          <a:custGeom>
            <a:avLst/>
            <a:gdLst>
              <a:gd name="connsiteX0" fmla="*/ 0 w 2188762"/>
              <a:gd name="connsiteY0" fmla="*/ 0 h 1899636"/>
              <a:gd name="connsiteX1" fmla="*/ 243727 w 2188762"/>
              <a:gd name="connsiteY1" fmla="*/ 706490 h 1899636"/>
              <a:gd name="connsiteX2" fmla="*/ 1285142 w 2188762"/>
              <a:gd name="connsiteY2" fmla="*/ 1471920 h 1899636"/>
              <a:gd name="connsiteX3" fmla="*/ 2188763 w 2188762"/>
              <a:gd name="connsiteY3" fmla="*/ 1899636 h 189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762" h="1899636">
                <a:moveTo>
                  <a:pt x="0" y="0"/>
                </a:moveTo>
                <a:cubicBezTo>
                  <a:pt x="18718" y="176025"/>
                  <a:pt x="72083" y="444045"/>
                  <a:pt x="243727" y="706490"/>
                </a:cubicBezTo>
                <a:cubicBezTo>
                  <a:pt x="304659" y="799679"/>
                  <a:pt x="475905" y="1037432"/>
                  <a:pt x="1285142" y="1471920"/>
                </a:cubicBezTo>
                <a:cubicBezTo>
                  <a:pt x="1504575" y="1589801"/>
                  <a:pt x="1810030" y="1743125"/>
                  <a:pt x="2188763" y="1899636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5BF429DF-0A48-2E32-8D0E-45A1E365C6BB}"/>
              </a:ext>
            </a:extLst>
          </p:cNvPr>
          <p:cNvGrpSpPr/>
          <p:nvPr/>
        </p:nvGrpSpPr>
        <p:grpSpPr>
          <a:xfrm>
            <a:off x="4596779" y="2477466"/>
            <a:ext cx="2520900" cy="1304655"/>
            <a:chOff x="4555958" y="2550945"/>
            <a:chExt cx="2520900" cy="1304655"/>
          </a:xfrm>
          <a:solidFill>
            <a:srgbClr val="221E2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62A463-F651-D73D-FE01-8589E3227B68}"/>
                </a:ext>
              </a:extLst>
            </p:cNvPr>
            <p:cNvSpPr/>
            <p:nvPr/>
          </p:nvSpPr>
          <p:spPr>
            <a:xfrm>
              <a:off x="4555958" y="2550945"/>
              <a:ext cx="52966" cy="27479"/>
            </a:xfrm>
            <a:custGeom>
              <a:avLst/>
              <a:gdLst>
                <a:gd name="connsiteX0" fmla="*/ 0 w 52966"/>
                <a:gd name="connsiteY0" fmla="*/ 0 h 27479"/>
                <a:gd name="connsiteX1" fmla="*/ 52967 w 52966"/>
                <a:gd name="connsiteY1" fmla="*/ 27479 h 2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66" h="27479">
                  <a:moveTo>
                    <a:pt x="0" y="0"/>
                  </a:moveTo>
                  <a:lnTo>
                    <a:pt x="52967" y="27479"/>
                  </a:lnTo>
                </a:path>
              </a:pathLst>
            </a:custGeom>
            <a:ln w="19881" cap="flat">
              <a:solidFill>
                <a:srgbClr val="221E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104F91-00F2-C071-B774-2E3D5BE2C5B3}"/>
                </a:ext>
              </a:extLst>
            </p:cNvPr>
            <p:cNvSpPr/>
            <p:nvPr/>
          </p:nvSpPr>
          <p:spPr>
            <a:xfrm>
              <a:off x="4719637" y="2635771"/>
              <a:ext cx="2161283" cy="1118276"/>
            </a:xfrm>
            <a:custGeom>
              <a:avLst/>
              <a:gdLst>
                <a:gd name="connsiteX0" fmla="*/ 0 w 2161283"/>
                <a:gd name="connsiteY0" fmla="*/ 0 h 1118276"/>
                <a:gd name="connsiteX1" fmla="*/ 2161284 w 2161283"/>
                <a:gd name="connsiteY1" fmla="*/ 1118277 h 111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61283" h="1118276">
                  <a:moveTo>
                    <a:pt x="0" y="0"/>
                  </a:moveTo>
                  <a:lnTo>
                    <a:pt x="2161284" y="1118277"/>
                  </a:lnTo>
                </a:path>
              </a:pathLst>
            </a:custGeom>
            <a:ln w="19881" cap="flat">
              <a:solidFill>
                <a:srgbClr val="221E20"/>
              </a:solidFill>
              <a:custDash>
                <a:ds d="235005" sp="235005"/>
              </a:custDash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2401E-B37B-B5E0-0C56-69A535B4CF95}"/>
                </a:ext>
              </a:extLst>
            </p:cNvPr>
            <p:cNvSpPr/>
            <p:nvPr/>
          </p:nvSpPr>
          <p:spPr>
            <a:xfrm>
              <a:off x="6936277" y="3782722"/>
              <a:ext cx="52966" cy="27479"/>
            </a:xfrm>
            <a:custGeom>
              <a:avLst/>
              <a:gdLst>
                <a:gd name="connsiteX0" fmla="*/ 0 w 52966"/>
                <a:gd name="connsiteY0" fmla="*/ 0 h 27479"/>
                <a:gd name="connsiteX1" fmla="*/ 52967 w 52966"/>
                <a:gd name="connsiteY1" fmla="*/ 27479 h 2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66" h="27479">
                  <a:moveTo>
                    <a:pt x="0" y="0"/>
                  </a:moveTo>
                  <a:lnTo>
                    <a:pt x="52967" y="27479"/>
                  </a:lnTo>
                </a:path>
              </a:pathLst>
            </a:custGeom>
            <a:ln w="19881" cap="flat">
              <a:solidFill>
                <a:srgbClr val="221E2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5D9863-D5BA-E40B-68D7-100613E17DA1}"/>
                </a:ext>
              </a:extLst>
            </p:cNvPr>
            <p:cNvSpPr/>
            <p:nvPr/>
          </p:nvSpPr>
          <p:spPr>
            <a:xfrm>
              <a:off x="6919949" y="3734534"/>
              <a:ext cx="156909" cy="121066"/>
            </a:xfrm>
            <a:custGeom>
              <a:avLst/>
              <a:gdLst>
                <a:gd name="connsiteX0" fmla="*/ 0 w 156909"/>
                <a:gd name="connsiteY0" fmla="*/ 108721 h 121066"/>
                <a:gd name="connsiteX1" fmla="*/ 51374 w 156909"/>
                <a:gd name="connsiteY1" fmla="*/ 66507 h 121066"/>
                <a:gd name="connsiteX2" fmla="*/ 56153 w 156909"/>
                <a:gd name="connsiteY2" fmla="*/ 0 h 121066"/>
                <a:gd name="connsiteX3" fmla="*/ 156909 w 156909"/>
                <a:gd name="connsiteY3" fmla="*/ 121067 h 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909" h="121066">
                  <a:moveTo>
                    <a:pt x="0" y="108721"/>
                  </a:moveTo>
                  <a:lnTo>
                    <a:pt x="51374" y="66507"/>
                  </a:lnTo>
                  <a:lnTo>
                    <a:pt x="56153" y="0"/>
                  </a:lnTo>
                  <a:lnTo>
                    <a:pt x="156909" y="121067"/>
                  </a:lnTo>
                  <a:close/>
                </a:path>
              </a:pathLst>
            </a:custGeom>
            <a:solidFill>
              <a:srgbClr val="221E20"/>
            </a:solidFill>
            <a:ln w="397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L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DB5742-F517-3E85-9104-520A6848B4C4}"/>
              </a:ext>
            </a:extLst>
          </p:cNvPr>
          <p:cNvSpPr/>
          <p:nvPr/>
        </p:nvSpPr>
        <p:spPr>
          <a:xfrm>
            <a:off x="7159097" y="3870134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F022A6-E0E8-2291-3089-E7D7E403D143}"/>
              </a:ext>
            </a:extLst>
          </p:cNvPr>
          <p:cNvSpPr/>
          <p:nvPr/>
        </p:nvSpPr>
        <p:spPr>
          <a:xfrm>
            <a:off x="6370569" y="4683752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2F348A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8BC1AE-B64D-5A7F-29A0-C5E685312A14}"/>
              </a:ext>
            </a:extLst>
          </p:cNvPr>
          <p:cNvSpPr/>
          <p:nvPr/>
        </p:nvSpPr>
        <p:spPr>
          <a:xfrm>
            <a:off x="4361415" y="2293476"/>
            <a:ext cx="177617" cy="177617"/>
          </a:xfrm>
          <a:custGeom>
            <a:avLst/>
            <a:gdLst>
              <a:gd name="connsiteX0" fmla="*/ 177618 w 177617"/>
              <a:gd name="connsiteY0" fmla="*/ 88809 h 177617"/>
              <a:gd name="connsiteX1" fmla="*/ 88809 w 177617"/>
              <a:gd name="connsiteY1" fmla="*/ 177618 h 177617"/>
              <a:gd name="connsiteX2" fmla="*/ 0 w 177617"/>
              <a:gd name="connsiteY2" fmla="*/ 88809 h 177617"/>
              <a:gd name="connsiteX3" fmla="*/ 88809 w 177617"/>
              <a:gd name="connsiteY3" fmla="*/ 0 h 177617"/>
              <a:gd name="connsiteX4" fmla="*/ 177618 w 177617"/>
              <a:gd name="connsiteY4" fmla="*/ 88809 h 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17" h="177617">
                <a:moveTo>
                  <a:pt x="177618" y="88809"/>
                </a:moveTo>
                <a:cubicBezTo>
                  <a:pt x="177618" y="137857"/>
                  <a:pt x="137857" y="177618"/>
                  <a:pt x="88809" y="177618"/>
                </a:cubicBezTo>
                <a:cubicBezTo>
                  <a:pt x="39761" y="177618"/>
                  <a:pt x="0" y="137857"/>
                  <a:pt x="0" y="88809"/>
                </a:cubicBezTo>
                <a:cubicBezTo>
                  <a:pt x="0" y="39761"/>
                  <a:pt x="39761" y="0"/>
                  <a:pt x="88809" y="0"/>
                </a:cubicBezTo>
                <a:cubicBezTo>
                  <a:pt x="137857" y="0"/>
                  <a:pt x="177618" y="39761"/>
                  <a:pt x="177618" y="88809"/>
                </a:cubicBezTo>
                <a:close/>
              </a:path>
            </a:pathLst>
          </a:custGeom>
          <a:solidFill>
            <a:srgbClr val="E42528"/>
          </a:solidFill>
          <a:ln w="39761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ECCAA14-57F5-CC7D-022C-5152B2AD0240}"/>
              </a:ext>
            </a:extLst>
          </p:cNvPr>
          <p:cNvSpPr/>
          <p:nvPr/>
        </p:nvSpPr>
        <p:spPr>
          <a:xfrm>
            <a:off x="4485668" y="2459545"/>
            <a:ext cx="2702500" cy="1444838"/>
          </a:xfrm>
          <a:custGeom>
            <a:avLst/>
            <a:gdLst>
              <a:gd name="connsiteX0" fmla="*/ 0 w 2702500"/>
              <a:gd name="connsiteY0" fmla="*/ 0 h 1444838"/>
              <a:gd name="connsiteX1" fmla="*/ 862602 w 2702500"/>
              <a:gd name="connsiteY1" fmla="*/ 890081 h 1444838"/>
              <a:gd name="connsiteX2" fmla="*/ 1506567 w 2702500"/>
              <a:gd name="connsiteY2" fmla="*/ 1138985 h 1444838"/>
              <a:gd name="connsiteX3" fmla="*/ 2702501 w 2702500"/>
              <a:gd name="connsiteY3" fmla="*/ 1444839 h 144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2500" h="1444838">
                <a:moveTo>
                  <a:pt x="0" y="0"/>
                </a:moveTo>
                <a:cubicBezTo>
                  <a:pt x="181600" y="320987"/>
                  <a:pt x="454001" y="661089"/>
                  <a:pt x="862602" y="890081"/>
                </a:cubicBezTo>
                <a:cubicBezTo>
                  <a:pt x="909595" y="916365"/>
                  <a:pt x="1056150" y="996015"/>
                  <a:pt x="1506567" y="1138985"/>
                </a:cubicBezTo>
                <a:cubicBezTo>
                  <a:pt x="1806048" y="1234166"/>
                  <a:pt x="2210268" y="1348065"/>
                  <a:pt x="2702501" y="1444839"/>
                </a:cubicBezTo>
              </a:path>
            </a:pathLst>
          </a:custGeom>
          <a:noFill/>
          <a:ln w="19881" cap="flat">
            <a:solidFill>
              <a:srgbClr val="43AC4C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43BF0C-4374-9D0F-223B-FC474FDA30E7}"/>
              </a:ext>
            </a:extLst>
          </p:cNvPr>
          <p:cNvSpPr/>
          <p:nvPr/>
        </p:nvSpPr>
        <p:spPr>
          <a:xfrm>
            <a:off x="4536643" y="2099928"/>
            <a:ext cx="130624" cy="143767"/>
          </a:xfrm>
          <a:custGeom>
            <a:avLst/>
            <a:gdLst>
              <a:gd name="connsiteX0" fmla="*/ 130625 w 130624"/>
              <a:gd name="connsiteY0" fmla="*/ 0 h 143767"/>
              <a:gd name="connsiteX1" fmla="*/ 0 w 130624"/>
              <a:gd name="connsiteY1" fmla="*/ 143767 h 14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4" h="143767">
                <a:moveTo>
                  <a:pt x="130625" y="0"/>
                </a:moveTo>
                <a:lnTo>
                  <a:pt x="0" y="143767"/>
                </a:lnTo>
              </a:path>
            </a:pathLst>
          </a:custGeom>
          <a:ln w="19881" cap="flat">
            <a:solidFill>
              <a:srgbClr val="221E2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4A034-5551-713A-2494-C9F8B17E072B}"/>
              </a:ext>
            </a:extLst>
          </p:cNvPr>
          <p:cNvSpPr txBox="1"/>
          <p:nvPr/>
        </p:nvSpPr>
        <p:spPr>
          <a:xfrm>
            <a:off x="4076010" y="1763965"/>
            <a:ext cx="2213937" cy="529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sz="2117" spc="0" baseline="0" dirty="0">
                <a:ln/>
                <a:solidFill>
                  <a:srgbClr val="010000"/>
                </a:solidFill>
                <a:latin typeface="Calibri"/>
                <a:cs typeface="Calibri"/>
                <a:sym typeface="Calibri"/>
                <a:rtl val="0"/>
              </a:rPr>
              <a:t>Fixation 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67B3D9-CEBA-E9A3-2980-14AF50A46711}"/>
              </a:ext>
            </a:extLst>
          </p:cNvPr>
          <p:cNvSpPr txBox="1"/>
          <p:nvPr/>
        </p:nvSpPr>
        <p:spPr>
          <a:xfrm>
            <a:off x="5867158" y="3837039"/>
            <a:ext cx="1178496" cy="489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sz="2117" spc="0" baseline="0" dirty="0">
                <a:ln/>
                <a:solidFill>
                  <a:srgbClr val="010000"/>
                </a:solidFill>
                <a:latin typeface="Arial"/>
                <a:cs typeface="Arial"/>
                <a:sym typeface="Arial"/>
                <a:rtl val="0"/>
              </a:rPr>
              <a:t>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D54FB-E500-D66D-537D-AE63A9962AC2}"/>
              </a:ext>
            </a:extLst>
          </p:cNvPr>
          <p:cNvSpPr txBox="1"/>
          <p:nvPr/>
        </p:nvSpPr>
        <p:spPr>
          <a:xfrm>
            <a:off x="4151588" y="4472835"/>
            <a:ext cx="1815690" cy="489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sz="2117" spc="0" baseline="0">
                <a:ln/>
                <a:solidFill>
                  <a:srgbClr val="010000"/>
                </a:solidFill>
                <a:latin typeface="Arial"/>
                <a:cs typeface="Arial"/>
                <a:sym typeface="Arial"/>
                <a:rtl val="0"/>
              </a:rPr>
              <a:t>Distractor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76F1786-FEEB-1F1F-C6CC-017B84E21B74}"/>
              </a:ext>
            </a:extLst>
          </p:cNvPr>
          <p:cNvSpPr/>
          <p:nvPr/>
        </p:nvSpPr>
        <p:spPr>
          <a:xfrm>
            <a:off x="4841700" y="4023857"/>
            <a:ext cx="228991" cy="505374"/>
          </a:xfrm>
          <a:custGeom>
            <a:avLst/>
            <a:gdLst>
              <a:gd name="connsiteX0" fmla="*/ 228992 w 228991"/>
              <a:gd name="connsiteY0" fmla="*/ 0 h 505374"/>
              <a:gd name="connsiteX1" fmla="*/ 0 w 228991"/>
              <a:gd name="connsiteY1" fmla="*/ 505375 h 50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991" h="505374">
                <a:moveTo>
                  <a:pt x="228992" y="0"/>
                </a:moveTo>
                <a:lnTo>
                  <a:pt x="0" y="505375"/>
                </a:lnTo>
              </a:path>
            </a:pathLst>
          </a:custGeom>
          <a:ln w="19881" cap="flat">
            <a:solidFill>
              <a:srgbClr val="221E2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1D88E0-09C5-0D08-B725-9DA6148C1EDC}"/>
              </a:ext>
            </a:extLst>
          </p:cNvPr>
          <p:cNvSpPr/>
          <p:nvPr/>
        </p:nvSpPr>
        <p:spPr>
          <a:xfrm>
            <a:off x="6061529" y="3618044"/>
            <a:ext cx="115491" cy="252886"/>
          </a:xfrm>
          <a:custGeom>
            <a:avLst/>
            <a:gdLst>
              <a:gd name="connsiteX0" fmla="*/ 0 w 115491"/>
              <a:gd name="connsiteY0" fmla="*/ 0 h 252886"/>
              <a:gd name="connsiteX1" fmla="*/ 115492 w 115491"/>
              <a:gd name="connsiteY1" fmla="*/ 252887 h 25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491" h="252886">
                <a:moveTo>
                  <a:pt x="0" y="0"/>
                </a:moveTo>
                <a:lnTo>
                  <a:pt x="115492" y="252887"/>
                </a:lnTo>
              </a:path>
            </a:pathLst>
          </a:custGeom>
          <a:ln w="19881" cap="flat">
            <a:solidFill>
              <a:srgbClr val="221E2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EF2754-6260-7AD3-87C6-9C0D83EF3BE0}"/>
              </a:ext>
            </a:extLst>
          </p:cNvPr>
          <p:cNvSpPr txBox="1"/>
          <p:nvPr/>
        </p:nvSpPr>
        <p:spPr>
          <a:xfrm>
            <a:off x="5401162" y="2064375"/>
            <a:ext cx="2293586" cy="529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sz="2117" spc="0" baseline="0" dirty="0">
                <a:ln/>
                <a:solidFill>
                  <a:srgbClr val="010000"/>
                </a:solidFill>
                <a:latin typeface="Calibri"/>
                <a:cs typeface="Calibri"/>
                <a:sym typeface="Calibri"/>
                <a:rtl val="0"/>
              </a:rPr>
              <a:t>Eye movement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186AE0F-A4F0-E079-602F-624795E4DE81}"/>
              </a:ext>
            </a:extLst>
          </p:cNvPr>
          <p:cNvSpPr/>
          <p:nvPr/>
        </p:nvSpPr>
        <p:spPr>
          <a:xfrm>
            <a:off x="5563323" y="2548752"/>
            <a:ext cx="410193" cy="405415"/>
          </a:xfrm>
          <a:custGeom>
            <a:avLst/>
            <a:gdLst>
              <a:gd name="connsiteX0" fmla="*/ 410194 w 410193"/>
              <a:gd name="connsiteY0" fmla="*/ 0 h 405415"/>
              <a:gd name="connsiteX1" fmla="*/ 0 w 410193"/>
              <a:gd name="connsiteY1" fmla="*/ 405415 h 40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0193" h="405415">
                <a:moveTo>
                  <a:pt x="410194" y="0"/>
                </a:moveTo>
                <a:lnTo>
                  <a:pt x="0" y="405415"/>
                </a:lnTo>
              </a:path>
            </a:pathLst>
          </a:custGeom>
          <a:ln w="19881" cap="flat">
            <a:solidFill>
              <a:srgbClr val="221E20"/>
            </a:solidFill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F76C9-86F5-A49B-05A5-77C779DE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Example elemental operation: trace task</a:t>
            </a:r>
          </a:p>
        </p:txBody>
      </p:sp>
    </p:spTree>
    <p:extLst>
      <p:ext uri="{BB962C8B-B14F-4D97-AF65-F5344CB8AC3E}">
        <p14:creationId xmlns:p14="http://schemas.microsoft.com/office/powerpoint/2010/main" val="847354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Microsoft Office PowerPoint</Application>
  <PresentationFormat>Widescreen</PresentationFormat>
  <Paragraphs>88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Noto Sans KR</vt:lpstr>
      <vt:lpstr>Segoe UI</vt:lpstr>
      <vt:lpstr>Office Theme</vt:lpstr>
      <vt:lpstr>How the brain learns to solve multistep, multiscale visual tasks</vt:lpstr>
      <vt:lpstr>Outline</vt:lpstr>
      <vt:lpstr>The visual cortex: a highly recurrent neural network</vt:lpstr>
      <vt:lpstr>Neurons’ receptive field</vt:lpstr>
      <vt:lpstr>Visual routines (Ullman, 1984)</vt:lpstr>
      <vt:lpstr>Example elemental operation: trace task</vt:lpstr>
      <vt:lpstr>Example elemental operation: trace task</vt:lpstr>
      <vt:lpstr>Example elemental operation: trace task</vt:lpstr>
      <vt:lpstr>Example elemental operation: trace task</vt:lpstr>
      <vt:lpstr>The trace operation in monkeys’ visual cortex</vt:lpstr>
      <vt:lpstr>The trace operation in monkeys’ visual cortex</vt:lpstr>
      <vt:lpstr>Trace operation, summary</vt:lpstr>
      <vt:lpstr>Visual routine: search-then-trace task</vt:lpstr>
      <vt:lpstr>Visual routine: trace then search task</vt:lpstr>
      <vt:lpstr>The visual cortex as a cognitive blackboard</vt:lpstr>
      <vt:lpstr>The architecture</vt:lpstr>
      <vt:lpstr>The architecture</vt:lpstr>
      <vt:lpstr>The learning rule</vt:lpstr>
      <vt:lpstr>Networks learn a general rule</vt:lpstr>
      <vt:lpstr>The model learns to spread enhanced activity over the representation of the target curve</vt:lpstr>
      <vt:lpstr>The model learns to spread enhanced activity over the representation of the target curve</vt:lpstr>
      <vt:lpstr>The model transmit information between elemental operation with enhanced activity</vt:lpstr>
      <vt:lpstr>The model transmit information between elemental operation with enhanced activity</vt:lpstr>
      <vt:lpstr>Visual routine conclusion</vt:lpstr>
      <vt:lpstr>Spreading time doesn’t only depend on the length of the curve</vt:lpstr>
      <vt:lpstr>A multiscale architecture with a disinhibitory loop</vt:lpstr>
      <vt:lpstr>Feedforward group trained to dynamically learn the appropriate scale</vt:lpstr>
      <vt:lpstr>The network learns to propagate a tag of enhanced activity, and to change scale dynamically </vt:lpstr>
      <vt:lpstr>What about 2D objects?</vt:lpstr>
      <vt:lpstr>What about 2D objects?</vt:lpstr>
      <vt:lpstr>A mechanistic account of the growth-cone model</vt:lpstr>
      <vt:lpstr>What about naturalistic images?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 Mollard</dc:creator>
  <cp:lastModifiedBy>Sami Mollard</cp:lastModifiedBy>
  <cp:revision>61</cp:revision>
  <dcterms:created xsi:type="dcterms:W3CDTF">2023-07-18T14:19:23Z</dcterms:created>
  <dcterms:modified xsi:type="dcterms:W3CDTF">2023-10-06T12:00:27Z</dcterms:modified>
</cp:coreProperties>
</file>