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319" r:id="rId3"/>
    <p:sldId id="321" r:id="rId4"/>
    <p:sldId id="322" r:id="rId5"/>
    <p:sldId id="318" r:id="rId6"/>
    <p:sldId id="349" r:id="rId7"/>
    <p:sldId id="320" r:id="rId8"/>
    <p:sldId id="323" r:id="rId9"/>
    <p:sldId id="324" r:id="rId10"/>
    <p:sldId id="325" r:id="rId11"/>
    <p:sldId id="332" r:id="rId12"/>
    <p:sldId id="287" r:id="rId13"/>
    <p:sldId id="328" r:id="rId14"/>
    <p:sldId id="326" r:id="rId15"/>
    <p:sldId id="327" r:id="rId16"/>
    <p:sldId id="329" r:id="rId17"/>
    <p:sldId id="330" r:id="rId18"/>
    <p:sldId id="280" r:id="rId19"/>
    <p:sldId id="333" r:id="rId20"/>
    <p:sldId id="331" r:id="rId21"/>
    <p:sldId id="335" r:id="rId22"/>
    <p:sldId id="334" r:id="rId23"/>
    <p:sldId id="293" r:id="rId24"/>
    <p:sldId id="336" r:id="rId25"/>
    <p:sldId id="337" r:id="rId26"/>
    <p:sldId id="339" r:id="rId27"/>
    <p:sldId id="338" r:id="rId28"/>
    <p:sldId id="299" r:id="rId29"/>
    <p:sldId id="305" r:id="rId30"/>
    <p:sldId id="340" r:id="rId31"/>
    <p:sldId id="341" r:id="rId32"/>
    <p:sldId id="309" r:id="rId33"/>
    <p:sldId id="310" r:id="rId34"/>
    <p:sldId id="311" r:id="rId35"/>
    <p:sldId id="313" r:id="rId36"/>
    <p:sldId id="347" r:id="rId37"/>
    <p:sldId id="348" r:id="rId38"/>
    <p:sldId id="345" r:id="rId39"/>
    <p:sldId id="346" r:id="rId4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B3E"/>
    <a:srgbClr val="4472C4"/>
    <a:srgbClr val="FE005E"/>
    <a:srgbClr val="A84AF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1B6ACF-35D4-4D96-B267-BD3A7E206C4E}" v="1" dt="2023-10-13T11:11:53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54"/>
    <p:restoredTop sz="96043"/>
  </p:normalViewPr>
  <p:slideViewPr>
    <p:cSldViewPr snapToGrid="0" snapToObjects="1">
      <p:cViewPr varScale="1">
        <p:scale>
          <a:sx n="89" d="100"/>
          <a:sy n="89" d="100"/>
        </p:scale>
        <p:origin x="43" y="5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D8234-A5C8-774C-A686-2F65025B66C5}" type="datetimeFigureOut">
              <a:rPr lang="en-NL" smtClean="0"/>
              <a:t>10/13/2023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396C6-861F-B94A-9714-EAF38F7C5A7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1326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96C6-861F-B94A-9714-EAF38F7C5A76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2962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96C6-861F-B94A-9714-EAF38F7C5A76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28898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96C6-861F-B94A-9714-EAF38F7C5A76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4243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96C6-861F-B94A-9714-EAF38F7C5A76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20267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96C6-861F-B94A-9714-EAF38F7C5A76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45423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96C6-861F-B94A-9714-EAF38F7C5A76}" type="slidenum">
              <a:rPr lang="en-NL" smtClean="0"/>
              <a:t>31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0239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96C6-861F-B94A-9714-EAF38F7C5A76}" type="slidenum">
              <a:rPr lang="en-NL" smtClean="0"/>
              <a:t>37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13743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96C6-861F-B94A-9714-EAF38F7C5A76}" type="slidenum">
              <a:rPr lang="en-NL" smtClean="0"/>
              <a:t>38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5151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96C6-861F-B94A-9714-EAF38F7C5A76}" type="slidenum">
              <a:rPr lang="en-NL" smtClean="0"/>
              <a:t>39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9538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9886-720D-8845-ACB7-8CC1B7879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5003F-B72F-0446-B775-9CE54A0B3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BF40-264F-9248-B5B9-AE91F5168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C3C8-B6E5-BA4B-AA14-F7629AC1B0ED}" type="datetime1">
              <a:rPr lang="en-US" smtClean="0"/>
              <a:t>10/13/2023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41CC5-E162-5F42-B219-6FBB2541A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4E077-5009-9743-A748-75A58A0E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4357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F8BB3-8FC6-6041-AA02-0527B12F4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D5008-ADA6-444E-808D-40EB80B7A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5FE89-AF7B-F24B-83F1-19AE2348E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5174-48D7-1446-A987-0E80413104ED}" type="datetime1">
              <a:rPr lang="en-US" smtClean="0"/>
              <a:t>10/13/2023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27308-3597-7648-A11E-4DCDC902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6EC29-718B-AA46-8736-020DF582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0141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C1CE0F-CE23-E144-BB3A-A43779278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6ECD8-982F-874B-A63D-3EAD61ADB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97298-5302-0547-9C58-B304F9EB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C6051-0EF7-1B43-9897-1566820A9281}" type="datetime1">
              <a:rPr lang="en-US" smtClean="0"/>
              <a:t>10/13/2023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C8AC7-FC83-A245-A391-7187FCD5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5D4F8-26E1-5947-ACDD-B62A1CE8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280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0F0B-E9F4-4147-A9D9-796AEC62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44F5D-8A57-B24D-8299-E9498B1A3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2692-F83D-2F49-A8E4-D4C0479D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BF26-7D1C-D549-AE94-3E3F6C7F6859}" type="datetime1">
              <a:rPr lang="en-US" smtClean="0"/>
              <a:t>10/13/2023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27A66-277B-0842-9088-04FDB8CB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463CE-02C5-7A48-A0A1-0BA5BD0C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507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2244-389D-054A-87BC-2106A916D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7A56C-1AF7-3043-9F95-E79B56F39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C95B-ABDB-6243-9D78-555BEC47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A968-0C07-A14B-A694-AC97431ABC1E}" type="datetime1">
              <a:rPr lang="en-US" smtClean="0"/>
              <a:t>10/13/2023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3903F-3C61-F442-9AA7-E4818817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B95F6-411C-EB49-9120-C7BE7AC3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9170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57F4-1946-9B4B-A0F8-62128B39F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38E0E-1B25-3F47-A2D1-8C2CDE6E2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888D3-EB8A-5349-9DF2-2A7202850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C628C-41D0-BA41-ADE1-965E41CB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9673-5042-0C47-BCA1-4026C1F445E9}" type="datetime1">
              <a:rPr lang="en-US" smtClean="0"/>
              <a:t>10/13/2023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F6BBC-627F-634B-A4D7-7729B305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1F8D6-23C3-B348-895B-5BDA87B4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34387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81411-18B9-BF42-AADC-F7DE1755E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38AD7-A7EF-E14A-B9E3-1AF10B734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959BA-E503-9141-9D12-230D2272F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7DDDD-6785-4742-B176-40F8C36027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3F260-AFA2-F94E-93CD-2435A1D05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2A34E9-4B51-1243-BF0B-188DCAD8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80B0-DC88-9446-8B78-5B56B8936949}" type="datetime1">
              <a:rPr lang="en-US" smtClean="0"/>
              <a:t>10/13/2023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5E24B4-1FE6-EC49-92A0-A3101B544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7F207-4BFD-DE4A-844B-9025FA40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8207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7F2B-CF31-C247-A4A5-9994C343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584089-89D4-DB49-9266-5AD452E8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12D5-F734-DA4B-A5B4-57F6EE44A5C1}" type="datetime1">
              <a:rPr lang="en-US" smtClean="0"/>
              <a:t>10/13/2023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7EBEA-5C26-A443-8BD3-EBF07A00E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DEC76-C4BC-3147-A0E0-40435B36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617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3700E4-47EF-2C4E-873F-C8FAED58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A049-1721-D343-8D6B-27C2E35FB48E}" type="datetime1">
              <a:rPr lang="en-US" smtClean="0"/>
              <a:t>10/13/2023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A4687-FCEA-984F-BE4E-F93B9729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4D00B-2DF1-BD4D-8F88-A95DB97D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92393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FA6E-7969-7D47-84C5-47CEFE5D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E8934-F171-7642-9B1F-318DFF674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04884-6545-A543-8EFB-5B7E85ABA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7AEC6-1B1A-CE49-BF5C-AAC052A9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1AB8-C762-194F-A846-DB2FB6B64F8D}" type="datetime1">
              <a:rPr lang="en-US" smtClean="0"/>
              <a:t>10/13/2023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A1D1D-D1D0-E64D-94B8-04DC9D02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DD2BC-C89B-0C41-B38A-2806F8C5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8728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A91D0-21CE-CB49-932D-65BE2D14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84DF95-0EE0-5C47-85E0-705FBA94F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28C8D-D3FE-5441-B4B4-FF4AA5F92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F7F3B-DAF4-F041-8277-0C1EF47FC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B47B-890C-3C42-8F98-C554FD11A387}" type="datetime1">
              <a:rPr lang="en-US" smtClean="0"/>
              <a:t>10/13/2023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195D6-3814-CE46-8A9A-FF6C7933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71010-4008-464B-8435-C0D44E3C6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8208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04C8C9-F1C4-A24D-BB14-48089A1F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0" y="284162"/>
            <a:ext cx="8509000" cy="955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DB146-2534-0345-884F-EF8A51621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3999"/>
            <a:ext cx="10515600" cy="4652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6626D-DA6F-DD40-A8AD-3532FE80D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E6A43-07E3-AE43-8BD1-85C9BD7CA3A7}" type="datetime1">
              <a:rPr lang="en-US" smtClean="0"/>
              <a:t>10/13/2023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950AE-6C3D-4B46-B442-DB82A2613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3F39-22BF-7E49-836E-D76F66E4D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BE103-D080-C84D-9D9D-CE387C96BB32}" type="slidenum">
              <a:rPr lang="en-NL" smtClean="0"/>
              <a:t>‹#›</a:t>
            </a:fld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8E4967-1196-4149-BAA1-8C6648ED338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28448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6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marcovirgolin.github.io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0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2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1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image" Target="../media/image43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420.png"/><Relationship Id="rId5" Type="http://schemas.openxmlformats.org/officeDocument/2006/relationships/image" Target="../media/image75.png"/><Relationship Id="rId10" Type="http://schemas.openxmlformats.org/officeDocument/2006/relationships/image" Target="../media/image410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Relationship Id="rId1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marco.virgolin@cwi.nl" TargetMode="External"/><Relationship Id="rId7" Type="http://schemas.openxmlformats.org/officeDocument/2006/relationships/image" Target="../media/image94.gif"/><Relationship Id="rId2" Type="http://schemas.openxmlformats.org/officeDocument/2006/relationships/hyperlink" Target="https://marcovirgolin.github.io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ithub.com/marcovirgolin/genepro" TargetMode="External"/><Relationship Id="rId5" Type="http://schemas.openxmlformats.org/officeDocument/2006/relationships/hyperlink" Target="https://symbolicregression.metademolab.com/" TargetMode="External"/><Relationship Id="rId4" Type="http://schemas.openxmlformats.org/officeDocument/2006/relationships/hyperlink" Target="https://cavalab.org/srbench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4C37259-EFB4-4F08-6A99-01AD00ED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3" y="0"/>
            <a:ext cx="12954000" cy="695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855EC-D9E0-5A4E-9FE3-50ECFBFB4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155" y="3345880"/>
            <a:ext cx="10567690" cy="2978408"/>
          </a:xfrm>
          <a:solidFill>
            <a:srgbClr val="FFFFFF">
              <a:alpha val="69804"/>
            </a:srgbClr>
          </a:solidFill>
        </p:spPr>
        <p:txBody>
          <a:bodyPr anchor="ctr">
            <a:normAutofit fontScale="90000"/>
          </a:bodyPr>
          <a:lstStyle/>
          <a:p>
            <a:r>
              <a:rPr lang="en-NL" dirty="0"/>
              <a:t>Symbolic Regression</a:t>
            </a:r>
            <a:br>
              <a:rPr lang="en-NL" dirty="0"/>
            </a:br>
            <a:r>
              <a:rPr lang="en-NL" i="1" dirty="0"/>
              <a:t>for interpretable machine learning</a:t>
            </a:r>
            <a:br>
              <a:rPr lang="en-NL" dirty="0"/>
            </a:br>
            <a:r>
              <a:rPr lang="en-NL" sz="2200" dirty="0"/>
              <a:t> </a:t>
            </a:r>
            <a:br>
              <a:rPr lang="en-NL" dirty="0"/>
            </a:br>
            <a:r>
              <a:rPr lang="en-US" sz="2800" dirty="0"/>
              <a:t>M</a:t>
            </a:r>
            <a:r>
              <a:rPr lang="en-NL" sz="2800" dirty="0"/>
              <a:t>arco Virgolin (</a:t>
            </a:r>
            <a:r>
              <a:rPr lang="en-NL" sz="2800" dirty="0">
                <a:hlinkClick r:id="rId4"/>
              </a:rPr>
              <a:t>https://marcovirgolin.github.io</a:t>
            </a:r>
            <a:r>
              <a:rPr lang="en-NL" sz="2800" dirty="0"/>
              <a:t>)</a:t>
            </a:r>
            <a:br>
              <a:rPr lang="en-NL" sz="2800" dirty="0"/>
            </a:br>
            <a:r>
              <a:rPr lang="en-NL" sz="2800" dirty="0"/>
              <a:t>CWI Scientific Meeting – Dec 2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4FB1A-98F0-E641-BF6D-3996FF0FE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44800" cy="152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1D9B17-66E5-8045-95FE-3715ACEFC14B}"/>
              </a:ext>
            </a:extLst>
          </p:cNvPr>
          <p:cNvSpPr txBox="1"/>
          <p:nvPr/>
        </p:nvSpPr>
        <p:spPr>
          <a:xfrm>
            <a:off x="10825655" y="6456402"/>
            <a:ext cx="136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 Pic © NASA</a:t>
            </a:r>
          </a:p>
        </p:txBody>
      </p:sp>
    </p:spTree>
    <p:extLst>
      <p:ext uri="{BB962C8B-B14F-4D97-AF65-F5344CB8AC3E}">
        <p14:creationId xmlns:p14="http://schemas.microsoft.com/office/powerpoint/2010/main" val="2434283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29F2B-7E67-256E-21F5-A34287AE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In 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32351-5326-BB0A-CBF5-525E78D6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998"/>
            <a:ext cx="10515600" cy="487680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NL" dirty="0"/>
              <a:t>The Symbolic Regression (SR) problem</a:t>
            </a:r>
          </a:p>
          <a:p>
            <a:pPr lvl="1"/>
            <a:r>
              <a:rPr lang="en-NL" dirty="0"/>
              <a:t>Types of data set</a:t>
            </a:r>
            <a:br>
              <a:rPr lang="en-NL" dirty="0"/>
            </a:br>
            <a:endParaRPr lang="en-NL" dirty="0"/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Algorithm families for SR</a:t>
            </a:r>
          </a:p>
          <a:p>
            <a:pPr lvl="1"/>
            <a:r>
              <a:rPr lang="en-NL" dirty="0"/>
              <a:t>Common representation of SR models</a:t>
            </a:r>
          </a:p>
          <a:p>
            <a:pPr lvl="1"/>
            <a:r>
              <a:rPr lang="en-NL" dirty="0"/>
              <a:t>Random search, Exhaustive search, Genetic algorithms, Deep nets</a:t>
            </a:r>
          </a:p>
          <a:p>
            <a:pPr lvl="1"/>
            <a:endParaRPr lang="en-NL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NL" dirty="0">
                <a:solidFill>
                  <a:schemeClr val="bg1">
                    <a:lumMod val="50000"/>
                  </a:schemeClr>
                </a:solidFill>
              </a:rPr>
              <a:t>Extra slides</a:t>
            </a:r>
          </a:p>
          <a:p>
            <a:pPr lvl="1"/>
            <a:r>
              <a:rPr lang="en-NL" dirty="0">
                <a:solidFill>
                  <a:schemeClr val="bg1">
                    <a:lumMod val="50000"/>
                  </a:schemeClr>
                </a:solidFill>
              </a:rPr>
              <a:t>Human-in-the-loop for personalized discovery</a:t>
            </a:r>
          </a:p>
          <a:p>
            <a:pPr lvl="1"/>
            <a:r>
              <a:rPr lang="en-NL" dirty="0">
                <a:solidFill>
                  <a:schemeClr val="bg1">
                    <a:lumMod val="50000"/>
                  </a:schemeClr>
                </a:solidFill>
              </a:rPr>
              <a:t>Examples of SR for feature construction</a:t>
            </a:r>
            <a:br>
              <a:rPr lang="en-NL" dirty="0"/>
            </a:br>
            <a:endParaRPr lang="en-NL" dirty="0"/>
          </a:p>
          <a:p>
            <a:pPr marL="514350" indent="-514350">
              <a:buFont typeface="+mj-lt"/>
              <a:buAutoNum type="arabicPeriod"/>
            </a:pPr>
            <a:endParaRPr lang="en-NL" dirty="0"/>
          </a:p>
          <a:p>
            <a:pPr lvl="1"/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E83C8-F7C8-9F50-40B1-C47A4806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00158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091B-340D-30AD-C0E2-900483A3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SR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ED8E6-7F3A-3D43-4EF1-4051BA428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42900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450A3-9760-811E-A04C-5979CCD1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14504-6BCA-CE24-1786-348553FEB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NL" dirty="0"/>
            </a:br>
            <a:r>
              <a:rPr lang="en-NL" dirty="0"/>
              <a:t>Given data of certain measurements: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7339B739-CC74-04C2-9062-DBD3160B3EE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76205" y="3210561"/>
              <a:ext cx="5712856" cy="291230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428214">
                      <a:extLst>
                        <a:ext uri="{9D8B030D-6E8A-4147-A177-3AD203B41FA5}">
                          <a16:colId xmlns:a16="http://schemas.microsoft.com/office/drawing/2014/main" val="3872977109"/>
                        </a:ext>
                      </a:extLst>
                    </a:gridCol>
                    <a:gridCol w="1428214">
                      <a:extLst>
                        <a:ext uri="{9D8B030D-6E8A-4147-A177-3AD203B41FA5}">
                          <a16:colId xmlns:a16="http://schemas.microsoft.com/office/drawing/2014/main" val="118222925"/>
                        </a:ext>
                      </a:extLst>
                    </a:gridCol>
                    <a:gridCol w="1428214">
                      <a:extLst>
                        <a:ext uri="{9D8B030D-6E8A-4147-A177-3AD203B41FA5}">
                          <a16:colId xmlns:a16="http://schemas.microsoft.com/office/drawing/2014/main" val="2911409662"/>
                        </a:ext>
                      </a:extLst>
                    </a:gridCol>
                    <a:gridCol w="1428214">
                      <a:extLst>
                        <a:ext uri="{9D8B030D-6E8A-4147-A177-3AD203B41FA5}">
                          <a16:colId xmlns:a16="http://schemas.microsoft.com/office/drawing/2014/main" val="10757355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NL" dirty="0"/>
                            <a:t>Mass 1st planet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L" dirty="0"/>
                            <a:t>Mass 2nd planet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L" dirty="0"/>
                            <a:t>Distance in between </a:t>
                          </a:r>
                          <a14:m>
                            <m:oMath xmlns:m="http://schemas.openxmlformats.org/officeDocument/2006/math">
                              <m:r>
                                <a:rPr lang="en-US" b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oMath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L" dirty="0"/>
                            <a:t>Gravitational force </a:t>
                          </a:r>
                          <a14:m>
                            <m:oMath xmlns:m="http://schemas.openxmlformats.org/officeDocument/2006/math">
                              <m:r>
                                <a:rPr lang="en-US" b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oMath>
                          </a14:m>
                          <a:endParaRPr lang="en-NL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03683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5.972×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6.390×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2.161×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8.172×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6880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4.867×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1.898×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27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6.701×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2.057×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07011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3.285×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5.683×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26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1.367×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9.990×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0" lang="en-US" sz="1800" b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6416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NL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53351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7339B739-CC74-04C2-9062-DBD3160B3E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781901"/>
                  </p:ext>
                </p:extLst>
              </p:nvPr>
            </p:nvGraphicFramePr>
            <p:xfrm>
              <a:off x="1176205" y="3210561"/>
              <a:ext cx="5712856" cy="212668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428214">
                      <a:extLst>
                        <a:ext uri="{9D8B030D-6E8A-4147-A177-3AD203B41FA5}">
                          <a16:colId xmlns:a16="http://schemas.microsoft.com/office/drawing/2014/main" val="3872977109"/>
                        </a:ext>
                      </a:extLst>
                    </a:gridCol>
                    <a:gridCol w="1428214">
                      <a:extLst>
                        <a:ext uri="{9D8B030D-6E8A-4147-A177-3AD203B41FA5}">
                          <a16:colId xmlns:a16="http://schemas.microsoft.com/office/drawing/2014/main" val="118222925"/>
                        </a:ext>
                      </a:extLst>
                    </a:gridCol>
                    <a:gridCol w="1428214">
                      <a:extLst>
                        <a:ext uri="{9D8B030D-6E8A-4147-A177-3AD203B41FA5}">
                          <a16:colId xmlns:a16="http://schemas.microsoft.com/office/drawing/2014/main" val="2911409662"/>
                        </a:ext>
                      </a:extLst>
                    </a:gridCol>
                    <a:gridCol w="1428214">
                      <a:extLst>
                        <a:ext uri="{9D8B030D-6E8A-4147-A177-3AD203B41FA5}">
                          <a16:colId xmlns:a16="http://schemas.microsoft.com/office/drawing/2014/main" val="107573552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885" t="-3922" r="-300885" b="-2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100885" t="-3922" r="-200885" b="-2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202679" t="-3922" r="-102679" b="-2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3922" r="-1770" b="-2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0368310"/>
                      </a:ext>
                    </a:extLst>
                  </a:tr>
                  <a:tr h="371920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885" t="-182759" r="-300885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100885" t="-182759" r="-200885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202679" t="-182759" r="-102679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182759" r="-1770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688094"/>
                      </a:ext>
                    </a:extLst>
                  </a:tr>
                  <a:tr h="371920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885" t="-273333" r="-30088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100885" t="-273333" r="-20088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202679" t="-273333" r="-10267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273333" r="-177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0701158"/>
                      </a:ext>
                    </a:extLst>
                  </a:tr>
                  <a:tr h="371920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885" t="-373333" r="-30088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100885" t="-373333" r="-20088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202679" t="-373333" r="-10267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373333" r="-177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6416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885" t="-489655" r="-30088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100885" t="-489655" r="-20088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202679" t="-489655" r="-10267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489655" r="-177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53351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F4AF30-8AFA-C392-617A-D5849EA48755}"/>
                  </a:ext>
                </a:extLst>
              </p:cNvPr>
              <p:cNvSpPr txBox="1"/>
              <p:nvPr/>
            </p:nvSpPr>
            <p:spPr>
              <a:xfrm>
                <a:off x="7099300" y="3982684"/>
                <a:ext cx="4792338" cy="855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=6.674×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F4AF30-8AFA-C392-617A-D5849EA48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300" y="3982684"/>
                <a:ext cx="4792338" cy="855491"/>
              </a:xfrm>
              <a:prstGeom prst="rect">
                <a:avLst/>
              </a:prstGeom>
              <a:blipFill>
                <a:blip r:embed="rId3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F54C58D0-101D-13BC-DA0B-9B1F26B0D8E8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889061" y="3210561"/>
            <a:ext cx="2606408" cy="772123"/>
          </a:xfrm>
          <a:prstGeom prst="curved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0DF156-670E-8792-E1D1-A168D35889B3}"/>
                  </a:ext>
                </a:extLst>
              </p:cNvPr>
              <p:cNvSpPr txBox="1"/>
              <p:nvPr/>
            </p:nvSpPr>
            <p:spPr>
              <a:xfrm rot="644231">
                <a:off x="7829182" y="3023583"/>
                <a:ext cx="1254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Discover </a:t>
                </a:r>
                <a14:m>
                  <m:oMath xmlns:m="http://schemas.openxmlformats.org/officeDocument/2006/math">
                    <m:r>
                      <a:rPr lang="en-NL" i="1" dirty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NL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0DF156-670E-8792-E1D1-A168D3588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44231">
                <a:off x="7829182" y="3023583"/>
                <a:ext cx="1254736" cy="369332"/>
              </a:xfrm>
              <a:prstGeom prst="rect">
                <a:avLst/>
              </a:prstGeom>
              <a:blipFill>
                <a:blip r:embed="rId4"/>
                <a:stretch>
                  <a:fillRect l="-6731" t="-4082" b="-142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2CBCA0-95C2-2FC0-FE1A-0A2AE5ED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76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9B1B3-1356-AB00-D791-C5D5AB60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SR problem (i)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FC853-C226-A6A9-9CD3-7ED19D3F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13</a:t>
            </a:fld>
            <a:endParaRPr lang="en-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7BF218-EBC8-D1FC-D3E0-9583C277D7A7}"/>
              </a:ext>
            </a:extLst>
          </p:cNvPr>
          <p:cNvSpPr/>
          <p:nvPr/>
        </p:nvSpPr>
        <p:spPr>
          <a:xfrm>
            <a:off x="2081048" y="1523999"/>
            <a:ext cx="231228" cy="273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0">
                <a:extLst>
                  <a:ext uri="{FF2B5EF4-FFF2-40B4-BE49-F238E27FC236}">
                    <a16:creationId xmlns:a16="http://schemas.microsoft.com/office/drawing/2014/main" id="{6C6C2622-E3C2-6121-3DBD-C567F32D55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3999"/>
                <a:ext cx="10515600" cy="5197476"/>
              </a:xfrm>
            </p:spPr>
            <p:txBody>
              <a:bodyPr>
                <a:normAutofit/>
              </a:bodyPr>
              <a:lstStyle/>
              <a:p>
                <a:r>
                  <a:rPr lang="en-NL" dirty="0"/>
                  <a:t>We are given a data set</a:t>
                </a:r>
              </a:p>
              <a:p>
                <a:endParaRPr lang="en-NL" dirty="0"/>
              </a:p>
              <a:p>
                <a:endParaRPr lang="en-NL" dirty="0"/>
              </a:p>
              <a:p>
                <a:endParaRPr lang="en-NL" dirty="0"/>
              </a:p>
              <a:p>
                <a:endParaRPr lang="en-NL" dirty="0"/>
              </a:p>
              <a:p>
                <a:endParaRPr lang="en-NL" dirty="0"/>
              </a:p>
              <a:p>
                <a:endParaRPr lang="en-NL" dirty="0"/>
              </a:p>
              <a:p>
                <a:pPr marL="0" indent="0">
                  <a:buNone/>
                </a:pPr>
                <a:endParaRPr lang="en-NL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NL" dirty="0"/>
                  <a:t> are the “features” or “variables” or “dimensions”;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NL" dirty="0"/>
                  <a:t> is the “label” or “target variable”;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NL" dirty="0"/>
                  <a:t> is the index of an “observation”</a:t>
                </a:r>
              </a:p>
              <a:p>
                <a:pPr marL="0" indent="0">
                  <a:buNone/>
                </a:pPr>
                <a:endParaRPr lang="en-NL" dirty="0"/>
              </a:p>
            </p:txBody>
          </p:sp>
        </mc:Choice>
        <mc:Fallback xmlns="">
          <p:sp>
            <p:nvSpPr>
              <p:cNvPr id="14" name="Content Placeholder 10">
                <a:extLst>
                  <a:ext uri="{FF2B5EF4-FFF2-40B4-BE49-F238E27FC236}">
                    <a16:creationId xmlns:a16="http://schemas.microsoft.com/office/drawing/2014/main" id="{6C6C2622-E3C2-6121-3DBD-C567F32D55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3999"/>
                <a:ext cx="10515600" cy="5197476"/>
              </a:xfrm>
              <a:blipFill>
                <a:blip r:embed="rId2"/>
                <a:stretch>
                  <a:fillRect l="-1086" t="-2195" b="-73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1C7C1DF1-58BA-121B-DFFD-1C4CBC11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454" y="1452045"/>
            <a:ext cx="3093325" cy="591819"/>
          </a:xfrm>
          <a:prstGeom prst="rect">
            <a:avLst/>
          </a:prstGeom>
        </p:spPr>
      </p:pic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657D7A72-BC39-F3A8-5948-AC13AA1E39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581230"/>
              </p:ext>
            </p:extLst>
          </p:nvPr>
        </p:nvGraphicFramePr>
        <p:xfrm>
          <a:off x="2312276" y="2995746"/>
          <a:ext cx="7567446" cy="216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41">
                  <a:extLst>
                    <a:ext uri="{9D8B030D-6E8A-4147-A177-3AD203B41FA5}">
                      <a16:colId xmlns:a16="http://schemas.microsoft.com/office/drawing/2014/main" val="1096411669"/>
                    </a:ext>
                  </a:extLst>
                </a:gridCol>
                <a:gridCol w="1261241">
                  <a:extLst>
                    <a:ext uri="{9D8B030D-6E8A-4147-A177-3AD203B41FA5}">
                      <a16:colId xmlns:a16="http://schemas.microsoft.com/office/drawing/2014/main" val="2451614413"/>
                    </a:ext>
                  </a:extLst>
                </a:gridCol>
                <a:gridCol w="1261241">
                  <a:extLst>
                    <a:ext uri="{9D8B030D-6E8A-4147-A177-3AD203B41FA5}">
                      <a16:colId xmlns:a16="http://schemas.microsoft.com/office/drawing/2014/main" val="2338915523"/>
                    </a:ext>
                  </a:extLst>
                </a:gridCol>
                <a:gridCol w="1261241">
                  <a:extLst>
                    <a:ext uri="{9D8B030D-6E8A-4147-A177-3AD203B41FA5}">
                      <a16:colId xmlns:a16="http://schemas.microsoft.com/office/drawing/2014/main" val="2665105931"/>
                    </a:ext>
                  </a:extLst>
                </a:gridCol>
                <a:gridCol w="1261241">
                  <a:extLst>
                    <a:ext uri="{9D8B030D-6E8A-4147-A177-3AD203B41FA5}">
                      <a16:colId xmlns:a16="http://schemas.microsoft.com/office/drawing/2014/main" val="947862161"/>
                    </a:ext>
                  </a:extLst>
                </a:gridCol>
                <a:gridCol w="1261241">
                  <a:extLst>
                    <a:ext uri="{9D8B030D-6E8A-4147-A177-3AD203B41FA5}">
                      <a16:colId xmlns:a16="http://schemas.microsoft.com/office/drawing/2014/main" val="3133100145"/>
                    </a:ext>
                  </a:extLst>
                </a:gridCol>
              </a:tblGrid>
              <a:tr h="6526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r>
                        <a:rPr lang="en-NL" dirty="0"/>
                        <a:t>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Debts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Housing</a:t>
                      </a:r>
                    </a:p>
                    <a:p>
                      <a:pPr algn="ctr"/>
                      <a:r>
                        <a:rPr lang="en-US" dirty="0"/>
                        <a:t>m^2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Credit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937328"/>
                  </a:ext>
                </a:extLst>
              </a:tr>
              <a:tr h="378095"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622081"/>
                  </a:ext>
                </a:extLst>
              </a:tr>
              <a:tr h="378095"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20K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012963"/>
                  </a:ext>
                </a:extLst>
              </a:tr>
              <a:tr h="378095"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40K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660491"/>
                  </a:ext>
                </a:extLst>
              </a:tr>
              <a:tr h="378095"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41542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B20349-D277-710D-97D9-1FD813A3AFE6}"/>
                  </a:ext>
                </a:extLst>
              </p:cNvPr>
              <p:cNvSpPr txBox="1"/>
              <p:nvPr/>
            </p:nvSpPr>
            <p:spPr>
              <a:xfrm>
                <a:off x="1387366" y="2564859"/>
                <a:ext cx="849235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=</m:t>
                    </m:r>
                  </m:oMath>
                </a14:m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NL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         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   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         …            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 ),   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NL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B20349-D277-710D-97D9-1FD813A3A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366" y="2564859"/>
                <a:ext cx="8492357" cy="430887"/>
              </a:xfrm>
              <a:prstGeom prst="rect">
                <a:avLst/>
              </a:prstGeom>
              <a:blipFill>
                <a:blip r:embed="rId4"/>
                <a:stretch>
                  <a:fillRect l="-149" t="-11765" b="-382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EB19677-94C9-C747-9E54-00639C49E65F}"/>
                  </a:ext>
                </a:extLst>
              </p:cNvPr>
              <p:cNvSpPr txBox="1"/>
              <p:nvPr/>
            </p:nvSpPr>
            <p:spPr>
              <a:xfrm>
                <a:off x="9982200" y="3711981"/>
                <a:ext cx="563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EB19677-94C9-C747-9E54-00639C49E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3711981"/>
                <a:ext cx="563552" cy="276999"/>
              </a:xfrm>
              <a:prstGeom prst="rect">
                <a:avLst/>
              </a:prstGeom>
              <a:blipFill>
                <a:blip r:embed="rId5"/>
                <a:stretch>
                  <a:fillRect l="-11111" r="-8889" b="-90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B14BBD-C7E9-0EEF-8F3D-BB909FD00EF8}"/>
                  </a:ext>
                </a:extLst>
              </p:cNvPr>
              <p:cNvSpPr txBox="1"/>
              <p:nvPr/>
            </p:nvSpPr>
            <p:spPr>
              <a:xfrm>
                <a:off x="9982200" y="4078237"/>
                <a:ext cx="5635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B14BBD-C7E9-0EEF-8F3D-BB909FD00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4078237"/>
                <a:ext cx="563551" cy="276999"/>
              </a:xfrm>
              <a:prstGeom prst="rect">
                <a:avLst/>
              </a:prstGeom>
              <a:blipFill>
                <a:blip r:embed="rId6"/>
                <a:stretch>
                  <a:fillRect l="-11111" r="-8889" b="-90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CEA7A2-32CD-D0AA-55F1-793B41F5C2CF}"/>
                  </a:ext>
                </a:extLst>
              </p:cNvPr>
              <p:cNvSpPr txBox="1"/>
              <p:nvPr/>
            </p:nvSpPr>
            <p:spPr>
              <a:xfrm>
                <a:off x="9982200" y="4448118"/>
                <a:ext cx="6148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 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CEA7A2-32CD-D0AA-55F1-793B41F5C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4448118"/>
                <a:ext cx="614847" cy="276999"/>
              </a:xfrm>
              <a:prstGeom prst="rect">
                <a:avLst/>
              </a:prstGeom>
              <a:blipFill>
                <a:blip r:embed="rId7"/>
                <a:stretch>
                  <a:fillRect l="-10204" t="-9091" r="-14286" b="-4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9959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9B1B3-1356-AB00-D791-C5D5AB60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SR problem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67596-BA03-5FF8-7645-E1DAB79FC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en-NL" dirty="0"/>
            </a:br>
            <a:br>
              <a:rPr lang="en-NL" dirty="0"/>
            </a:b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FC853-C226-A6A9-9CD3-7ED19D3F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14</a:t>
            </a:fld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1592F-0017-5E53-4AFA-03E1726CD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8" y="1523999"/>
            <a:ext cx="11677367" cy="11240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CFA4EC-D1B4-8372-15EC-F3972CCA1D88}"/>
                  </a:ext>
                </a:extLst>
              </p:cNvPr>
              <p:cNvSpPr txBox="1"/>
              <p:nvPr/>
            </p:nvSpPr>
            <p:spPr>
              <a:xfrm>
                <a:off x="1517755" y="2844482"/>
                <a:ext cx="915649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E.g.,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={+, −, ×, ÷,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⁡,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⁡,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−1,+1, 42,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…} </m:t>
                    </m:r>
                  </m:oMath>
                </a14:m>
                <a:endParaRPr lang="en-US" sz="2400" b="0" dirty="0"/>
              </a:p>
              <a:p>
                <a:r>
                  <a:rPr lang="en-NL" sz="2400" dirty="0"/>
                  <a:t>	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CFA4EC-D1B4-8372-15EC-F3972CCA1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755" y="2844482"/>
                <a:ext cx="9156490" cy="738664"/>
              </a:xfrm>
              <a:prstGeom prst="rect">
                <a:avLst/>
              </a:prstGeom>
              <a:blipFill>
                <a:blip r:embed="rId3"/>
                <a:stretch>
                  <a:fillRect l="-2078" t="-1186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BC713BB-3A2C-83C7-E760-A724F3E71F56}"/>
              </a:ext>
            </a:extLst>
          </p:cNvPr>
          <p:cNvSpPr txBox="1"/>
          <p:nvPr/>
        </p:nvSpPr>
        <p:spPr>
          <a:xfrm>
            <a:off x="1404970" y="3328154"/>
            <a:ext cx="496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Functions of one, two, or possible more arguments</a:t>
            </a:r>
            <a:endParaRPr lang="en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2F65E-9D16-F294-F93C-20C9D485C8AA}"/>
              </a:ext>
            </a:extLst>
          </p:cNvPr>
          <p:cNvSpPr txBox="1"/>
          <p:nvPr/>
        </p:nvSpPr>
        <p:spPr>
          <a:xfrm>
            <a:off x="4660732" y="3675191"/>
            <a:ext cx="545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Variables (or equiv. identity functions of those variables)</a:t>
            </a:r>
            <a:endParaRPr lang="en-NL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822E1-99FA-FC46-75F4-B509B8DE8C9E}"/>
              </a:ext>
            </a:extLst>
          </p:cNvPr>
          <p:cNvSpPr txBox="1"/>
          <p:nvPr/>
        </p:nvSpPr>
        <p:spPr>
          <a:xfrm>
            <a:off x="6771189" y="4031665"/>
            <a:ext cx="390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Constants (or equiv. constant functions)</a:t>
            </a:r>
            <a:endParaRPr lang="en-NL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8C3AC0-25C3-233F-9E9A-4E92C75D6C7E}"/>
              </a:ext>
            </a:extLst>
          </p:cNvPr>
          <p:cNvCxnSpPr/>
          <p:nvPr/>
        </p:nvCxnSpPr>
        <p:spPr>
          <a:xfrm>
            <a:off x="8275320" y="3429000"/>
            <a:ext cx="20459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0F473A-A7C3-0302-A6D5-A04A22D8D4AB}"/>
              </a:ext>
            </a:extLst>
          </p:cNvPr>
          <p:cNvCxnSpPr>
            <a:cxnSpLocks/>
          </p:cNvCxnSpPr>
          <p:nvPr/>
        </p:nvCxnSpPr>
        <p:spPr>
          <a:xfrm>
            <a:off x="6599739" y="3328154"/>
            <a:ext cx="1515561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254325-B88D-8FFB-F687-067D15E86CDA}"/>
              </a:ext>
            </a:extLst>
          </p:cNvPr>
          <p:cNvCxnSpPr>
            <a:cxnSpLocks/>
          </p:cNvCxnSpPr>
          <p:nvPr/>
        </p:nvCxnSpPr>
        <p:spPr>
          <a:xfrm>
            <a:off x="2844800" y="3248104"/>
            <a:ext cx="36245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17BF218-EBC8-D1FC-D3E0-9583C277D7A7}"/>
              </a:ext>
            </a:extLst>
          </p:cNvPr>
          <p:cNvSpPr/>
          <p:nvPr/>
        </p:nvSpPr>
        <p:spPr>
          <a:xfrm>
            <a:off x="1693120" y="1523999"/>
            <a:ext cx="343497" cy="355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97668E-FF4A-1671-D580-AE8515F53E87}"/>
                  </a:ext>
                </a:extLst>
              </p:cNvPr>
              <p:cNvSpPr txBox="1"/>
              <p:nvPr/>
            </p:nvSpPr>
            <p:spPr>
              <a:xfrm>
                <a:off x="1517755" y="5145995"/>
                <a:ext cx="915649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−2∈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NL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97668E-FF4A-1671-D580-AE8515F53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755" y="5145995"/>
                <a:ext cx="9156490" cy="430887"/>
              </a:xfrm>
              <a:prstGeom prst="rect">
                <a:avLst/>
              </a:prstGeom>
              <a:blipFill>
                <a:blip r:embed="rId4"/>
                <a:stretch>
                  <a:fillRect t="-2857" b="-3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14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9B1B3-1356-AB00-D791-C5D5AB60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SR problem (iii)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FC853-C226-A6A9-9CD3-7ED19D3F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15</a:t>
            </a:fld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B617A88E-A511-A5CF-235A-13E7B12A1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L" dirty="0"/>
                  <a:t>We have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NL" dirty="0"/>
                  <a:t>, we choose </a:t>
                </a:r>
                <a14:m>
                  <m:oMath xmlns:m="http://schemas.openxmlformats.org/officeDocument/2006/math">
                    <m:r>
                      <a:rPr lang="en-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en-NL" dirty="0"/>
                  <a:t>, and then we choose a loss function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NL" dirty="0"/>
                  <a:t> </a:t>
                </a:r>
                <a:br>
                  <a:rPr lang="en-NL" dirty="0"/>
                </a:br>
                <a:endParaRPr lang="en-NL" dirty="0"/>
              </a:p>
              <a:p>
                <a:r>
                  <a:rPr lang="en-NL" dirty="0"/>
                  <a:t>G</a:t>
                </a:r>
                <a:r>
                  <a:rPr lang="en-US" dirty="0"/>
                  <a:t>o</a:t>
                </a:r>
                <a:r>
                  <a:rPr lang="en-NL" dirty="0"/>
                  <a:t>al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NL" dirty="0"/>
                  <a:t>: push discovery to achieve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endParaRPr lang="en-NL" dirty="0"/>
              </a:p>
              <a:p>
                <a:endParaRPr lang="en-NL" dirty="0"/>
              </a:p>
              <a:p>
                <a:r>
                  <a:rPr lang="en-NL" dirty="0"/>
                  <a:t>E.g., </a:t>
                </a:r>
                <a:r>
                  <a:rPr lang="en-NL" i="1" dirty="0"/>
                  <a:t>squared error loss</a:t>
                </a:r>
                <a:r>
                  <a:rPr lang="en-NL" dirty="0"/>
                  <a:t>:	</a:t>
                </a:r>
              </a:p>
              <a:p>
                <a:pPr marL="0" indent="0">
                  <a:buNone/>
                </a:pPr>
                <a:r>
                  <a:rPr lang="en-NL" dirty="0"/>
                  <a:t>	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dirty="0"/>
              </a:p>
              <a:p>
                <a:pPr marL="0" indent="0">
                  <a:buNone/>
                </a:pPr>
                <a:endParaRPr lang="en-NL" dirty="0"/>
              </a:p>
              <a:p>
                <a:pPr marL="0" indent="0">
                  <a:buNone/>
                </a:pPr>
                <a:endParaRPr lang="en-NL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B617A88E-A511-A5CF-235A-13E7B12A1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4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975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9B1B3-1356-AB00-D791-C5D5AB60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SR problem (iv)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FC853-C226-A6A9-9CD3-7ED19D3F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16</a:t>
            </a:fld>
            <a:endParaRPr lang="en-NL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AA2383-53B6-9447-880B-672AF14E1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8140" y="1694021"/>
            <a:ext cx="8318500" cy="1981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686FC8-E6AC-03A6-80B6-B301CD03D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789" y="3980411"/>
            <a:ext cx="6777182" cy="588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16EDA1-6E09-D767-468A-49C3C8729644}"/>
                  </a:ext>
                </a:extLst>
              </p:cNvPr>
              <p:cNvSpPr txBox="1"/>
              <p:nvPr/>
            </p:nvSpPr>
            <p:spPr>
              <a:xfrm>
                <a:off x="582930" y="5463540"/>
                <a:ext cx="1120069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2400" i="1" dirty="0"/>
                  <a:t>In other words, we need to find the best way to compose the (elementary) functions in </a:t>
                </a:r>
                <a14:m>
                  <m:oMath xmlns:m="http://schemas.openxmlformats.org/officeDocument/2006/math">
                    <m:r>
                      <a:rPr lang="en-NL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endParaRPr lang="en-NL" sz="2400" i="1" dirty="0"/>
              </a:p>
              <a:p>
                <a:r>
                  <a:rPr lang="en-NL" sz="2400" i="1" dirty="0"/>
                  <a:t>This is a hard combinatorial problem akin to Knapsack &amp; co.!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16EDA1-6E09-D767-468A-49C3C8729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30" y="5463540"/>
                <a:ext cx="11200695" cy="830997"/>
              </a:xfrm>
              <a:prstGeom prst="rect">
                <a:avLst/>
              </a:prstGeom>
              <a:blipFill>
                <a:blip r:embed="rId4"/>
                <a:stretch>
                  <a:fillRect l="-907" t="-4545" b="-151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89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9B1B3-1356-AB00-D791-C5D5AB60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SR problem (v)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FC853-C226-A6A9-9CD3-7ED19D3F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17</a:t>
            </a:fld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52FD658-63C4-A82C-41A7-0391EEFCF4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NL" dirty="0"/>
                  <a:t>Remarks:</a:t>
                </a:r>
              </a:p>
              <a:p>
                <a:pPr marL="0" indent="0">
                  <a:buNone/>
                </a:pPr>
                <a:endParaRPr lang="en-NL" dirty="0"/>
              </a:p>
              <a:p>
                <a:r>
                  <a:rPr lang="en-NL" dirty="0"/>
                  <a:t>Like in traditional regression, we also need to tune the constants (coefficients)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br>
                  <a:rPr lang="en-NL" dirty="0"/>
                </a:br>
                <a:endParaRPr lang="en-NL" dirty="0"/>
              </a:p>
              <a:p>
                <a:r>
                  <a:rPr lang="en-NL" dirty="0"/>
                  <a:t>We also we want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NL" dirty="0"/>
                  <a:t> to be </a:t>
                </a:r>
                <a:r>
                  <a:rPr lang="en-NL" i="1" dirty="0"/>
                  <a:t>simple</a:t>
                </a:r>
                <a:r>
                  <a:rPr lang="en-NL" dirty="0"/>
                  <a:t> enough to be interpretable </a:t>
                </a:r>
                <a:br>
                  <a:rPr lang="en-NL" dirty="0"/>
                </a:br>
                <a:r>
                  <a:rPr lang="en-NL" dirty="0"/>
                  <a:t>(hard to quantify)</a:t>
                </a:r>
                <a:br>
                  <a:rPr lang="en-NL" dirty="0"/>
                </a:br>
                <a:br>
                  <a:rPr lang="en-NL" dirty="0"/>
                </a:br>
                <a:endParaRPr lang="en-NL" dirty="0"/>
              </a:p>
              <a:p>
                <a:pPr marL="0" indent="0">
                  <a:buNone/>
                </a:pPr>
                <a:r>
                  <a:rPr lang="en-NL" dirty="0"/>
                  <a:t>[For brevity, not discussed here]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52FD658-63C4-A82C-41A7-0391EEFCF4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4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5497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6B2A-AFC5-2EE2-683E-677135C9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Note: types of data 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D3F4-620C-1B1A-838D-519065BE1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678870"/>
          </a:xfrm>
        </p:spPr>
        <p:txBody>
          <a:bodyPr>
            <a:normAutofit lnSpcReduction="10000"/>
          </a:bodyPr>
          <a:lstStyle/>
          <a:p>
            <a:r>
              <a:rPr lang="en-NL" dirty="0"/>
              <a:t>Essentially, structured data -&gt;</a:t>
            </a:r>
            <a:br>
              <a:rPr lang="en-NL" dirty="0"/>
            </a:br>
            <a:endParaRPr lang="en-NL" dirty="0"/>
          </a:p>
          <a:p>
            <a:r>
              <a:rPr lang="en-NL" dirty="0"/>
              <a:t>Maybe less exciting than images or videos, but </a:t>
            </a:r>
            <a:r>
              <a:rPr lang="en-NL" i="1" dirty="0"/>
              <a:t>very</a:t>
            </a:r>
            <a:r>
              <a:rPr lang="en-NL" dirty="0"/>
              <a:t> common</a:t>
            </a:r>
            <a:br>
              <a:rPr lang="en-NL" dirty="0"/>
            </a:br>
            <a:endParaRPr lang="en-NL" dirty="0"/>
          </a:p>
          <a:p>
            <a:r>
              <a:rPr lang="en-NL" dirty="0"/>
              <a:t>Can have thousands of features only if few are actually important</a:t>
            </a:r>
            <a:br>
              <a:rPr lang="en-NL" dirty="0"/>
            </a:br>
            <a:endParaRPr lang="en-NL" dirty="0"/>
          </a:p>
          <a:p>
            <a:r>
              <a:rPr lang="en-NL" dirty="0"/>
              <a:t>Certain data can be converted into structured data via feature engineering (e.g., graphs)</a:t>
            </a:r>
          </a:p>
          <a:p>
            <a:endParaRPr lang="en-NL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DB4E6FE-44C1-50AF-0FDC-1055D233CA3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9871712"/>
              </p:ext>
            </p:extLst>
          </p:nvPr>
        </p:nvGraphicFramePr>
        <p:xfrm>
          <a:off x="6172200" y="1825624"/>
          <a:ext cx="5451050" cy="216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210">
                  <a:extLst>
                    <a:ext uri="{9D8B030D-6E8A-4147-A177-3AD203B41FA5}">
                      <a16:colId xmlns:a16="http://schemas.microsoft.com/office/drawing/2014/main" val="1096411669"/>
                    </a:ext>
                  </a:extLst>
                </a:gridCol>
                <a:gridCol w="1090210">
                  <a:extLst>
                    <a:ext uri="{9D8B030D-6E8A-4147-A177-3AD203B41FA5}">
                      <a16:colId xmlns:a16="http://schemas.microsoft.com/office/drawing/2014/main" val="2451614413"/>
                    </a:ext>
                  </a:extLst>
                </a:gridCol>
                <a:gridCol w="1090210">
                  <a:extLst>
                    <a:ext uri="{9D8B030D-6E8A-4147-A177-3AD203B41FA5}">
                      <a16:colId xmlns:a16="http://schemas.microsoft.com/office/drawing/2014/main" val="2338915523"/>
                    </a:ext>
                  </a:extLst>
                </a:gridCol>
                <a:gridCol w="1090210">
                  <a:extLst>
                    <a:ext uri="{9D8B030D-6E8A-4147-A177-3AD203B41FA5}">
                      <a16:colId xmlns:a16="http://schemas.microsoft.com/office/drawing/2014/main" val="947862161"/>
                    </a:ext>
                  </a:extLst>
                </a:gridCol>
                <a:gridCol w="1090210">
                  <a:extLst>
                    <a:ext uri="{9D8B030D-6E8A-4147-A177-3AD203B41FA5}">
                      <a16:colId xmlns:a16="http://schemas.microsoft.com/office/drawing/2014/main" val="3133100145"/>
                    </a:ext>
                  </a:extLst>
                </a:gridCol>
              </a:tblGrid>
              <a:tr h="6526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r>
                        <a:rPr lang="en-NL" dirty="0"/>
                        <a:t>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</a:t>
                      </a:r>
                      <a:r>
                        <a:rPr lang="en-NL" dirty="0"/>
                        <a:t>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Credit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937328"/>
                  </a:ext>
                </a:extLst>
              </a:tr>
              <a:tr h="378095"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622081"/>
                  </a:ext>
                </a:extLst>
              </a:tr>
              <a:tr h="378095"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20K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012963"/>
                  </a:ext>
                </a:extLst>
              </a:tr>
              <a:tr h="378095"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40K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660491"/>
                  </a:ext>
                </a:extLst>
              </a:tr>
              <a:tr h="378095"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41542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D513F-8B0D-8382-9FCE-2CBAF14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18</a:t>
            </a:fld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2B9C8-6AEF-6B93-DE4D-DAF36264A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32" y="4711062"/>
            <a:ext cx="6512604" cy="16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0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091B-340D-30AD-C0E2-900483A3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Algorithm families for 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ED8E6-7F3A-3D43-4EF1-4051BA428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9153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DD26D-3B91-B413-7326-74013475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2</a:t>
            </a:fld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253EF-B482-58C4-F406-755E38A31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17" y="87391"/>
            <a:ext cx="7772400" cy="395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391CF5-93AD-E62F-EAEA-499D28A16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38" b="8725"/>
          <a:stretch/>
        </p:blipFill>
        <p:spPr>
          <a:xfrm>
            <a:off x="203357" y="4093206"/>
            <a:ext cx="11785285" cy="27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96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6B2A-AFC5-2EE2-683E-677135C9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Representing SR models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D513F-8B0D-8382-9FCE-2CBAF14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20</a:t>
            </a:fld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A271EFE-5EB3-DD7C-1A11-FF344F782A73}"/>
                  </a:ext>
                </a:extLst>
              </p:cNvPr>
              <p:cNvSpPr txBox="1"/>
              <p:nvPr/>
            </p:nvSpPr>
            <p:spPr>
              <a:xfrm>
                <a:off x="993524" y="1787273"/>
                <a:ext cx="17625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A271EFE-5EB3-DD7C-1A11-FF344F782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24" y="1787273"/>
                <a:ext cx="1762534" cy="369332"/>
              </a:xfrm>
              <a:prstGeom prst="rect">
                <a:avLst/>
              </a:prstGeom>
              <a:blipFill>
                <a:blip r:embed="rId3"/>
                <a:stretch>
                  <a:fillRect r="-1439" b="-1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21323AF8-38EE-A97B-C38E-99123381B73B}"/>
              </a:ext>
            </a:extLst>
          </p:cNvPr>
          <p:cNvGrpSpPr/>
          <p:nvPr/>
        </p:nvGrpSpPr>
        <p:grpSpPr>
          <a:xfrm>
            <a:off x="2046897" y="4018284"/>
            <a:ext cx="2961005" cy="2016941"/>
            <a:chOff x="2170080" y="3949197"/>
            <a:chExt cx="2961005" cy="20169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380CEDF4-81E6-FC5B-27E3-32D0D5B7A160}"/>
                    </a:ext>
                  </a:extLst>
                </p:cNvPr>
                <p:cNvSpPr/>
                <p:nvPr/>
              </p:nvSpPr>
              <p:spPr>
                <a:xfrm>
                  <a:off x="3408687" y="3949197"/>
                  <a:ext cx="582930" cy="6030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×</m:t>
                        </m:r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380CEDF4-81E6-FC5B-27E3-32D0D5B7A1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8687" y="3949197"/>
                  <a:ext cx="582930" cy="60303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4AA6051A-64C9-D32E-D4EC-0E879E233194}"/>
                    </a:ext>
                  </a:extLst>
                </p:cNvPr>
                <p:cNvSpPr/>
                <p:nvPr/>
              </p:nvSpPr>
              <p:spPr>
                <a:xfrm>
                  <a:off x="2619660" y="4609318"/>
                  <a:ext cx="582930" cy="6030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−</m:t>
                        </m:r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4AA6051A-64C9-D32E-D4EC-0E879E2331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9660" y="4609318"/>
                  <a:ext cx="582930" cy="60303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7DF95319-94EA-4B12-EE2F-F3BF41F48B71}"/>
                    </a:ext>
                  </a:extLst>
                </p:cNvPr>
                <p:cNvSpPr/>
                <p:nvPr/>
              </p:nvSpPr>
              <p:spPr>
                <a:xfrm>
                  <a:off x="2170080" y="5363106"/>
                  <a:ext cx="582930" cy="6030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7DF95319-94EA-4B12-EE2F-F3BF41F48B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0080" y="5363106"/>
                  <a:ext cx="582930" cy="60303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0FF95CE-3941-6660-91C4-3F300B721BCB}"/>
                    </a:ext>
                  </a:extLst>
                </p:cNvPr>
                <p:cNvSpPr/>
                <p:nvPr/>
              </p:nvSpPr>
              <p:spPr>
                <a:xfrm>
                  <a:off x="3002565" y="5363106"/>
                  <a:ext cx="582930" cy="6030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4</m:t>
                        </m:r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0FF95CE-3941-6660-91C4-3F300B721B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2565" y="5363106"/>
                  <a:ext cx="582930" cy="60303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B8AE7B3-E6C9-EB88-31C1-E99947C0A9BA}"/>
                    </a:ext>
                  </a:extLst>
                </p:cNvPr>
                <p:cNvSpPr/>
                <p:nvPr/>
              </p:nvSpPr>
              <p:spPr>
                <a:xfrm>
                  <a:off x="4177315" y="4640540"/>
                  <a:ext cx="582930" cy="6030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×</m:t>
                        </m:r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B8AE7B3-E6C9-EB88-31C1-E99947C0A9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7315" y="4640540"/>
                  <a:ext cx="582930" cy="60303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6B4ED4C-77A0-BDA1-E44F-F2909CEA582B}"/>
                    </a:ext>
                  </a:extLst>
                </p:cNvPr>
                <p:cNvSpPr/>
                <p:nvPr/>
              </p:nvSpPr>
              <p:spPr>
                <a:xfrm>
                  <a:off x="3775360" y="5363107"/>
                  <a:ext cx="582930" cy="6030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6B4ED4C-77A0-BDA1-E44F-F2909CEA5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5360" y="5363107"/>
                  <a:ext cx="582930" cy="60303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6D94886-6543-0942-4871-FEED198BF641}"/>
                </a:ext>
              </a:extLst>
            </p:cNvPr>
            <p:cNvCxnSpPr>
              <a:stCxn id="34" idx="0"/>
              <a:endCxn id="33" idx="3"/>
            </p:cNvCxnSpPr>
            <p:nvPr/>
          </p:nvCxnSpPr>
          <p:spPr>
            <a:xfrm flipV="1">
              <a:off x="2461545" y="5124037"/>
              <a:ext cx="243483" cy="2390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11758C6-C392-F2AB-0040-B4BC62EB3849}"/>
                </a:ext>
              </a:extLst>
            </p:cNvPr>
            <p:cNvCxnSpPr>
              <a:cxnSpLocks/>
              <a:stCxn id="35" idx="0"/>
              <a:endCxn id="33" idx="5"/>
            </p:cNvCxnSpPr>
            <p:nvPr/>
          </p:nvCxnSpPr>
          <p:spPr>
            <a:xfrm flipH="1" flipV="1">
              <a:off x="3117222" y="5124037"/>
              <a:ext cx="176808" cy="2390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8C66448-1879-4D23-F1D6-7DC915C048AF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2911125" y="4463916"/>
              <a:ext cx="582930" cy="14540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567D1D-8F6F-66F1-BA8B-5DC845F2E3F8}"/>
                </a:ext>
              </a:extLst>
            </p:cNvPr>
            <p:cNvCxnSpPr>
              <a:cxnSpLocks/>
              <a:stCxn id="36" idx="0"/>
              <a:endCxn id="32" idx="5"/>
            </p:cNvCxnSpPr>
            <p:nvPr/>
          </p:nvCxnSpPr>
          <p:spPr>
            <a:xfrm flipH="1" flipV="1">
              <a:off x="3906249" y="4463916"/>
              <a:ext cx="562531" cy="1766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2369EB4-E24E-96C4-AA24-5E05F5BF4AE1}"/>
                </a:ext>
              </a:extLst>
            </p:cNvPr>
            <p:cNvCxnSpPr>
              <a:cxnSpLocks/>
              <a:stCxn id="37" idx="0"/>
              <a:endCxn id="36" idx="3"/>
            </p:cNvCxnSpPr>
            <p:nvPr/>
          </p:nvCxnSpPr>
          <p:spPr>
            <a:xfrm flipV="1">
              <a:off x="4066825" y="5155259"/>
              <a:ext cx="195858" cy="2078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A459664-70F4-2ECF-CBBA-083F99E2366F}"/>
                    </a:ext>
                  </a:extLst>
                </p:cNvPr>
                <p:cNvSpPr/>
                <p:nvPr/>
              </p:nvSpPr>
              <p:spPr>
                <a:xfrm>
                  <a:off x="4548155" y="5352198"/>
                  <a:ext cx="582930" cy="603031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A459664-70F4-2ECF-CBBA-083F99E236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8155" y="5352198"/>
                  <a:ext cx="582930" cy="60303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C17C014-511B-156B-3B33-F755655D852D}"/>
                </a:ext>
              </a:extLst>
            </p:cNvPr>
            <p:cNvCxnSpPr>
              <a:cxnSpLocks/>
              <a:stCxn id="47" idx="0"/>
              <a:endCxn id="36" idx="5"/>
            </p:cNvCxnSpPr>
            <p:nvPr/>
          </p:nvCxnSpPr>
          <p:spPr>
            <a:xfrm flipH="1" flipV="1">
              <a:off x="4674877" y="5155259"/>
              <a:ext cx="164743" cy="1969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D5E3D91-86E9-4F72-A8C3-120EF6AB3DA1}"/>
                  </a:ext>
                </a:extLst>
              </p:cNvPr>
              <p:cNvSpPr txBox="1"/>
              <p:nvPr/>
            </p:nvSpPr>
            <p:spPr>
              <a:xfrm>
                <a:off x="974725" y="2338730"/>
                <a:ext cx="2201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D5E3D91-86E9-4F72-A8C3-120EF6AB3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725" y="2338730"/>
                <a:ext cx="2201757" cy="369332"/>
              </a:xfrm>
              <a:prstGeom prst="rect">
                <a:avLst/>
              </a:prstGeom>
              <a:blipFill>
                <a:blip r:embed="rId11"/>
                <a:stretch>
                  <a:fillRect r="-571" b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7EECBA5-375B-DEC3-7573-12E821887483}"/>
                  </a:ext>
                </a:extLst>
              </p:cNvPr>
              <p:cNvSpPr txBox="1"/>
              <p:nvPr/>
            </p:nvSpPr>
            <p:spPr>
              <a:xfrm>
                <a:off x="950450" y="2890857"/>
                <a:ext cx="24582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×(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7EECBA5-375B-DEC3-7573-12E821887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450" y="2890857"/>
                <a:ext cx="2458237" cy="369332"/>
              </a:xfrm>
              <a:prstGeom prst="rect">
                <a:avLst/>
              </a:prstGeom>
              <a:blipFill>
                <a:blip r:embed="rId12"/>
                <a:stretch>
                  <a:fillRect r="-3590" b="-3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B9D413B-D4D5-034C-4E87-9DDA418F5189}"/>
                  </a:ext>
                </a:extLst>
              </p:cNvPr>
              <p:cNvSpPr txBox="1"/>
              <p:nvPr/>
            </p:nvSpPr>
            <p:spPr>
              <a:xfrm>
                <a:off x="957593" y="3362485"/>
                <a:ext cx="5513176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(−)</m:t>
                          </m:r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(4)</m:t>
                          </m:r>
                        </m:e>
                      </m:d>
                      <m:r>
                        <m:rPr>
                          <m:nor/>
                        </m:rPr>
                        <a:rPr lang="en-US" sz="24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(×)</m:t>
                          </m:r>
                          <m:r>
                            <m:rPr>
                              <m:nor/>
                            </m:rPr>
                            <a:rPr lang="en-US" sz="24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(×)</m:t>
                      </m:r>
                      <m:r>
                        <m:rPr>
                          <m:nor/>
                        </m:rPr>
                        <a:rPr lang="en-US" sz="2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B9D413B-D4D5-034C-4E87-9DDA418F5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593" y="3362485"/>
                <a:ext cx="5513176" cy="416845"/>
              </a:xfrm>
              <a:prstGeom prst="rect">
                <a:avLst/>
              </a:prstGeom>
              <a:blipFill>
                <a:blip r:embed="rId13"/>
                <a:stretch>
                  <a:fillRect r="-1379" b="-264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B1C7718-0FC2-3726-D5A8-B7786AC41BBC}"/>
              </a:ext>
            </a:extLst>
          </p:cNvPr>
          <p:cNvGrpSpPr/>
          <p:nvPr/>
        </p:nvGrpSpPr>
        <p:grpSpPr>
          <a:xfrm>
            <a:off x="3176482" y="2523396"/>
            <a:ext cx="7277912" cy="3272874"/>
            <a:chOff x="3176482" y="2523396"/>
            <a:chExt cx="7277912" cy="3272874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7627D14B-2630-DD32-F0A1-35201B7B4F72}"/>
                </a:ext>
              </a:extLst>
            </p:cNvPr>
            <p:cNvGrpSpPr/>
            <p:nvPr/>
          </p:nvGrpSpPr>
          <p:grpSpPr>
            <a:xfrm>
              <a:off x="8151527" y="3003064"/>
              <a:ext cx="2302867" cy="2793206"/>
              <a:chOff x="8151527" y="3003064"/>
              <a:chExt cx="2302867" cy="279320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C175A330-C8AF-0CAD-FCA1-6DBA0818D88D}"/>
                      </a:ext>
                    </a:extLst>
                  </p:cNvPr>
                  <p:cNvSpPr/>
                  <p:nvPr/>
                </p:nvSpPr>
                <p:spPr>
                  <a:xfrm>
                    <a:off x="8918250" y="3667710"/>
                    <a:ext cx="582930" cy="603031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×</m:t>
                          </m:r>
                        </m:oMath>
                      </m:oMathPara>
                    </a14:m>
                    <a:endParaRPr lang="en-NL" dirty="0"/>
                  </a:p>
                </p:txBody>
              </p:sp>
            </mc:Choice>
            <mc:Fallback xmlns=""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C175A330-C8AF-0CAD-FCA1-6DBA0818D88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18250" y="3667710"/>
                    <a:ext cx="582930" cy="603031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5563B23C-E256-DEDF-7E59-E4ECCA444A02}"/>
                      </a:ext>
                    </a:extLst>
                  </p:cNvPr>
                  <p:cNvSpPr/>
                  <p:nvPr/>
                </p:nvSpPr>
                <p:spPr>
                  <a:xfrm>
                    <a:off x="8541417" y="4439451"/>
                    <a:ext cx="582930" cy="603031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−</m:t>
                          </m:r>
                        </m:oMath>
                      </m:oMathPara>
                    </a14:m>
                    <a:endParaRPr lang="en-NL" dirty="0"/>
                  </a:p>
                </p:txBody>
              </p:sp>
            </mc:Choice>
            <mc:Fallback xmlns=""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5563B23C-E256-DEDF-7E59-E4ECCA444A0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41417" y="4439451"/>
                    <a:ext cx="582930" cy="603031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C52DEE43-E621-6CD8-E0F0-81E1FA13FA7C}"/>
                      </a:ext>
                    </a:extLst>
                  </p:cNvPr>
                  <p:cNvSpPr/>
                  <p:nvPr/>
                </p:nvSpPr>
                <p:spPr>
                  <a:xfrm>
                    <a:off x="8151527" y="5193239"/>
                    <a:ext cx="582930" cy="603031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NL" dirty="0"/>
                  </a:p>
                </p:txBody>
              </p:sp>
            </mc:Choice>
            <mc:Fallback xmlns=""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C52DEE43-E621-6CD8-E0F0-81E1FA13FA7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51527" y="5193239"/>
                    <a:ext cx="582930" cy="603031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34D0F686-DD8B-0637-E688-B6AD3A3CA83B}"/>
                      </a:ext>
                    </a:extLst>
                  </p:cNvPr>
                  <p:cNvSpPr/>
                  <p:nvPr/>
                </p:nvSpPr>
                <p:spPr>
                  <a:xfrm>
                    <a:off x="8924322" y="5193239"/>
                    <a:ext cx="582930" cy="603031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4</m:t>
                          </m:r>
                        </m:oMath>
                      </m:oMathPara>
                    </a14:m>
                    <a:endParaRPr lang="en-NL" dirty="0"/>
                  </a:p>
                </p:txBody>
              </p:sp>
            </mc:Choice>
            <mc:Fallback xmlns=""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34D0F686-DD8B-0637-E688-B6AD3A3CA8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24322" y="5193239"/>
                    <a:ext cx="582930" cy="603031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B88E6D8D-4AE8-34AA-718C-9D1BD1956DA8}"/>
                      </a:ext>
                    </a:extLst>
                  </p:cNvPr>
                  <p:cNvSpPr/>
                  <p:nvPr/>
                </p:nvSpPr>
                <p:spPr>
                  <a:xfrm>
                    <a:off x="9415812" y="3003064"/>
                    <a:ext cx="582930" cy="603031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×</m:t>
                          </m:r>
                        </m:oMath>
                      </m:oMathPara>
                    </a14:m>
                    <a:endParaRPr lang="en-NL" dirty="0"/>
                  </a:p>
                </p:txBody>
              </p:sp>
            </mc:Choice>
            <mc:Fallback xmlns=""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B88E6D8D-4AE8-34AA-718C-9D1BD1956DA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15812" y="3003064"/>
                    <a:ext cx="582930" cy="603031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752ABE8B-62BB-5586-AD98-C511C9EB78AD}"/>
                      </a:ext>
                    </a:extLst>
                  </p:cNvPr>
                  <p:cNvSpPr/>
                  <p:nvPr/>
                </p:nvSpPr>
                <p:spPr>
                  <a:xfrm>
                    <a:off x="9288534" y="4430474"/>
                    <a:ext cx="582930" cy="603031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NL" dirty="0"/>
                  </a:p>
                </p:txBody>
              </p:sp>
            </mc:Choice>
            <mc:Fallback xmlns=""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752ABE8B-62BB-5586-AD98-C511C9EB78A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534" y="4430474"/>
                    <a:ext cx="582930" cy="603031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EB1E870-5455-859F-9BC3-2BCD5416C3C3}"/>
                  </a:ext>
                </a:extLst>
              </p:cNvPr>
              <p:cNvCxnSpPr>
                <a:stCxn id="87" idx="0"/>
                <a:endCxn id="86" idx="3"/>
              </p:cNvCxnSpPr>
              <p:nvPr/>
            </p:nvCxnSpPr>
            <p:spPr>
              <a:xfrm flipV="1">
                <a:off x="8442992" y="4954170"/>
                <a:ext cx="183793" cy="23906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F0A7014-5755-2023-92BC-A5D793E77BCB}"/>
                  </a:ext>
                </a:extLst>
              </p:cNvPr>
              <p:cNvCxnSpPr>
                <a:cxnSpLocks/>
                <a:stCxn id="88" idx="0"/>
                <a:endCxn id="86" idx="5"/>
              </p:cNvCxnSpPr>
              <p:nvPr/>
            </p:nvCxnSpPr>
            <p:spPr>
              <a:xfrm flipH="1" flipV="1">
                <a:off x="9038979" y="4954170"/>
                <a:ext cx="176808" cy="23906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7439D9E2-6953-1F46-3B66-07E16C0D13D7}"/>
                  </a:ext>
                </a:extLst>
              </p:cNvPr>
              <p:cNvCxnSpPr>
                <a:cxnSpLocks/>
                <a:stCxn id="86" idx="0"/>
                <a:endCxn id="85" idx="3"/>
              </p:cNvCxnSpPr>
              <p:nvPr/>
            </p:nvCxnSpPr>
            <p:spPr>
              <a:xfrm flipV="1">
                <a:off x="8832882" y="4182429"/>
                <a:ext cx="170736" cy="25702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C67D835-4C00-CA0A-7693-AAFE19F060BB}"/>
                  </a:ext>
                </a:extLst>
              </p:cNvPr>
              <p:cNvCxnSpPr>
                <a:cxnSpLocks/>
                <a:stCxn id="90" idx="0"/>
                <a:endCxn id="85" idx="5"/>
              </p:cNvCxnSpPr>
              <p:nvPr/>
            </p:nvCxnSpPr>
            <p:spPr>
              <a:xfrm flipH="1" flipV="1">
                <a:off x="9415812" y="4182429"/>
                <a:ext cx="164187" cy="248045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7A14CACF-4B6A-187B-EB39-867C87BC8C0C}"/>
                      </a:ext>
                    </a:extLst>
                  </p:cNvPr>
                  <p:cNvSpPr/>
                  <p:nvPr/>
                </p:nvSpPr>
                <p:spPr>
                  <a:xfrm>
                    <a:off x="9871464" y="3716769"/>
                    <a:ext cx="582930" cy="603031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NL" dirty="0"/>
                  </a:p>
                </p:txBody>
              </p:sp>
            </mc:Choice>
            <mc:Fallback xmlns=""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7A14CACF-4B6A-187B-EB39-867C87BC8C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71464" y="3716769"/>
                    <a:ext cx="582930" cy="603031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9897995B-D6FF-6B9F-FC6C-D4019621C3B0}"/>
                  </a:ext>
                </a:extLst>
              </p:cNvPr>
              <p:cNvCxnSpPr>
                <a:cxnSpLocks/>
                <a:stCxn id="96" idx="0"/>
                <a:endCxn id="89" idx="5"/>
              </p:cNvCxnSpPr>
              <p:nvPr/>
            </p:nvCxnSpPr>
            <p:spPr>
              <a:xfrm flipH="1" flipV="1">
                <a:off x="9913374" y="3517783"/>
                <a:ext cx="249555" cy="198986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083B2CA-86FC-8A87-704C-D860F64E3CB6}"/>
                  </a:ext>
                </a:extLst>
              </p:cNvPr>
              <p:cNvCxnSpPr>
                <a:cxnSpLocks/>
                <a:stCxn id="85" idx="0"/>
                <a:endCxn id="89" idx="3"/>
              </p:cNvCxnSpPr>
              <p:nvPr/>
            </p:nvCxnSpPr>
            <p:spPr>
              <a:xfrm flipV="1">
                <a:off x="9209715" y="3517783"/>
                <a:ext cx="291465" cy="149927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3" name="Curved Connector 112">
              <a:extLst>
                <a:ext uri="{FF2B5EF4-FFF2-40B4-BE49-F238E27FC236}">
                  <a16:creationId xmlns:a16="http://schemas.microsoft.com/office/drawing/2014/main" id="{BA778111-0830-B939-30F6-343A7D1E88EC}"/>
                </a:ext>
              </a:extLst>
            </p:cNvPr>
            <p:cNvCxnSpPr>
              <a:stCxn id="59" idx="3"/>
            </p:cNvCxnSpPr>
            <p:nvPr/>
          </p:nvCxnSpPr>
          <p:spPr>
            <a:xfrm>
              <a:off x="3176482" y="2523396"/>
              <a:ext cx="6112052" cy="736793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843B025-7412-90AE-C234-39D154F74649}"/>
                </a:ext>
              </a:extLst>
            </p:cNvPr>
            <p:cNvSpPr txBox="1"/>
            <p:nvPr/>
          </p:nvSpPr>
          <p:spPr>
            <a:xfrm>
              <a:off x="6796233" y="2790386"/>
              <a:ext cx="1946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Another possibility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37D9DD6-962F-5138-0BDB-17817813B57B}"/>
                  </a:ext>
                </a:extLst>
              </p:cNvPr>
              <p:cNvSpPr txBox="1"/>
              <p:nvPr/>
            </p:nvSpPr>
            <p:spPr>
              <a:xfrm>
                <a:off x="1649" y="1758190"/>
                <a:ext cx="99187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</m:oMath>
                  </m:oMathPara>
                </a14:m>
                <a:endParaRPr lang="en-NL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37D9DD6-962F-5138-0BDB-17817813B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" y="1758190"/>
                <a:ext cx="991875" cy="369332"/>
              </a:xfrm>
              <a:prstGeom prst="rect">
                <a:avLst/>
              </a:prstGeom>
              <a:blipFill>
                <a:blip r:embed="rId21"/>
                <a:stretch>
                  <a:fillRect l="-11392" r="-2532" b="-3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068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0BF1-C9F8-BF64-11D2-8C7E8303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Random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1E0A8-79E2-359E-B038-6F6987D60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Repeatedly generate random trees, evaluate them until budget is over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DCF82-2913-1B0E-847A-11DF144B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21</a:t>
            </a:fld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5B2E2F-A1B9-307F-078D-8E2471FF1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63" y="2023519"/>
            <a:ext cx="9899073" cy="36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55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0BF1-C9F8-BF64-11D2-8C7E8303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Exhaustive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D1E0A8-79E2-359E-B038-6F6987D60F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L" dirty="0"/>
                  <a:t>Generate all trees up to chosen max. depth (or max. num. nodes)</a:t>
                </a:r>
                <a:br>
                  <a:rPr lang="en-NL" dirty="0"/>
                </a:br>
                <a:endParaRPr lang="en-NL" dirty="0"/>
              </a:p>
              <a:p>
                <a:r>
                  <a:rPr lang="en-NL" dirty="0"/>
                  <a:t>Heuristic simplifications + hashing to avoid evaluating duplicates</a:t>
                </a:r>
                <a:br>
                  <a:rPr lang="en-NL" dirty="0"/>
                </a:br>
                <a:endParaRPr lang="en-NL" dirty="0"/>
              </a:p>
              <a:p>
                <a:r>
                  <a:rPr lang="en-NL" dirty="0"/>
                  <a:t>Feasible only for very small </a:t>
                </a:r>
                <a14:m>
                  <m:oMath xmlns:m="http://schemas.openxmlformats.org/officeDocument/2006/math">
                    <m:r>
                      <a:rPr lang="en-NL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r>
                      <a:rPr lang="en-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D1E0A8-79E2-359E-B038-6F6987D60F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4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DCF82-2913-1B0E-847A-11DF144B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09466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5B318-FCC0-E06F-3CB6-839D6ED3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Greedy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BB4D4-5F99-DAAA-0912-D51546DED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999"/>
            <a:ext cx="10515600" cy="490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  Create reasonably-sized library of small trees (e.g., max depth = 1)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2919A-AADC-7D69-A733-6A5F37CE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23</a:t>
            </a:fld>
            <a:endParaRPr lang="en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8F4476-54D6-643B-C92D-FDA1735B22A3}"/>
              </a:ext>
            </a:extLst>
          </p:cNvPr>
          <p:cNvSpPr/>
          <p:nvPr/>
        </p:nvSpPr>
        <p:spPr>
          <a:xfrm>
            <a:off x="2390183" y="2107769"/>
            <a:ext cx="623376" cy="623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CA30799-6CC5-7C7F-6732-D3D2DDBE62C7}"/>
                  </a:ext>
                </a:extLst>
              </p:cNvPr>
              <p:cNvSpPr/>
              <p:nvPr/>
            </p:nvSpPr>
            <p:spPr>
              <a:xfrm>
                <a:off x="1871066" y="2820691"/>
                <a:ext cx="623376" cy="623376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CA30799-6CC5-7C7F-6732-D3D2DDBE62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066" y="2820691"/>
                <a:ext cx="623376" cy="62337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D8615A-05C4-73E4-1330-60989CFD3C40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 flipH="1">
            <a:off x="2182754" y="2639854"/>
            <a:ext cx="298720" cy="180837"/>
          </a:xfrm>
          <a:prstGeom prst="straightConnector1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C4B19D0-C8D2-5F54-4037-337E37F162DA}"/>
                  </a:ext>
                </a:extLst>
              </p:cNvPr>
              <p:cNvSpPr/>
              <p:nvPr/>
            </p:nvSpPr>
            <p:spPr>
              <a:xfrm>
                <a:off x="3013559" y="2824134"/>
                <a:ext cx="623376" cy="623376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C4B19D0-C8D2-5F54-4037-337E37F162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559" y="2824134"/>
                <a:ext cx="623376" cy="62337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7EC253-74E8-7E73-E6D7-B86D4B2AB562}"/>
              </a:ext>
            </a:extLst>
          </p:cNvPr>
          <p:cNvCxnSpPr>
            <a:cxnSpLocks/>
            <a:stCxn id="6" idx="5"/>
            <a:endCxn id="25" idx="0"/>
          </p:cNvCxnSpPr>
          <p:nvPr/>
        </p:nvCxnSpPr>
        <p:spPr>
          <a:xfrm>
            <a:off x="2922268" y="2639854"/>
            <a:ext cx="402979" cy="184280"/>
          </a:xfrm>
          <a:prstGeom prst="straightConnector1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333B5514-7CB5-9C6C-27C7-7562941E6AC3}"/>
              </a:ext>
            </a:extLst>
          </p:cNvPr>
          <p:cNvSpPr/>
          <p:nvPr/>
        </p:nvSpPr>
        <p:spPr>
          <a:xfrm>
            <a:off x="4697555" y="2104326"/>
            <a:ext cx="623376" cy="623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4100EEB-C6DB-E934-C956-084E9B2F2200}"/>
                  </a:ext>
                </a:extLst>
              </p:cNvPr>
              <p:cNvSpPr/>
              <p:nvPr/>
            </p:nvSpPr>
            <p:spPr>
              <a:xfrm>
                <a:off x="4178438" y="2817248"/>
                <a:ext cx="623376" cy="623376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4100EEB-C6DB-E934-C956-084E9B2F22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438" y="2817248"/>
                <a:ext cx="623376" cy="623376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6D6317D-07F4-8925-C2A8-94E65B02290C}"/>
              </a:ext>
            </a:extLst>
          </p:cNvPr>
          <p:cNvCxnSpPr>
            <a:cxnSpLocks/>
            <a:stCxn id="31" idx="3"/>
            <a:endCxn id="32" idx="0"/>
          </p:cNvCxnSpPr>
          <p:nvPr/>
        </p:nvCxnSpPr>
        <p:spPr>
          <a:xfrm flipH="1">
            <a:off x="4490126" y="2636411"/>
            <a:ext cx="298720" cy="180837"/>
          </a:xfrm>
          <a:prstGeom prst="straightConnector1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0304191-F06A-7335-7F73-B009078755FD}"/>
                  </a:ext>
                </a:extLst>
              </p:cNvPr>
              <p:cNvSpPr/>
              <p:nvPr/>
            </p:nvSpPr>
            <p:spPr>
              <a:xfrm>
                <a:off x="5320931" y="2820691"/>
                <a:ext cx="623376" cy="62337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0304191-F06A-7335-7F73-B009078755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931" y="2820691"/>
                <a:ext cx="623376" cy="62337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EDF5D07-5165-295F-248E-9C664B5EA169}"/>
              </a:ext>
            </a:extLst>
          </p:cNvPr>
          <p:cNvCxnSpPr>
            <a:cxnSpLocks/>
            <a:stCxn id="31" idx="5"/>
            <a:endCxn id="34" idx="0"/>
          </p:cNvCxnSpPr>
          <p:nvPr/>
        </p:nvCxnSpPr>
        <p:spPr>
          <a:xfrm>
            <a:off x="5229640" y="2636411"/>
            <a:ext cx="402979" cy="184280"/>
          </a:xfrm>
          <a:prstGeom prst="straightConnector1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0F42981-2CBB-A29E-85BF-F39A2CF07366}"/>
                  </a:ext>
                </a:extLst>
              </p:cNvPr>
              <p:cNvSpPr/>
              <p:nvPr/>
            </p:nvSpPr>
            <p:spPr>
              <a:xfrm>
                <a:off x="7004927" y="2117375"/>
                <a:ext cx="623376" cy="62337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0F42981-2CBB-A29E-85BF-F39A2CF073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927" y="2117375"/>
                <a:ext cx="623376" cy="62337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F4FE1B5-9CCA-6F63-0E13-34A9708C899C}"/>
                  </a:ext>
                </a:extLst>
              </p:cNvPr>
              <p:cNvSpPr/>
              <p:nvPr/>
            </p:nvSpPr>
            <p:spPr>
              <a:xfrm>
                <a:off x="6485810" y="2830297"/>
                <a:ext cx="623376" cy="623376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F4FE1B5-9CCA-6F63-0E13-34A9708C8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10" y="2830297"/>
                <a:ext cx="623376" cy="623376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8DB3879-5C67-101A-C983-D67379CE09C7}"/>
              </a:ext>
            </a:extLst>
          </p:cNvPr>
          <p:cNvCxnSpPr>
            <a:cxnSpLocks/>
            <a:stCxn id="41" idx="3"/>
            <a:endCxn id="42" idx="0"/>
          </p:cNvCxnSpPr>
          <p:nvPr/>
        </p:nvCxnSpPr>
        <p:spPr>
          <a:xfrm flipH="1">
            <a:off x="6797498" y="2649460"/>
            <a:ext cx="298720" cy="180837"/>
          </a:xfrm>
          <a:prstGeom prst="straightConnector1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6788894-1320-EECE-2989-2C0565CD85B8}"/>
                  </a:ext>
                </a:extLst>
              </p:cNvPr>
              <p:cNvSpPr/>
              <p:nvPr/>
            </p:nvSpPr>
            <p:spPr>
              <a:xfrm>
                <a:off x="7628303" y="2833740"/>
                <a:ext cx="623376" cy="623376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6788894-1320-EECE-2989-2C0565CD8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303" y="2833740"/>
                <a:ext cx="623376" cy="62337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966727B-93F1-CEA7-D77A-D43299E2FC49}"/>
              </a:ext>
            </a:extLst>
          </p:cNvPr>
          <p:cNvCxnSpPr>
            <a:cxnSpLocks/>
            <a:stCxn id="41" idx="5"/>
            <a:endCxn id="44" idx="0"/>
          </p:cNvCxnSpPr>
          <p:nvPr/>
        </p:nvCxnSpPr>
        <p:spPr>
          <a:xfrm>
            <a:off x="7537012" y="2649460"/>
            <a:ext cx="402979" cy="184280"/>
          </a:xfrm>
          <a:prstGeom prst="straightConnector1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253216D-6484-ED95-EE53-6A77D6ED79D7}"/>
              </a:ext>
            </a:extLst>
          </p:cNvPr>
          <p:cNvSpPr txBox="1"/>
          <p:nvPr/>
        </p:nvSpPr>
        <p:spPr>
          <a:xfrm>
            <a:off x="8887417" y="241601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200" dirty="0"/>
              <a:t>…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64271548-FC1B-1433-D0E3-A9A6C6B86F8A}"/>
              </a:ext>
            </a:extLst>
          </p:cNvPr>
          <p:cNvSpPr txBox="1">
            <a:spLocks/>
          </p:cNvSpPr>
          <p:nvPr/>
        </p:nvSpPr>
        <p:spPr>
          <a:xfrm>
            <a:off x="838200" y="3752310"/>
            <a:ext cx="10515600" cy="26040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 startAt="2"/>
            </a:pPr>
            <a:r>
              <a:rPr lang="en-NL" dirty="0"/>
              <a:t>Measure loss for all of them, pick best</a:t>
            </a:r>
          </a:p>
          <a:p>
            <a:pPr marL="514350" indent="-514350">
              <a:buAutoNum type="arabicPeriod" startAt="2"/>
            </a:pPr>
            <a:r>
              <a:rPr lang="en-NL" dirty="0"/>
              <a:t>Pick a leaf using a criterion (e.g., </a:t>
            </a:r>
            <a:r>
              <a:rPr lang="en-NL" i="1" dirty="0"/>
              <a:t>permutation importance</a:t>
            </a:r>
            <a:r>
              <a:rPr lang="en-NL" dirty="0"/>
              <a:t>); </a:t>
            </a:r>
            <a:br>
              <a:rPr lang="en-NL" dirty="0"/>
            </a:br>
            <a:r>
              <a:rPr lang="en-NL" dirty="0"/>
              <a:t>for each tree in library:</a:t>
            </a:r>
          </a:p>
          <a:p>
            <a:pPr marL="457200" lvl="1" indent="0">
              <a:buNone/>
            </a:pPr>
            <a:r>
              <a:rPr lang="en-NL" dirty="0"/>
              <a:t>i.	Replace leaf with that tree </a:t>
            </a:r>
          </a:p>
          <a:p>
            <a:pPr marL="457200" lvl="1" indent="0">
              <a:buNone/>
            </a:pPr>
            <a:r>
              <a:rPr lang="en-NL" dirty="0"/>
              <a:t>ii.	Compute loss for modified tree</a:t>
            </a:r>
          </a:p>
          <a:p>
            <a:pPr marL="457200" lvl="1" indent="0">
              <a:buNone/>
            </a:pPr>
            <a:r>
              <a:rPr lang="en-NL" dirty="0"/>
              <a:t>iii.	If new loss smaller than previous loss, break loop and go to step 3;</a:t>
            </a:r>
            <a:br>
              <a:rPr lang="en-NL" dirty="0"/>
            </a:br>
            <a:r>
              <a:rPr lang="en-NL" dirty="0"/>
              <a:t>	else, revert attempt</a:t>
            </a:r>
          </a:p>
          <a:p>
            <a:pPr marL="971550" lvl="1" indent="-514350">
              <a:buAutoNum type="romanLcPeriod" startAt="2"/>
            </a:pPr>
            <a:endParaRPr lang="en-N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2C25E0-5272-B3FC-CCFC-E65595765918}"/>
              </a:ext>
            </a:extLst>
          </p:cNvPr>
          <p:cNvGrpSpPr/>
          <p:nvPr/>
        </p:nvGrpSpPr>
        <p:grpSpPr>
          <a:xfrm>
            <a:off x="9679222" y="2443487"/>
            <a:ext cx="1454181" cy="1336298"/>
            <a:chOff x="9679222" y="2443487"/>
            <a:chExt cx="1454181" cy="133629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2EF8672-32FE-1B52-B30F-9D71722F0AF3}"/>
                </a:ext>
              </a:extLst>
            </p:cNvPr>
            <p:cNvSpPr/>
            <p:nvPr/>
          </p:nvSpPr>
          <p:spPr>
            <a:xfrm>
              <a:off x="10198339" y="2443487"/>
              <a:ext cx="623376" cy="6233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dirty="0"/>
                <a:t>+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81AD3A1-65D9-005A-4165-53FF36D289E8}"/>
                    </a:ext>
                  </a:extLst>
                </p:cNvPr>
                <p:cNvSpPr/>
                <p:nvPr/>
              </p:nvSpPr>
              <p:spPr>
                <a:xfrm>
                  <a:off x="9679222" y="3156409"/>
                  <a:ext cx="623376" cy="623376"/>
                </a:xfrm>
                <a:prstGeom prst="ellips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81AD3A1-65D9-005A-4165-53FF36D289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9222" y="3156409"/>
                  <a:ext cx="623376" cy="623376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8A2D4C6-74FD-DEEA-9A1C-717D91685237}"/>
                </a:ext>
              </a:extLst>
            </p:cNvPr>
            <p:cNvCxnSpPr>
              <a:cxnSpLocks/>
              <a:stCxn id="22" idx="3"/>
              <a:endCxn id="23" idx="0"/>
            </p:cNvCxnSpPr>
            <p:nvPr/>
          </p:nvCxnSpPr>
          <p:spPr>
            <a:xfrm flipH="1">
              <a:off x="9990910" y="2975572"/>
              <a:ext cx="298720" cy="180837"/>
            </a:xfrm>
            <a:prstGeom prst="straightConnector1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69BAF12-812B-5E40-76FA-7507851D05A3}"/>
                </a:ext>
              </a:extLst>
            </p:cNvPr>
            <p:cNvCxnSpPr>
              <a:cxnSpLocks/>
              <a:stCxn id="22" idx="5"/>
            </p:cNvCxnSpPr>
            <p:nvPr/>
          </p:nvCxnSpPr>
          <p:spPr>
            <a:xfrm>
              <a:off x="10730424" y="2975572"/>
              <a:ext cx="402979" cy="184280"/>
            </a:xfrm>
            <a:prstGeom prst="straightConnector1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8A4D41-F99B-4D9D-7A6E-50ADA4442FCB}"/>
              </a:ext>
            </a:extLst>
          </p:cNvPr>
          <p:cNvGrpSpPr/>
          <p:nvPr/>
        </p:nvGrpSpPr>
        <p:grpSpPr>
          <a:xfrm>
            <a:off x="10510027" y="3159850"/>
            <a:ext cx="1507034" cy="1431030"/>
            <a:chOff x="10510027" y="3159850"/>
            <a:chExt cx="1507034" cy="14310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3F29CB95-E77D-CA5B-EE51-B28AF5DB300F}"/>
                    </a:ext>
                  </a:extLst>
                </p:cNvPr>
                <p:cNvSpPr/>
                <p:nvPr/>
              </p:nvSpPr>
              <p:spPr>
                <a:xfrm>
                  <a:off x="10510027" y="3934793"/>
                  <a:ext cx="623376" cy="623376"/>
                </a:xfrm>
                <a:prstGeom prst="ellips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3F29CB95-E77D-CA5B-EE51-B28AF5DB30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0027" y="3934793"/>
                  <a:ext cx="623376" cy="623376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26EF379-8936-0B08-6EE9-F33493C1D117}"/>
                    </a:ext>
                  </a:extLst>
                </p:cNvPr>
                <p:cNvSpPr/>
                <p:nvPr/>
              </p:nvSpPr>
              <p:spPr>
                <a:xfrm>
                  <a:off x="11393685" y="3967504"/>
                  <a:ext cx="623376" cy="623376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p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26EF379-8936-0B08-6EE9-F33493C1D1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3685" y="3967504"/>
                  <a:ext cx="623376" cy="623376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984FD75-E753-E797-EF6B-3EE23B959A36}"/>
                    </a:ext>
                  </a:extLst>
                </p:cNvPr>
                <p:cNvSpPr/>
                <p:nvPr/>
              </p:nvSpPr>
              <p:spPr>
                <a:xfrm>
                  <a:off x="10919517" y="3159850"/>
                  <a:ext cx="623376" cy="623376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984FD75-E753-E797-EF6B-3EE23B959A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19517" y="3159850"/>
                  <a:ext cx="623376" cy="623376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43C2F89-E7C0-3984-267C-9E7F2746FE63}"/>
                </a:ext>
              </a:extLst>
            </p:cNvPr>
            <p:cNvCxnSpPr>
              <a:cxnSpLocks/>
              <a:stCxn id="36" idx="3"/>
              <a:endCxn id="29" idx="0"/>
            </p:cNvCxnSpPr>
            <p:nvPr/>
          </p:nvCxnSpPr>
          <p:spPr>
            <a:xfrm flipH="1">
              <a:off x="10821715" y="3691935"/>
              <a:ext cx="189093" cy="242858"/>
            </a:xfrm>
            <a:prstGeom prst="straightConnector1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A61B026-9181-9912-E504-F5FF587B0022}"/>
                </a:ext>
              </a:extLst>
            </p:cNvPr>
            <p:cNvCxnSpPr>
              <a:cxnSpLocks/>
              <a:stCxn id="36" idx="5"/>
              <a:endCxn id="30" idx="0"/>
            </p:cNvCxnSpPr>
            <p:nvPr/>
          </p:nvCxnSpPr>
          <p:spPr>
            <a:xfrm>
              <a:off x="11451602" y="3691935"/>
              <a:ext cx="253771" cy="275569"/>
            </a:xfrm>
            <a:prstGeom prst="straightConnector1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26E081-31D6-08E1-60B0-F74AF79BEDD0}"/>
              </a:ext>
            </a:extLst>
          </p:cNvPr>
          <p:cNvGrpSpPr/>
          <p:nvPr/>
        </p:nvGrpSpPr>
        <p:grpSpPr>
          <a:xfrm>
            <a:off x="10510027" y="3169566"/>
            <a:ext cx="1507034" cy="1431030"/>
            <a:chOff x="10510027" y="3169566"/>
            <a:chExt cx="1507034" cy="14310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DD55805-0033-59FF-0901-1B806898DF67}"/>
                    </a:ext>
                  </a:extLst>
                </p:cNvPr>
                <p:cNvSpPr/>
                <p:nvPr/>
              </p:nvSpPr>
              <p:spPr>
                <a:xfrm>
                  <a:off x="10510027" y="3937820"/>
                  <a:ext cx="623376" cy="623376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DD55805-0033-59FF-0901-1B806898DF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0027" y="3937820"/>
                  <a:ext cx="623376" cy="623376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9151EE0-D36D-B589-386F-5AED35214148}"/>
                </a:ext>
              </a:extLst>
            </p:cNvPr>
            <p:cNvSpPr/>
            <p:nvPr/>
          </p:nvSpPr>
          <p:spPr>
            <a:xfrm>
              <a:off x="10926153" y="3169566"/>
              <a:ext cx="623376" cy="6233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dirty="0"/>
                <a:t>+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CC669F7-104F-80FA-0D92-196BEC2A4C5E}"/>
                </a:ext>
              </a:extLst>
            </p:cNvPr>
            <p:cNvCxnSpPr>
              <a:cxnSpLocks/>
              <a:stCxn id="48" idx="3"/>
              <a:endCxn id="40" idx="0"/>
            </p:cNvCxnSpPr>
            <p:nvPr/>
          </p:nvCxnSpPr>
          <p:spPr>
            <a:xfrm flipH="1">
              <a:off x="10821715" y="3701651"/>
              <a:ext cx="195729" cy="236169"/>
            </a:xfrm>
            <a:prstGeom prst="straightConnector1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1ECB01C-3C35-2C54-2046-123D5CAAEBAA}"/>
                    </a:ext>
                  </a:extLst>
                </p:cNvPr>
                <p:cNvSpPr/>
                <p:nvPr/>
              </p:nvSpPr>
              <p:spPr>
                <a:xfrm>
                  <a:off x="11393685" y="3977220"/>
                  <a:ext cx="623376" cy="623376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1ECB01C-3C35-2C54-2046-123D5CAAEB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3685" y="3977220"/>
                  <a:ext cx="623376" cy="623376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56A36C6-D340-2B8F-5382-675676E9E9D8}"/>
                </a:ext>
              </a:extLst>
            </p:cNvPr>
            <p:cNvCxnSpPr>
              <a:cxnSpLocks/>
              <a:stCxn id="48" idx="5"/>
              <a:endCxn id="50" idx="0"/>
            </p:cNvCxnSpPr>
            <p:nvPr/>
          </p:nvCxnSpPr>
          <p:spPr>
            <a:xfrm>
              <a:off x="11458238" y="3701651"/>
              <a:ext cx="247135" cy="275569"/>
            </a:xfrm>
            <a:prstGeom prst="straightConnector1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2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29FB5A-BDED-882C-34C2-FD05CCB60D7E}"/>
              </a:ext>
            </a:extLst>
          </p:cNvPr>
          <p:cNvSpPr/>
          <p:nvPr/>
        </p:nvSpPr>
        <p:spPr>
          <a:xfrm>
            <a:off x="4239491" y="2161309"/>
            <a:ext cx="6580909" cy="36714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NL" i="1" dirty="0"/>
              <a:t>Generation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E0BF1-C9F8-BF64-11D2-8C7E8303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Genetic algorithms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1E0A8-79E2-359E-B038-6F6987D60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999"/>
            <a:ext cx="10515600" cy="649405"/>
          </a:xfrm>
        </p:spPr>
        <p:txBody>
          <a:bodyPr/>
          <a:lstStyle/>
          <a:p>
            <a:r>
              <a:rPr lang="en-NL" dirty="0"/>
              <a:t>Genetic</a:t>
            </a:r>
            <a:r>
              <a:rPr lang="en-NL" b="1" dirty="0"/>
              <a:t> </a:t>
            </a:r>
            <a:r>
              <a:rPr lang="en-NL" dirty="0"/>
              <a:t>“</a:t>
            </a:r>
            <a:r>
              <a:rPr lang="en-NL" b="1" dirty="0"/>
              <a:t>programming</a:t>
            </a:r>
            <a:r>
              <a:rPr lang="en-NL" dirty="0"/>
              <a:t>” = GAs with </a:t>
            </a:r>
            <a:r>
              <a:rPr lang="en-NL" i="1" dirty="0"/>
              <a:t>execution</a:t>
            </a:r>
            <a:r>
              <a:rPr lang="en-NL" dirty="0"/>
              <a:t> of candidate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DCF82-2913-1B0E-847A-11DF144B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24</a:t>
            </a:fld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C2473-B32A-DEF5-BC82-D84DBD8C6255}"/>
              </a:ext>
            </a:extLst>
          </p:cNvPr>
          <p:cNvSpPr/>
          <p:nvPr/>
        </p:nvSpPr>
        <p:spPr>
          <a:xfrm>
            <a:off x="1219201" y="2396836"/>
            <a:ext cx="2286000" cy="956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Initialize population</a:t>
            </a:r>
            <a:br>
              <a:rPr lang="en-NL" dirty="0"/>
            </a:br>
            <a:r>
              <a:rPr lang="en-NL" dirty="0"/>
              <a:t>(with random search)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E72E9B9-E35A-C27D-8442-CC2F3D1845EB}"/>
              </a:ext>
            </a:extLst>
          </p:cNvPr>
          <p:cNvSpPr/>
          <p:nvPr/>
        </p:nvSpPr>
        <p:spPr>
          <a:xfrm>
            <a:off x="4378037" y="3713018"/>
            <a:ext cx="2479964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Parent population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132C89-715A-00A2-D8F5-299AA6495646}"/>
              </a:ext>
            </a:extLst>
          </p:cNvPr>
          <p:cNvSpPr/>
          <p:nvPr/>
        </p:nvSpPr>
        <p:spPr>
          <a:xfrm>
            <a:off x="8201891" y="3713018"/>
            <a:ext cx="2479964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Offspring population</a:t>
            </a:r>
          </a:p>
        </p:txBody>
      </p: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AACC3369-73DC-91E0-397A-716363B1E85F}"/>
              </a:ext>
            </a:extLst>
          </p:cNvPr>
          <p:cNvSpPr/>
          <p:nvPr/>
        </p:nvSpPr>
        <p:spPr>
          <a:xfrm>
            <a:off x="5514108" y="3464453"/>
            <a:ext cx="4031673" cy="248565"/>
          </a:xfrm>
          <a:prstGeom prst="utur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08C0BE-63DB-22C4-0390-FB962780F161}"/>
              </a:ext>
            </a:extLst>
          </p:cNvPr>
          <p:cNvSpPr txBox="1"/>
          <p:nvPr/>
        </p:nvSpPr>
        <p:spPr>
          <a:xfrm>
            <a:off x="6553306" y="3120254"/>
            <a:ext cx="21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Crossover + mutation</a:t>
            </a:r>
          </a:p>
        </p:txBody>
      </p:sp>
      <p:sp>
        <p:nvSpPr>
          <p:cNvPr id="17" name="U-Turn Arrow 16">
            <a:extLst>
              <a:ext uri="{FF2B5EF4-FFF2-40B4-BE49-F238E27FC236}">
                <a16:creationId xmlns:a16="http://schemas.microsoft.com/office/drawing/2014/main" id="{2CFE79D5-FEDF-3479-232D-F0968F359052}"/>
              </a:ext>
            </a:extLst>
          </p:cNvPr>
          <p:cNvSpPr/>
          <p:nvPr/>
        </p:nvSpPr>
        <p:spPr>
          <a:xfrm rot="10800000">
            <a:off x="5514107" y="4780099"/>
            <a:ext cx="4031673" cy="248565"/>
          </a:xfrm>
          <a:prstGeom prst="utur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C1F990-81D9-F2EA-3AF1-F4C0E1BFC1BC}"/>
              </a:ext>
            </a:extLst>
          </p:cNvPr>
          <p:cNvSpPr txBox="1"/>
          <p:nvPr/>
        </p:nvSpPr>
        <p:spPr>
          <a:xfrm>
            <a:off x="6174484" y="5041295"/>
            <a:ext cx="294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Evaluation + survival of fittest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DC6BC3-261D-7C3D-771B-374DACA034AF}"/>
              </a:ext>
            </a:extLst>
          </p:cNvPr>
          <p:cNvSpPr txBox="1"/>
          <p:nvPr/>
        </p:nvSpPr>
        <p:spPr>
          <a:xfrm>
            <a:off x="926988" y="3857122"/>
            <a:ext cx="294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Evaluation + survival of fittest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B649E120-891D-D076-05F0-8F18D2F0AFD8}"/>
              </a:ext>
            </a:extLst>
          </p:cNvPr>
          <p:cNvSpPr/>
          <p:nvPr/>
        </p:nvSpPr>
        <p:spPr>
          <a:xfrm rot="18125239">
            <a:off x="3594296" y="3094260"/>
            <a:ext cx="154319" cy="140767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4392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0BF1-C9F8-BF64-11D2-8C7E8303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Genetic algorithms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1E0A8-79E2-359E-B038-6F6987D60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999"/>
            <a:ext cx="10515600" cy="649405"/>
          </a:xfrm>
        </p:spPr>
        <p:txBody>
          <a:bodyPr/>
          <a:lstStyle/>
          <a:p>
            <a:r>
              <a:rPr lang="en-NL" dirty="0"/>
              <a:t>Classic crossover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DCF82-2913-1B0E-847A-11DF144B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25</a:t>
            </a:fld>
            <a:endParaRPr lang="en-N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539889D-6194-4172-614C-41F48D67B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57450"/>
            <a:ext cx="61214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309E9-0594-47B1-FEC1-133C52EAC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11" y="1058043"/>
            <a:ext cx="5929889" cy="571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324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5C0B3-EA71-8189-7376-9149B3CD4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26</a:t>
            </a:fld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03DA1-044E-4C26-A1B5-E1FFB118F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7DFA5A-8DF6-9CB8-2172-3277CF24D9FC}"/>
                  </a:ext>
                </a:extLst>
              </p:cNvPr>
              <p:cNvSpPr txBox="1"/>
              <p:nvPr/>
            </p:nvSpPr>
            <p:spPr>
              <a:xfrm>
                <a:off x="6634013" y="6308079"/>
                <a:ext cx="5495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7DFA5A-8DF6-9CB8-2172-3277CF24D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013" y="6308079"/>
                <a:ext cx="54957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C0290B-6F08-0CB6-1BD2-7C7469016803}"/>
                  </a:ext>
                </a:extLst>
              </p:cNvPr>
              <p:cNvSpPr txBox="1"/>
              <p:nvPr/>
            </p:nvSpPr>
            <p:spPr>
              <a:xfrm>
                <a:off x="2414426" y="3198167"/>
                <a:ext cx="4303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C0290B-6F08-0CB6-1BD2-7C7469016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426" y="3198167"/>
                <a:ext cx="430374" cy="461665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6184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0BF1-C9F8-BF64-11D2-8C7E8303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Genetic algorithms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1E0A8-79E2-359E-B038-6F6987D60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999"/>
            <a:ext cx="10515600" cy="4516583"/>
          </a:xfrm>
        </p:spPr>
        <p:txBody>
          <a:bodyPr>
            <a:normAutofit/>
          </a:bodyPr>
          <a:lstStyle/>
          <a:p>
            <a:r>
              <a:rPr lang="en-NL" dirty="0"/>
              <a:t>Crossover GP-GOMEA’s style</a:t>
            </a:r>
          </a:p>
          <a:p>
            <a:r>
              <a:rPr lang="en-NL" dirty="0"/>
              <a:t>Idea: combos/patterns of nodes that appear in high-quality solutions may be important =&gt; should not be disrupted by random crossover</a:t>
            </a:r>
            <a:br>
              <a:rPr lang="en-NL" dirty="0"/>
            </a:br>
            <a:endParaRPr lang="en-NL" dirty="0"/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Cast each tree to a </a:t>
            </a:r>
            <a:r>
              <a:rPr lang="en-NL" i="1" dirty="0"/>
              <a:t>template</a:t>
            </a:r>
            <a:r>
              <a:rPr lang="en-NL" dirty="0"/>
              <a:t> with fixed no. node (pad if needed)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Treat each node index as a random variable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Compute mutual information across pairs of random variables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Build hierarchical clusters of interdependencies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Swap blocks according to a cluster from the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DCF82-2913-1B0E-847A-11DF144B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27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6816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BC092-D37A-B1FF-D28E-DD93DDC0F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Genetic algorithms (iv)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5AFB9-39AA-AC9B-D2E6-8109B88C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5617" y="6123877"/>
            <a:ext cx="2743200" cy="365125"/>
          </a:xfrm>
        </p:spPr>
        <p:txBody>
          <a:bodyPr/>
          <a:lstStyle/>
          <a:p>
            <a:fld id="{B0EBE103-D080-C84D-9D9D-CE387C96BB32}" type="slidenum">
              <a:rPr lang="en-NL" smtClean="0"/>
              <a:t>28</a:t>
            </a:fld>
            <a:endParaRPr lang="en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B03D04-F972-D8BF-BC37-1D531D585FCA}"/>
              </a:ext>
            </a:extLst>
          </p:cNvPr>
          <p:cNvSpPr txBox="1">
            <a:spLocks/>
          </p:cNvSpPr>
          <p:nvPr/>
        </p:nvSpPr>
        <p:spPr>
          <a:xfrm>
            <a:off x="581853" y="2086351"/>
            <a:ext cx="4241588" cy="38826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sz="2400" b="1" dirty="0"/>
              <a:t>SRBench</a:t>
            </a:r>
            <a:r>
              <a:rPr lang="en-NL" sz="2400" dirty="0"/>
              <a:t>  </a:t>
            </a:r>
            <a:br>
              <a:rPr lang="en-NL" sz="2400" dirty="0"/>
            </a:br>
            <a:endParaRPr lang="en-NL" sz="2400" dirty="0"/>
          </a:p>
          <a:p>
            <a:r>
              <a:rPr lang="en-NL" sz="2400" dirty="0"/>
              <a:t>250+ data sets</a:t>
            </a:r>
            <a:br>
              <a:rPr lang="en-NL" sz="2400" dirty="0"/>
            </a:br>
            <a:endParaRPr lang="en-NL" sz="2400" dirty="0"/>
          </a:p>
          <a:p>
            <a:r>
              <a:rPr lang="en-NL" sz="2400" dirty="0"/>
              <a:t>(Advanced) GP methods represent the state-of-the-art for SR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59CE3-92A3-10E8-5B8F-EC069AFCD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95" y="1261956"/>
            <a:ext cx="5794701" cy="5053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F9C70-7CAA-9CAE-6ABF-7CACEF1CE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93" y="1622801"/>
            <a:ext cx="4051300" cy="927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9BABF-1FEE-33E8-CCA3-589EFCB181BF}"/>
              </a:ext>
            </a:extLst>
          </p:cNvPr>
          <p:cNvSpPr txBox="1"/>
          <p:nvPr/>
        </p:nvSpPr>
        <p:spPr>
          <a:xfrm>
            <a:off x="467189" y="5828601"/>
            <a:ext cx="7001120" cy="95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Pic. from La Cava et al.</a:t>
            </a:r>
          </a:p>
          <a:p>
            <a:r>
              <a:rPr lang="en-NL" dirty="0"/>
              <a:t>“Contemporary Symbolic Regression Methods and their Relative Performance”. NeurIPS Datasets &amp; Benchmarks Track. 2021</a:t>
            </a:r>
          </a:p>
        </p:txBody>
      </p:sp>
    </p:spTree>
    <p:extLst>
      <p:ext uri="{BB962C8B-B14F-4D97-AF65-F5344CB8AC3E}">
        <p14:creationId xmlns:p14="http://schemas.microsoft.com/office/powerpoint/2010/main" val="1189706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CE1A5-A55B-9999-E07B-827D8919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Deep nets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AB46-35E6-AB28-CA02-5FA097E5B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The case of Transformers: popular &amp; promising variant of the moment</a:t>
            </a:r>
            <a:br>
              <a:rPr lang="en-NL" dirty="0"/>
            </a:br>
            <a:endParaRPr lang="en-NL" dirty="0"/>
          </a:p>
          <a:p>
            <a:r>
              <a:rPr lang="en-NL" dirty="0"/>
              <a:t>Key ideas: large self-supervised learning + “language translation” </a:t>
            </a:r>
            <a:br>
              <a:rPr lang="en-NL" dirty="0"/>
            </a:br>
            <a:endParaRPr lang="en-NL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D76CA-B1B3-A28B-9199-8C0FE992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29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8314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50CCE4-2816-BBA2-B144-95066F68F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411698"/>
            <a:ext cx="10515600" cy="18036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9ADA7-0213-FBC9-3C24-6045BB73A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3</a:t>
            </a:fld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30FE72-13A1-2122-610D-59B56D189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190" y="330077"/>
            <a:ext cx="8804432" cy="35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CE1A5-A55B-9999-E07B-827D8919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Deep nets (ii) – large self-supervision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13AB46-35E6-AB28-CA02-5FA097E5B2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Repeat 1 billion times: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Generate a random partial data sets (no label):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j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,?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NL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NL" dirty="0"/>
                  <a:t>Generate a random tree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Apply the tree on the features of the data set</a:t>
                </a:r>
              </a:p>
              <a:p>
                <a:pPr marL="0" indent="0">
                  <a:buNone/>
                </a:pPr>
                <a:r>
                  <a:rPr lang="en-US" dirty="0"/>
                  <a:t>					</a:t>
                </a:r>
                <a:r>
                  <a:rPr lang="en-US" sz="28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j</m:t>
                        </m:r>
                      </m:sup>
                    </m:sSubSup>
                  </m:oMath>
                </a14:m>
                <a:r>
                  <a:rPr lang="en-US" dirty="0"/>
                  <a:t>)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4.   Now we have a complete data set and a ground-truth function for it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j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13AB46-35E6-AB28-CA02-5FA097E5B2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452" r="-603" b="-327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D76CA-B1B3-A28B-9199-8C0FE992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30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1800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CE1A5-A55B-9999-E07B-827D89196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9" y="284162"/>
            <a:ext cx="8765309" cy="955675"/>
          </a:xfrm>
        </p:spPr>
        <p:txBody>
          <a:bodyPr>
            <a:normAutofit fontScale="90000"/>
          </a:bodyPr>
          <a:lstStyle/>
          <a:p>
            <a:r>
              <a:rPr lang="en-NL" dirty="0"/>
              <a:t>Deep nets (iv) – “language translation”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D76CA-B1B3-A28B-9199-8C0FE992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31</a:t>
            </a:fld>
            <a:endParaRPr lang="en-NL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C01C99B-58A1-7EB8-3C47-2F0551BF9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53" y="1164220"/>
            <a:ext cx="6239435" cy="56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F24A35-01B8-E8D6-FB4F-E2A7D8C85CE6}"/>
              </a:ext>
            </a:extLst>
          </p:cNvPr>
          <p:cNvSpPr/>
          <p:nvPr/>
        </p:nvSpPr>
        <p:spPr>
          <a:xfrm>
            <a:off x="4487243" y="2463224"/>
            <a:ext cx="3035775" cy="198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3200" i="1" dirty="0">
                <a:solidFill>
                  <a:schemeClr val="tx1"/>
                </a:solidFill>
              </a:rPr>
              <a:t>Translate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C7DD0F-F3F4-AFC9-8EB8-0494DCF44790}"/>
              </a:ext>
            </a:extLst>
          </p:cNvPr>
          <p:cNvSpPr/>
          <p:nvPr/>
        </p:nvSpPr>
        <p:spPr>
          <a:xfrm>
            <a:off x="3299013" y="4447310"/>
            <a:ext cx="564776" cy="198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200" i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C2E46-F0D3-54DD-6B36-A0A8C10E2B79}"/>
              </a:ext>
            </a:extLst>
          </p:cNvPr>
          <p:cNvSpPr/>
          <p:nvPr/>
        </p:nvSpPr>
        <p:spPr>
          <a:xfrm>
            <a:off x="8045825" y="4589752"/>
            <a:ext cx="564776" cy="198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3200" i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8AA0B-3491-DD41-0FE5-A298C30520D0}"/>
              </a:ext>
            </a:extLst>
          </p:cNvPr>
          <p:cNvSpPr/>
          <p:nvPr/>
        </p:nvSpPr>
        <p:spPr>
          <a:xfrm>
            <a:off x="1068972" y="4011110"/>
            <a:ext cx="3551653" cy="662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i="1" dirty="0">
                <a:solidFill>
                  <a:schemeClr val="tx1"/>
                </a:solidFill>
              </a:rPr>
              <a:t>Sequence of input language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DABEC3A-116E-6316-6265-971E3D524A22}"/>
                  </a:ext>
                </a:extLst>
              </p:cNvPr>
              <p:cNvSpPr/>
              <p:nvPr/>
            </p:nvSpPr>
            <p:spPr>
              <a:xfrm>
                <a:off x="8118763" y="5250873"/>
                <a:ext cx="760370" cy="16071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</a:endParaRPr>
              </a:p>
              <a:p>
                <a:pPr algn="ctr"/>
                <a:endParaRPr lang="en-US" b="0" i="1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</a:endParaRPr>
              </a:p>
              <a:p>
                <a:pPr algn="ctr"/>
                <a:endParaRPr lang="en-US" b="0" i="1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</a:endParaRPr>
              </a:p>
              <a:p>
                <a:pPr algn="ctr"/>
                <a:endParaRPr lang="en-US" b="0" i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b="0" i="1" dirty="0">
                    <a:solidFill>
                      <a:schemeClr val="tx1"/>
                    </a:solidFill>
                  </a:rPr>
                  <a:t>…</a:t>
                </a:r>
              </a:p>
              <a:p>
                <a:pPr algn="ctr"/>
                <a:endParaRPr lang="en-NL" i="1" dirty="0">
                  <a:solidFill>
                    <a:schemeClr val="tx1"/>
                  </a:solidFill>
                </a:endParaRPr>
              </a:p>
              <a:p>
                <a:pPr algn="ctr"/>
                <a:endParaRPr lang="en-NL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DABEC3A-116E-6316-6265-971E3D524A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763" y="5250873"/>
                <a:ext cx="760370" cy="1607127"/>
              </a:xfrm>
              <a:prstGeom prst="rect">
                <a:avLst/>
              </a:prstGeom>
              <a:blipFill>
                <a:blip r:embed="rId4"/>
                <a:stretch>
                  <a:fillRect t="-25197" b="-15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AB0D95A-B107-DB66-ED0B-9DB8BE779AAC}"/>
              </a:ext>
            </a:extLst>
          </p:cNvPr>
          <p:cNvSpPr/>
          <p:nvPr/>
        </p:nvSpPr>
        <p:spPr>
          <a:xfrm>
            <a:off x="4320173" y="1079407"/>
            <a:ext cx="3551653" cy="514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i="1" dirty="0">
                <a:solidFill>
                  <a:schemeClr val="tx1"/>
                </a:solidFill>
              </a:rPr>
              <a:t>Sequence of output language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06E48C-A5EE-7E4E-9720-8082F152A8D2}"/>
                  </a:ext>
                </a:extLst>
              </p:cNvPr>
              <p:cNvSpPr txBox="1"/>
              <p:nvPr/>
            </p:nvSpPr>
            <p:spPr>
              <a:xfrm>
                <a:off x="8453989" y="2918621"/>
                <a:ext cx="3648906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endParaRPr lang="en-NL" sz="2400" dirty="0"/>
              </a:p>
              <a:p>
                <a:pPr marL="0" indent="0" algn="r">
                  <a:buNone/>
                </a:pPr>
                <a:r>
                  <a:rPr lang="en-NL" sz="2400" u="sng" dirty="0"/>
                  <a:t>Sequence-to-Sequence Task</a:t>
                </a:r>
              </a:p>
              <a:p>
                <a:pPr marL="0" indent="0" algn="r">
                  <a:buNone/>
                </a:pPr>
                <a:r>
                  <a:rPr lang="en-NL" sz="2400" dirty="0"/>
                  <a:t>Given </a:t>
                </a:r>
                <a14:m>
                  <m:oMath xmlns:m="http://schemas.openxmlformats.org/officeDocument/2006/math">
                    <m:r>
                      <a:rPr lang="en-NL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NL" sz="2400" dirty="0"/>
                  <a:t> as sequence of the </a:t>
                </a:r>
                <a:r>
                  <a:rPr lang="en-NL" sz="2400" i="1" dirty="0"/>
                  <a:t>input language</a:t>
                </a:r>
                <a:r>
                  <a:rPr lang="en-NL" sz="2400" dirty="0"/>
                  <a:t>, return sequence of symbols that represent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NL" sz="2400" dirty="0"/>
                  <a:t> as </a:t>
                </a:r>
                <a:r>
                  <a:rPr lang="en-NL" sz="2400" i="1" dirty="0"/>
                  <a:t>output language</a:t>
                </a:r>
                <a:br>
                  <a:rPr lang="en-NL" sz="2400" dirty="0"/>
                </a:br>
                <a:endParaRPr lang="en-NL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06E48C-A5EE-7E4E-9720-8082F152A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989" y="2918621"/>
                <a:ext cx="3648906" cy="3046988"/>
              </a:xfrm>
              <a:prstGeom prst="rect">
                <a:avLst/>
              </a:prstGeom>
              <a:blipFill>
                <a:blip r:embed="rId5"/>
                <a:stretch>
                  <a:fillRect l="-2083" r="-451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803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1EBFD-AE47-799B-ED65-6418D6C57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Deep nets (v)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6C3A8E-B82C-0237-5F41-AFC90FABB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619" y="1219727"/>
            <a:ext cx="9642762" cy="52615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D3F2E-D323-E764-07A7-240E7DBD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32</a:t>
            </a:fld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73DA52-55B6-F0F2-F11B-92C4BAD9CB96}"/>
              </a:ext>
            </a:extLst>
          </p:cNvPr>
          <p:cNvSpPr txBox="1"/>
          <p:nvPr/>
        </p:nvSpPr>
        <p:spPr>
          <a:xfrm>
            <a:off x="151334" y="6567586"/>
            <a:ext cx="11113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solidFill>
                  <a:schemeClr val="bg2">
                    <a:lumMod val="25000"/>
                  </a:schemeClr>
                </a:solidFill>
              </a:rPr>
              <a:t>Pic. from Kamienny et al. “</a:t>
            </a:r>
            <a:r>
              <a:rPr lang="en-NL" sz="1400" i="1" dirty="0">
                <a:solidFill>
                  <a:schemeClr val="bg2">
                    <a:lumMod val="25000"/>
                  </a:schemeClr>
                </a:solidFill>
              </a:rPr>
              <a:t>End-to-end symbolic regression with transformers</a:t>
            </a:r>
            <a:r>
              <a:rPr lang="en-NL" sz="1400" dirty="0">
                <a:solidFill>
                  <a:schemeClr val="bg2">
                    <a:lumMod val="25000"/>
                  </a:schemeClr>
                </a:solidFill>
              </a:rPr>
              <a:t>”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NeurIPS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2022</a:t>
            </a:r>
            <a:endParaRPr lang="en-NL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03B8F2-2ABD-CC8A-1815-1CD5DC077A4E}"/>
              </a:ext>
            </a:extLst>
          </p:cNvPr>
          <p:cNvSpPr/>
          <p:nvPr/>
        </p:nvSpPr>
        <p:spPr>
          <a:xfrm>
            <a:off x="3477490" y="1537855"/>
            <a:ext cx="2424545" cy="3893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5B78BF2-ACBF-BCC2-1F74-47C7AD8F85A6}"/>
              </a:ext>
            </a:extLst>
          </p:cNvPr>
          <p:cNvCxnSpPr>
            <a:cxnSpLocks/>
          </p:cNvCxnSpPr>
          <p:nvPr/>
        </p:nvCxnSpPr>
        <p:spPr>
          <a:xfrm>
            <a:off x="3311236" y="4087090"/>
            <a:ext cx="2881746" cy="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016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17AB-7729-3C8C-3C62-15B184861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Deep nets (vi)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BE8A41-70E0-91B7-A773-D4B7F0021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292" y="1325929"/>
            <a:ext cx="9199416" cy="50491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9709D-DA10-DFBC-7E3A-94625C4D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33</a:t>
            </a:fld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9D1A2-DA65-6EE8-AB6F-516BC6F2ED0C}"/>
              </a:ext>
            </a:extLst>
          </p:cNvPr>
          <p:cNvSpPr txBox="1"/>
          <p:nvPr/>
        </p:nvSpPr>
        <p:spPr>
          <a:xfrm>
            <a:off x="-1" y="6538912"/>
            <a:ext cx="11113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solidFill>
                  <a:schemeClr val="bg2">
                    <a:lumMod val="25000"/>
                  </a:schemeClr>
                </a:solidFill>
              </a:rPr>
              <a:t>Pic. from Kamienny et al. “</a:t>
            </a:r>
            <a:r>
              <a:rPr lang="en-NL" sz="1400" i="1" dirty="0">
                <a:solidFill>
                  <a:schemeClr val="bg2">
                    <a:lumMod val="25000"/>
                  </a:schemeClr>
                </a:solidFill>
              </a:rPr>
              <a:t>End-to-end symbolic regression with transformers</a:t>
            </a:r>
            <a:r>
              <a:rPr lang="en-NL" sz="1400" dirty="0">
                <a:solidFill>
                  <a:schemeClr val="bg2">
                    <a:lumMod val="25000"/>
                  </a:schemeClr>
                </a:solidFill>
              </a:rPr>
              <a:t>”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NeurIPS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2022</a:t>
            </a:r>
            <a:endParaRPr lang="en-NL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FCD97F-F9EC-EC46-7194-30F9EE8BED00}"/>
              </a:ext>
            </a:extLst>
          </p:cNvPr>
          <p:cNvSpPr/>
          <p:nvPr/>
        </p:nvSpPr>
        <p:spPr>
          <a:xfrm>
            <a:off x="5278582" y="1745673"/>
            <a:ext cx="4779818" cy="1683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954672-3505-BB7F-773F-1C29108E76CE}"/>
              </a:ext>
            </a:extLst>
          </p:cNvPr>
          <p:cNvSpPr/>
          <p:nvPr/>
        </p:nvSpPr>
        <p:spPr>
          <a:xfrm>
            <a:off x="8305800" y="2276042"/>
            <a:ext cx="1974272" cy="18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9F6CE4-B5F0-BE9F-F700-424EAC9D64BF}"/>
              </a:ext>
            </a:extLst>
          </p:cNvPr>
          <p:cNvSpPr/>
          <p:nvPr/>
        </p:nvSpPr>
        <p:spPr>
          <a:xfrm>
            <a:off x="2022763" y="3001529"/>
            <a:ext cx="2597727" cy="2530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E4E967-1D27-E5F6-34F5-A9F460ECF93E}"/>
              </a:ext>
            </a:extLst>
          </p:cNvPr>
          <p:cNvSpPr/>
          <p:nvPr/>
        </p:nvSpPr>
        <p:spPr>
          <a:xfrm>
            <a:off x="8272230" y="4852983"/>
            <a:ext cx="1974272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D85BC4-C1F0-5528-EEEF-E14A00109762}"/>
              </a:ext>
            </a:extLst>
          </p:cNvPr>
          <p:cNvCxnSpPr>
            <a:cxnSpLocks/>
          </p:cNvCxnSpPr>
          <p:nvPr/>
        </p:nvCxnSpPr>
        <p:spPr>
          <a:xfrm>
            <a:off x="2951018" y="3001529"/>
            <a:ext cx="1828800" cy="14734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806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780C-DC79-2DDD-525A-726E817F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Deep nets (vii)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CACCE4-19F7-98DC-F1A3-74A4D5B9C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8086" y="1343643"/>
            <a:ext cx="7840950" cy="4652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53A73-19F2-3A2A-F41F-D39B2649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34</a:t>
            </a:fld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3816FB-D487-08C4-03D5-4299CAC55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050" y="6008945"/>
            <a:ext cx="8501156" cy="655589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4C680B-3DEB-A9F5-C46A-8A85B172596A}"/>
              </a:ext>
            </a:extLst>
          </p:cNvPr>
          <p:cNvSpPr txBox="1">
            <a:spLocks/>
          </p:cNvSpPr>
          <p:nvPr/>
        </p:nvSpPr>
        <p:spPr>
          <a:xfrm>
            <a:off x="581853" y="2086351"/>
            <a:ext cx="4241588" cy="38826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sz="2400" b="1" u="sng" dirty="0"/>
              <a:t>Part of</a:t>
            </a:r>
            <a:r>
              <a:rPr lang="en-NL" sz="2400" b="1" dirty="0"/>
              <a:t> SRBench</a:t>
            </a:r>
            <a:r>
              <a:rPr lang="en-NL" sz="2400" dirty="0"/>
              <a:t>  </a:t>
            </a:r>
            <a:br>
              <a:rPr lang="en-NL" sz="2400" dirty="0"/>
            </a:br>
            <a:endParaRPr lang="en-NL" sz="2400" dirty="0"/>
          </a:p>
          <a:p>
            <a:r>
              <a:rPr lang="en-NL" sz="2400" dirty="0"/>
              <a:t>~100 data sets</a:t>
            </a:r>
          </a:p>
          <a:p>
            <a:r>
              <a:rPr lang="en-NL" sz="2400" dirty="0"/>
              <a:t>Ours = Transformer </a:t>
            </a:r>
            <a:br>
              <a:rPr lang="en-NL" sz="2400" dirty="0"/>
            </a:br>
            <a:r>
              <a:rPr lang="en-NL" sz="2400" dirty="0"/>
              <a:t>by Kamienny et al.</a:t>
            </a:r>
            <a:br>
              <a:rPr lang="en-NL" sz="2400" dirty="0"/>
            </a:br>
            <a:endParaRPr lang="en-NL" sz="2400" dirty="0"/>
          </a:p>
          <a:p>
            <a:endParaRPr lang="en-NL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21C3F-1260-35FD-6E10-4DA3D862A4A5}"/>
              </a:ext>
            </a:extLst>
          </p:cNvPr>
          <p:cNvSpPr txBox="1"/>
          <p:nvPr/>
        </p:nvSpPr>
        <p:spPr>
          <a:xfrm>
            <a:off x="-1" y="6538912"/>
            <a:ext cx="11113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solidFill>
                  <a:schemeClr val="bg2">
                    <a:lumMod val="25000"/>
                  </a:schemeClr>
                </a:solidFill>
              </a:rPr>
              <a:t>Pic. from Kamienny et al. “</a:t>
            </a:r>
            <a:r>
              <a:rPr lang="en-NL" sz="1400" i="1" dirty="0">
                <a:solidFill>
                  <a:schemeClr val="bg2">
                    <a:lumMod val="25000"/>
                  </a:schemeClr>
                </a:solidFill>
              </a:rPr>
              <a:t>End-to-end symbolic regression with transformers</a:t>
            </a:r>
            <a:r>
              <a:rPr lang="en-NL" sz="1400" dirty="0">
                <a:solidFill>
                  <a:schemeClr val="bg2">
                    <a:lumMod val="25000"/>
                  </a:schemeClr>
                </a:solidFill>
              </a:rPr>
              <a:t>”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NeurIPS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2022</a:t>
            </a:r>
            <a:endParaRPr lang="en-NL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97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58F8-9551-2D11-62FF-0E63CA07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Thank you! Some links: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26547E-64FC-CA2C-7E04-0F14A8EB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35</a:t>
            </a:fld>
            <a:endParaRPr lang="en-NL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4666A31-EF25-0C03-3CA8-97C81BC57D77}"/>
              </a:ext>
            </a:extLst>
          </p:cNvPr>
          <p:cNvSpPr txBox="1">
            <a:spLocks/>
          </p:cNvSpPr>
          <p:nvPr/>
        </p:nvSpPr>
        <p:spPr>
          <a:xfrm>
            <a:off x="838200" y="1523998"/>
            <a:ext cx="10515600" cy="50498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Me: </a:t>
            </a:r>
            <a:r>
              <a:rPr lang="en-US" dirty="0">
                <a:hlinkClick r:id="rId2"/>
              </a:rPr>
              <a:t>https://marcovirgolin.github.io</a:t>
            </a:r>
            <a:r>
              <a:rPr lang="en-US" dirty="0"/>
              <a:t>   </a:t>
            </a:r>
            <a:r>
              <a:rPr lang="en-US" dirty="0">
                <a:hlinkClick r:id="rId3"/>
              </a:rPr>
              <a:t>marco.virgolin@cwi.nl</a:t>
            </a:r>
            <a:r>
              <a:rPr lang="en-US" dirty="0"/>
              <a:t> </a:t>
            </a:r>
          </a:p>
          <a:p>
            <a:r>
              <a:rPr lang="en-NL" sz="2800" dirty="0"/>
              <a:t>SRBench: </a:t>
            </a:r>
            <a:r>
              <a:rPr lang="en-US" dirty="0">
                <a:hlinkClick r:id="rId4"/>
              </a:rPr>
              <a:t>https://cavalab.org/srbench/</a:t>
            </a:r>
            <a:r>
              <a:rPr lang="en-US" dirty="0"/>
              <a:t> </a:t>
            </a:r>
          </a:p>
          <a:p>
            <a:r>
              <a:rPr lang="en-US" dirty="0"/>
              <a:t>Meta’s transformer demo: </a:t>
            </a:r>
            <a:r>
              <a:rPr lang="en-US" dirty="0">
                <a:hlinkClick r:id="rId5"/>
              </a:rPr>
              <a:t>https://symbolicregression.metademolab.com/</a:t>
            </a:r>
            <a:r>
              <a:rPr lang="en-US" dirty="0"/>
              <a:t> </a:t>
            </a:r>
          </a:p>
          <a:p>
            <a:r>
              <a:rPr lang="en-US" dirty="0"/>
              <a:t>Toy genetic programming (SR and more): </a:t>
            </a:r>
            <a:r>
              <a:rPr lang="en-US" dirty="0">
                <a:hlinkClick r:id="rId6"/>
              </a:rPr>
              <a:t>https://github.com/marcovirgolin/genepro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endParaRPr lang="en-NL" sz="2800" dirty="0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91878A19-F200-252D-B02F-CE23E52C8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323" y="4289266"/>
            <a:ext cx="7331877" cy="243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688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AD0F-D2FC-1A4D-9403-67B82107C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bg1">
                    <a:lumMod val="50000"/>
                  </a:schemeClr>
                </a:solidFill>
              </a:rPr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8E181-5707-9044-D0AD-6E003A19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36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09620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17AB-7729-3C8C-3C62-15B184861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Human-in-the-loop for personalized discovery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9709D-DA10-DFBC-7E3A-94625C4D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37</a:t>
            </a:fld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9D1A2-DA65-6EE8-AB6F-516BC6F2ED0C}"/>
              </a:ext>
            </a:extLst>
          </p:cNvPr>
          <p:cNvSpPr txBox="1"/>
          <p:nvPr/>
        </p:nvSpPr>
        <p:spPr>
          <a:xfrm>
            <a:off x="-1" y="6538912"/>
            <a:ext cx="11113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solidFill>
                  <a:schemeClr val="bg2">
                    <a:lumMod val="25000"/>
                  </a:schemeClr>
                </a:solidFill>
              </a:rPr>
              <a:t>Pic. from Virgolin et al. “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Model learning with personalized </a:t>
            </a:r>
            <a:r>
              <a:rPr lang="en-US" sz="1400" i="1" dirty="0" err="1">
                <a:solidFill>
                  <a:schemeClr val="bg2">
                    <a:lumMod val="25000"/>
                  </a:schemeClr>
                </a:solidFill>
              </a:rPr>
              <a:t>interpretablity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 estimation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” Workshop EC+DM @ GECCO 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FCD97F-F9EC-EC46-7194-30F9EE8BED00}"/>
              </a:ext>
            </a:extLst>
          </p:cNvPr>
          <p:cNvSpPr/>
          <p:nvPr/>
        </p:nvSpPr>
        <p:spPr>
          <a:xfrm>
            <a:off x="8272230" y="1745673"/>
            <a:ext cx="3081570" cy="1683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9F6CE4-B5F0-BE9F-F700-424EAC9D64BF}"/>
              </a:ext>
            </a:extLst>
          </p:cNvPr>
          <p:cNvSpPr/>
          <p:nvPr/>
        </p:nvSpPr>
        <p:spPr>
          <a:xfrm>
            <a:off x="2022763" y="3001529"/>
            <a:ext cx="2597727" cy="2530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B295674-98D5-7B39-C244-F4EF9238C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0245"/>
          <a:stretch/>
        </p:blipFill>
        <p:spPr>
          <a:xfrm>
            <a:off x="29948" y="2307648"/>
            <a:ext cx="12132103" cy="3163453"/>
          </a:xfrm>
        </p:spPr>
      </p:pic>
    </p:spTree>
    <p:extLst>
      <p:ext uri="{BB962C8B-B14F-4D97-AF65-F5344CB8AC3E}">
        <p14:creationId xmlns:p14="http://schemas.microsoft.com/office/powerpoint/2010/main" val="239261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17AB-7729-3C8C-3C62-15B184861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Examples of SR for feat. </a:t>
            </a:r>
            <a:r>
              <a:rPr lang="en-US" dirty="0"/>
              <a:t>constr. (</a:t>
            </a:r>
            <a:r>
              <a:rPr lang="en-US" dirty="0" err="1"/>
              <a:t>i</a:t>
            </a:r>
            <a:r>
              <a:rPr lang="en-US" dirty="0"/>
              <a:t>)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9709D-DA10-DFBC-7E3A-94625C4D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38</a:t>
            </a:fld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9D1A2-DA65-6EE8-AB6F-516BC6F2ED0C}"/>
              </a:ext>
            </a:extLst>
          </p:cNvPr>
          <p:cNvSpPr txBox="1"/>
          <p:nvPr/>
        </p:nvSpPr>
        <p:spPr>
          <a:xfrm>
            <a:off x="-1" y="6538912"/>
            <a:ext cx="11113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solidFill>
                  <a:schemeClr val="bg2">
                    <a:lumMod val="25000"/>
                  </a:schemeClr>
                </a:solidFill>
              </a:rPr>
              <a:t>Pic. from Virgolin et al. “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On explaining machine learning models by evolving crucial and compact features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” Swarm and Evolutionary Computation 2020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FCD97F-F9EC-EC46-7194-30F9EE8BED00}"/>
              </a:ext>
            </a:extLst>
          </p:cNvPr>
          <p:cNvSpPr/>
          <p:nvPr/>
        </p:nvSpPr>
        <p:spPr>
          <a:xfrm>
            <a:off x="8272230" y="1745673"/>
            <a:ext cx="3081570" cy="1683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954672-3505-BB7F-773F-1C29108E76CE}"/>
              </a:ext>
            </a:extLst>
          </p:cNvPr>
          <p:cNvSpPr/>
          <p:nvPr/>
        </p:nvSpPr>
        <p:spPr>
          <a:xfrm>
            <a:off x="7855527" y="1593273"/>
            <a:ext cx="4117085" cy="463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The axis (constructed features) are learned with SR</a:t>
            </a:r>
            <a:br>
              <a:rPr lang="en-NL" sz="2400" dirty="0">
                <a:solidFill>
                  <a:schemeClr val="tx1"/>
                </a:solidFill>
              </a:rPr>
            </a:br>
            <a:endParaRPr lang="en-NL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SVM fit on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Circles = training obs.,</a:t>
            </a:r>
            <a:br>
              <a:rPr lang="en-NL" sz="2400" dirty="0">
                <a:solidFill>
                  <a:schemeClr val="tx1"/>
                </a:solidFill>
              </a:rPr>
            </a:br>
            <a:r>
              <a:rPr lang="en-NL" sz="2400" dirty="0">
                <a:solidFill>
                  <a:schemeClr val="tx1"/>
                </a:solidFill>
              </a:rPr>
              <a:t>Diamonds = test obs.,</a:t>
            </a:r>
            <a:br>
              <a:rPr lang="en-NL" sz="2400" dirty="0">
                <a:solidFill>
                  <a:schemeClr val="tx1"/>
                </a:solidFill>
              </a:rPr>
            </a:br>
            <a:endParaRPr lang="en-NL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i="1" dirty="0">
                <a:solidFill>
                  <a:schemeClr val="tx1"/>
                </a:solidFill>
              </a:rPr>
              <a:t>Illumination of model behavior with interpretable axes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9F6CE4-B5F0-BE9F-F700-424EAC9D64BF}"/>
              </a:ext>
            </a:extLst>
          </p:cNvPr>
          <p:cNvSpPr/>
          <p:nvPr/>
        </p:nvSpPr>
        <p:spPr>
          <a:xfrm>
            <a:off x="2022763" y="3001529"/>
            <a:ext cx="2597727" cy="2530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2146AC3-DEE3-373B-CCA8-1192AFA38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7250" y="1239837"/>
            <a:ext cx="6116168" cy="5116513"/>
          </a:xfrm>
        </p:spPr>
      </p:pic>
    </p:spTree>
    <p:extLst>
      <p:ext uri="{BB962C8B-B14F-4D97-AF65-F5344CB8AC3E}">
        <p14:creationId xmlns:p14="http://schemas.microsoft.com/office/powerpoint/2010/main" val="3344759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17AB-7729-3C8C-3C62-15B184861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Examples of SR for feat. </a:t>
            </a:r>
            <a:r>
              <a:rPr lang="en-US" dirty="0"/>
              <a:t>constr. (ii)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9709D-DA10-DFBC-7E3A-94625C4D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39</a:t>
            </a:fld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9D1A2-DA65-6EE8-AB6F-516BC6F2ED0C}"/>
              </a:ext>
            </a:extLst>
          </p:cNvPr>
          <p:cNvSpPr txBox="1"/>
          <p:nvPr/>
        </p:nvSpPr>
        <p:spPr>
          <a:xfrm>
            <a:off x="-1" y="6538912"/>
            <a:ext cx="11113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solidFill>
                  <a:schemeClr val="bg2">
                    <a:lumMod val="25000"/>
                  </a:schemeClr>
                </a:solidFill>
              </a:rPr>
              <a:t>Pic. from Virgolin et al. “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On explaining machine learning models by evolving crucial and compact features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” Swarm and Evolutionary Computation 2020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FCD97F-F9EC-EC46-7194-30F9EE8BED00}"/>
              </a:ext>
            </a:extLst>
          </p:cNvPr>
          <p:cNvSpPr/>
          <p:nvPr/>
        </p:nvSpPr>
        <p:spPr>
          <a:xfrm>
            <a:off x="8272230" y="1745673"/>
            <a:ext cx="3081570" cy="1683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954672-3505-BB7F-773F-1C29108E76CE}"/>
              </a:ext>
            </a:extLst>
          </p:cNvPr>
          <p:cNvSpPr/>
          <p:nvPr/>
        </p:nvSpPr>
        <p:spPr>
          <a:xfrm>
            <a:off x="7910945" y="1422399"/>
            <a:ext cx="3442855" cy="4327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Similar to before, but for classification</a:t>
            </a:r>
            <a:br>
              <a:rPr lang="en-NL" sz="2400" dirty="0">
                <a:solidFill>
                  <a:schemeClr val="tx1"/>
                </a:solidFill>
              </a:rPr>
            </a:br>
            <a:endParaRPr lang="en-NL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tx1"/>
                </a:solidFill>
              </a:rPr>
              <a:t>Circles = training obs.,</a:t>
            </a:r>
            <a:br>
              <a:rPr lang="en-NL" sz="2400" dirty="0">
                <a:solidFill>
                  <a:schemeClr val="tx1"/>
                </a:solidFill>
              </a:rPr>
            </a:br>
            <a:r>
              <a:rPr lang="en-NL" sz="2400" dirty="0">
                <a:solidFill>
                  <a:schemeClr val="tx1"/>
                </a:solidFill>
              </a:rPr>
              <a:t>Diamonds = test obs.</a:t>
            </a:r>
            <a:br>
              <a:rPr lang="en-NL" sz="2400" dirty="0">
                <a:solidFill>
                  <a:schemeClr val="tx1"/>
                </a:solidFill>
              </a:rPr>
            </a:br>
            <a:r>
              <a:rPr lang="en-NL" sz="2400" dirty="0">
                <a:solidFill>
                  <a:schemeClr val="tx1"/>
                </a:solidFill>
              </a:rPr>
              <a:t>Colors = classes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9F6CE4-B5F0-BE9F-F700-424EAC9D64BF}"/>
              </a:ext>
            </a:extLst>
          </p:cNvPr>
          <p:cNvSpPr/>
          <p:nvPr/>
        </p:nvSpPr>
        <p:spPr>
          <a:xfrm>
            <a:off x="2022763" y="3001529"/>
            <a:ext cx="2597727" cy="2530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8021CFD-DEF3-2BE9-C7BB-D64045DCB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6181" y="1299744"/>
            <a:ext cx="6165273" cy="5242653"/>
          </a:xfrm>
        </p:spPr>
      </p:pic>
    </p:spTree>
    <p:extLst>
      <p:ext uri="{BB962C8B-B14F-4D97-AF65-F5344CB8AC3E}">
        <p14:creationId xmlns:p14="http://schemas.microsoft.com/office/powerpoint/2010/main" val="2942413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A7B040-68E5-FC76-BC19-2C3D27EF4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37096"/>
            <a:ext cx="10515600" cy="41367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BF647-5300-E8FA-253E-9889A583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4</a:t>
            </a:fld>
            <a:endParaRPr lang="en-NL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B0E143-7686-EBD2-0679-2BE679AF6BCA}"/>
              </a:ext>
            </a:extLst>
          </p:cNvPr>
          <p:cNvGrpSpPr/>
          <p:nvPr/>
        </p:nvGrpSpPr>
        <p:grpSpPr>
          <a:xfrm>
            <a:off x="1680210" y="2864467"/>
            <a:ext cx="4428461" cy="3709371"/>
            <a:chOff x="1680210" y="2864467"/>
            <a:chExt cx="4428461" cy="37093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975ED3-1AC4-C0AF-E0BC-F79FC067F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210" y="2864467"/>
              <a:ext cx="4428461" cy="370937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D791A8-FA73-FFF4-DC62-F766A682A776}"/>
                </a:ext>
              </a:extLst>
            </p:cNvPr>
            <p:cNvSpPr/>
            <p:nvPr/>
          </p:nvSpPr>
          <p:spPr>
            <a:xfrm>
              <a:off x="5817870" y="6356350"/>
              <a:ext cx="290801" cy="217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EE4BA-4465-8B35-3001-670E8CC50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199" y="611491"/>
            <a:ext cx="9286545" cy="136589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B12B68-4184-CF69-1FC4-3AB1B9D6EE18}"/>
              </a:ext>
            </a:extLst>
          </p:cNvPr>
          <p:cNvCxnSpPr>
            <a:cxnSpLocks/>
          </p:cNvCxnSpPr>
          <p:nvPr/>
        </p:nvCxnSpPr>
        <p:spPr>
          <a:xfrm>
            <a:off x="1508760" y="4857750"/>
            <a:ext cx="1234439" cy="2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4889CD-79D8-2249-803B-8BF7544C279B}"/>
              </a:ext>
            </a:extLst>
          </p:cNvPr>
          <p:cNvCxnSpPr>
            <a:cxnSpLocks/>
          </p:cNvCxnSpPr>
          <p:nvPr/>
        </p:nvCxnSpPr>
        <p:spPr>
          <a:xfrm>
            <a:off x="1508760" y="5580346"/>
            <a:ext cx="1451610" cy="889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502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09F87-ECAC-346F-0D42-72CE7139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15AC60-38AD-5BE1-CFF3-68CD2965A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800" y="3143653"/>
            <a:ext cx="8295290" cy="36485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DD26D-3B91-B413-7326-74013475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5</a:t>
            </a:fld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C31C4D-D4A5-0D09-E6F8-A5D1E1E6E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423" y="249979"/>
            <a:ext cx="9019754" cy="25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9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DD26D-3B91-B413-7326-74013475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6</a:t>
            </a:fld>
            <a:endParaRPr lang="en-NL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D9B148-6480-B5C0-B751-06D516A3A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7170" y="3849865"/>
            <a:ext cx="6817659" cy="219688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22609E-553A-E6D1-E057-F1284500D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5" y="1414649"/>
            <a:ext cx="9848824" cy="20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01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DD26D-3B91-B413-7326-74013475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7</a:t>
            </a:fld>
            <a:endParaRPr lang="en-NL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D98C0B-F107-0F3F-5768-48DC16FD73F7}"/>
              </a:ext>
            </a:extLst>
          </p:cNvPr>
          <p:cNvGrpSpPr/>
          <p:nvPr/>
        </p:nvGrpSpPr>
        <p:grpSpPr>
          <a:xfrm>
            <a:off x="3361690" y="2872105"/>
            <a:ext cx="7708900" cy="3849370"/>
            <a:chOff x="2858770" y="952500"/>
            <a:chExt cx="7708900" cy="38493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B76FE4-C09D-8591-AA71-86113CB41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8770" y="3608070"/>
              <a:ext cx="7708900" cy="1193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587D24-D643-DA79-0F31-6CC481C75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8150" y="952500"/>
              <a:ext cx="6972300" cy="26670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B4512B8-52B1-4AFD-F2DA-679FBB524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86" y="4298315"/>
            <a:ext cx="2431324" cy="2312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EDA5F6-9273-688E-1F0D-2F32802B7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86" y="1837698"/>
            <a:ext cx="2431324" cy="2460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BC4574-A61B-9CA3-A3BB-4A6B0662C1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854"/>
          <a:stretch/>
        </p:blipFill>
        <p:spPr>
          <a:xfrm>
            <a:off x="4180114" y="0"/>
            <a:ext cx="7772400" cy="27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54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EAB4C3-A9BC-6589-CDBC-B0A9AD6CE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771" y="1068386"/>
            <a:ext cx="8924758" cy="56530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92F66-63DB-FDCE-03A0-F5B049FA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8</a:t>
            </a:fld>
            <a:endParaRPr lang="en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CCD246-7DA2-82BA-F1D6-E8F5E08B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0" y="284162"/>
            <a:ext cx="8509000" cy="955675"/>
          </a:xfrm>
        </p:spPr>
        <p:txBody>
          <a:bodyPr/>
          <a:lstStyle/>
          <a:p>
            <a:r>
              <a:rPr lang="en-NL" dirty="0"/>
              <a:t>Gaining momentum in the news</a:t>
            </a:r>
          </a:p>
        </p:txBody>
      </p:sp>
    </p:spTree>
    <p:extLst>
      <p:ext uri="{BB962C8B-B14F-4D97-AF65-F5344CB8AC3E}">
        <p14:creationId xmlns:p14="http://schemas.microsoft.com/office/powerpoint/2010/main" val="1826148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451B-BB31-1668-A127-194EAC31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NL" dirty="0"/>
              <a:t>nd in software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278F9-8C09-E233-F0B4-8CDFDD9D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103-D080-C84D-9D9D-CE387C96BB32}" type="slidenum">
              <a:rPr lang="en-NL" smtClean="0"/>
              <a:t>9</a:t>
            </a:fld>
            <a:endParaRPr lang="en-NL"/>
          </a:p>
        </p:txBody>
      </p:sp>
      <p:pic>
        <p:nvPicPr>
          <p:cNvPr id="2050" name="Picture 2" descr="animation displaying a random cart pole controller">
            <a:extLst>
              <a:ext uri="{FF2B5EF4-FFF2-40B4-BE49-F238E27FC236}">
                <a16:creationId xmlns:a16="http://schemas.microsoft.com/office/drawing/2014/main" id="{6E9C7F62-498E-008B-7764-9DE6E4E2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" y="4812514"/>
            <a:ext cx="5620556" cy="135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0AF87-3144-0B03-635C-1B485487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" y="6168678"/>
            <a:ext cx="5620556" cy="490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452BCF-AED0-1317-AEE4-173720B50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4" y="1548393"/>
            <a:ext cx="4259764" cy="3714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595E31-4DD9-FB3F-6FB0-58073EB65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282" y="1218024"/>
            <a:ext cx="4051300" cy="927100"/>
          </a:xfrm>
          <a:prstGeom prst="rect">
            <a:avLst/>
          </a:prstGeom>
        </p:spPr>
      </p:pic>
      <p:pic>
        <p:nvPicPr>
          <p:cNvPr id="2052" name="Picture 4" descr="GitHub - MilesCranmer/PySR: High-Performance Symbolic Regression in Python">
            <a:extLst>
              <a:ext uri="{FF2B5EF4-FFF2-40B4-BE49-F238E27FC236}">
                <a16:creationId xmlns:a16="http://schemas.microsoft.com/office/drawing/2014/main" id="{954BE264-D8A0-2BB6-1A40-DEBA34590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82" y="159754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bout Us - Abzu">
            <a:extLst>
              <a:ext uri="{FF2B5EF4-FFF2-40B4-BE49-F238E27FC236}">
                <a16:creationId xmlns:a16="http://schemas.microsoft.com/office/drawing/2014/main" id="{68872FFC-BF68-E1C9-9F07-966D41462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582064"/>
            <a:ext cx="1703070" cy="66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7FA00E-6308-70CF-BDEE-8DAB69A62E16}"/>
              </a:ext>
            </a:extLst>
          </p:cNvPr>
          <p:cNvGrpSpPr/>
          <p:nvPr/>
        </p:nvGrpSpPr>
        <p:grpSpPr>
          <a:xfrm>
            <a:off x="5905036" y="2452720"/>
            <a:ext cx="2415956" cy="1869580"/>
            <a:chOff x="7889380" y="1701414"/>
            <a:chExt cx="1938438" cy="150005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87DD42-659E-2B62-6DCF-B619D0643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52092" y="1775354"/>
              <a:ext cx="1875726" cy="1426114"/>
            </a:xfrm>
            <a:prstGeom prst="rect">
              <a:avLst/>
            </a:prstGeom>
          </p:spPr>
        </p:pic>
        <p:pic>
          <p:nvPicPr>
            <p:cNvPr id="2056" name="Picture 8" descr="NASA Television | NASA">
              <a:extLst>
                <a:ext uri="{FF2B5EF4-FFF2-40B4-BE49-F238E27FC236}">
                  <a16:creationId xmlns:a16="http://schemas.microsoft.com/office/drawing/2014/main" id="{1B34F806-80DB-BC78-4E7F-4FA2E5ACC3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9380" y="1701414"/>
              <a:ext cx="721220" cy="569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F4EBD00-304D-6B00-FD9F-7526182182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4990" y="4525156"/>
            <a:ext cx="4876800" cy="520700"/>
          </a:xfrm>
          <a:prstGeom prst="rect">
            <a:avLst/>
          </a:prstGeom>
        </p:spPr>
      </p:pic>
      <p:pic>
        <p:nvPicPr>
          <p:cNvPr id="22" name="Picture 10" descr="Meta - Home | Facebook">
            <a:extLst>
              <a:ext uri="{FF2B5EF4-FFF2-40B4-BE49-F238E27FC236}">
                <a16:creationId xmlns:a16="http://schemas.microsoft.com/office/drawing/2014/main" id="{A1F1BBDC-6860-0D86-116A-FDEAAD2DC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27" y="4236620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F1D877-9A44-F805-84AC-32CBEB8CF5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0582" y="5603734"/>
            <a:ext cx="3517900" cy="482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39ED5C-88C3-4921-F670-D7093F6D13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2760" y="5928453"/>
            <a:ext cx="1359658" cy="610459"/>
          </a:xfrm>
          <a:prstGeom prst="rect">
            <a:avLst/>
          </a:prstGeom>
        </p:spPr>
      </p:pic>
      <p:pic>
        <p:nvPicPr>
          <p:cNvPr id="27" name="Picture 12" descr="CWI">
            <a:extLst>
              <a:ext uri="{FF2B5EF4-FFF2-40B4-BE49-F238E27FC236}">
                <a16:creationId xmlns:a16="http://schemas.microsoft.com/office/drawing/2014/main" id="{AC677D1D-3698-49BA-22B9-8BF82A165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53"/>
          <a:stretch/>
        </p:blipFill>
        <p:spPr bwMode="auto">
          <a:xfrm>
            <a:off x="6634707" y="5507708"/>
            <a:ext cx="1579141" cy="70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611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20458</TotalTime>
  <Words>1484</Words>
  <Application>Microsoft Office PowerPoint</Application>
  <PresentationFormat>Widescreen</PresentationFormat>
  <Paragraphs>317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Office Theme</vt:lpstr>
      <vt:lpstr>Symbolic Regression for interpretable machine learning   Marco Virgolin (https://marcovirgolin.github.io) CWI Scientific Meeting – Dec 2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Gaining momentum in the news</vt:lpstr>
      <vt:lpstr>and in software development</vt:lpstr>
      <vt:lpstr>In this talk</vt:lpstr>
      <vt:lpstr>The SR problem</vt:lpstr>
      <vt:lpstr>Goal</vt:lpstr>
      <vt:lpstr>The SR problem (i)</vt:lpstr>
      <vt:lpstr>The SR problem (ii)</vt:lpstr>
      <vt:lpstr>The SR problem (iii)</vt:lpstr>
      <vt:lpstr>The SR problem (iv)</vt:lpstr>
      <vt:lpstr>The SR problem (v)</vt:lpstr>
      <vt:lpstr>Note: types of data set</vt:lpstr>
      <vt:lpstr>Algorithm families for SR</vt:lpstr>
      <vt:lpstr>Representing SR models</vt:lpstr>
      <vt:lpstr>Random search</vt:lpstr>
      <vt:lpstr>Exhaustive search</vt:lpstr>
      <vt:lpstr>Greedy approaches</vt:lpstr>
      <vt:lpstr>Genetic algorithms (i)</vt:lpstr>
      <vt:lpstr>Genetic algorithms (ii)</vt:lpstr>
      <vt:lpstr>PowerPoint Presentation</vt:lpstr>
      <vt:lpstr>Genetic algorithms (iii)</vt:lpstr>
      <vt:lpstr>Genetic algorithms (iv)</vt:lpstr>
      <vt:lpstr>Deep nets (i)</vt:lpstr>
      <vt:lpstr>Deep nets (ii) – large self-supervision</vt:lpstr>
      <vt:lpstr>Deep nets (iv) – “language translation”</vt:lpstr>
      <vt:lpstr>Deep nets (v)</vt:lpstr>
      <vt:lpstr>Deep nets (vi)</vt:lpstr>
      <vt:lpstr>Deep nets (vii)</vt:lpstr>
      <vt:lpstr>Thank you! Some links: </vt:lpstr>
      <vt:lpstr>Extra slides</vt:lpstr>
      <vt:lpstr>Human-in-the-loop for personalized discovery</vt:lpstr>
      <vt:lpstr>Examples of SR for feat. constr. (i)</vt:lpstr>
      <vt:lpstr>Examples of SR for feat. constr. (ii)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Counterfactual explanations: A bird-eye view   LSH Seminar, 22-02-2022</dc:title>
  <dc:creator>Marco Virgolin</dc:creator>
  <cp:lastModifiedBy>Felix Lucka</cp:lastModifiedBy>
  <cp:revision>152</cp:revision>
  <dcterms:created xsi:type="dcterms:W3CDTF">2022-02-21T08:34:21Z</dcterms:created>
  <dcterms:modified xsi:type="dcterms:W3CDTF">2023-10-13T11:11:58Z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