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7" r:id="rId3"/>
    <p:sldId id="268" r:id="rId4"/>
    <p:sldId id="293" r:id="rId5"/>
    <p:sldId id="393" r:id="rId6"/>
    <p:sldId id="392" r:id="rId7"/>
    <p:sldId id="396" r:id="rId8"/>
    <p:sldId id="395" r:id="rId9"/>
    <p:sldId id="398" r:id="rId10"/>
    <p:sldId id="399" r:id="rId11"/>
    <p:sldId id="401" r:id="rId12"/>
    <p:sldId id="402" r:id="rId13"/>
    <p:sldId id="403" r:id="rId14"/>
    <p:sldId id="414" r:id="rId15"/>
    <p:sldId id="408" r:id="rId16"/>
    <p:sldId id="397" r:id="rId17"/>
    <p:sldId id="405" r:id="rId18"/>
    <p:sldId id="406" r:id="rId19"/>
    <p:sldId id="407" r:id="rId20"/>
    <p:sldId id="409" r:id="rId21"/>
    <p:sldId id="413" r:id="rId22"/>
    <p:sldId id="410" r:id="rId23"/>
    <p:sldId id="411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3CCF3-CB2E-47ED-AB64-B854AAC5F1DF}" v="1" dt="2023-10-13T11:14:13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9" autoAdjust="0"/>
    <p:restoredTop sz="84775" autoAdjust="0"/>
  </p:normalViewPr>
  <p:slideViewPr>
    <p:cSldViewPr>
      <p:cViewPr varScale="1">
        <p:scale>
          <a:sx n="82" d="100"/>
          <a:sy n="82" d="100"/>
        </p:scale>
        <p:origin x="1584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161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336ABBE5-53A0-469D-8078-FC578754ED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FE823962-E6D0-4C0B-A228-DDF38825FD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933F69A7-867A-4FB1-B785-C3BCE3A5BF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9C4F84DB-53F5-4970-81FA-ECF34829B83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F4F540-AB66-449A-837A-EDD1D58AE3A5}" type="slidenum">
              <a:rPr lang="en-US" altLang="LID4096"/>
              <a:pPr>
                <a:defRPr/>
              </a:pPr>
              <a:t>‹#›</a:t>
            </a:fld>
            <a:endParaRPr lang="en-US" altLang="LID4096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2A33411-C8A9-4917-8FD7-C9EE17A8F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DF833F-40C7-4933-A743-A40CBE330F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81DF6BB-5A99-48A5-9E7D-A6DEE33325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368A9B4-4F45-45BC-B10F-BF2502075D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ID4096" noProof="0"/>
              <a:t>Click to edit Master text styles</a:t>
            </a:r>
          </a:p>
          <a:p>
            <a:pPr lvl="1"/>
            <a:r>
              <a:rPr lang="en-GB" altLang="LID4096" noProof="0"/>
              <a:t>Second level</a:t>
            </a:r>
          </a:p>
          <a:p>
            <a:pPr lvl="2"/>
            <a:r>
              <a:rPr lang="en-GB" altLang="LID4096" noProof="0"/>
              <a:t>Third level</a:t>
            </a:r>
          </a:p>
          <a:p>
            <a:pPr lvl="3"/>
            <a:r>
              <a:rPr lang="en-GB" altLang="LID4096" noProof="0"/>
              <a:t>Fourth level</a:t>
            </a:r>
          </a:p>
          <a:p>
            <a:pPr lvl="4"/>
            <a:r>
              <a:rPr lang="en-GB" altLang="LID4096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EB9B449-326F-423B-9333-317B808E3C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30D9B82-21FA-4D1B-881B-8DF4D5A99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CE6267B-2174-47DF-9431-33C4CBC9A3E2}" type="slidenum">
              <a:rPr lang="en-GB" altLang="LID4096"/>
              <a:pPr>
                <a:defRPr/>
              </a:pPr>
              <a:t>‹#›</a:t>
            </a:fld>
            <a:endParaRPr lang="en-GB" altLang="LID4096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85C9D3C-5200-4DAC-B985-56A60D6184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LID4096" sz="1200">
                <a:latin typeface="Verdana" panose="020B0604030504040204" pitchFamily="34" charset="0"/>
              </a:rPr>
              <a:t>\</a:t>
            </a:r>
            <a:endParaRPr lang="en-GB" altLang="LID4096" sz="120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9A7CE1A9-F88C-4240-B23C-C2DD54B46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AE9A2FB-E991-4FED-B525-8B7242B78036}" type="slidenum">
              <a:rPr lang="en-GB" altLang="LID4096" sz="1200" smtClean="0">
                <a:latin typeface="Verdana" panose="020B0604030504040204" pitchFamily="34" charset="0"/>
              </a:rPr>
              <a:pPr/>
              <a:t>1</a:t>
            </a:fld>
            <a:endParaRPr lang="en-GB" altLang="LID4096" sz="1200">
              <a:latin typeface="Verdana" panose="020B060403050404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ACE77B5-8656-43B8-9A16-E4AC18130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B9A089A-B29B-4394-82EC-C29EFA61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LID4096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78430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effectLst/>
              </a:rPr>
              <a:t>\hat{p_0} = \</a:t>
            </a:r>
            <a:r>
              <a:rPr lang="en-US" dirty="0" err="1">
                <a:solidFill>
                  <a:srgbClr val="008000"/>
                </a:solidFill>
                <a:effectLst/>
              </a:rPr>
              <a:t>argmin</a:t>
            </a:r>
            <a:r>
              <a:rPr lang="en-US" dirty="0">
                <a:solidFill>
                  <a:srgbClr val="008000"/>
                </a:solidFill>
                <a:effectLst/>
              </a:rPr>
              <a:t>_{p_0 \in \</a:t>
            </a:r>
            <a:r>
              <a:rPr lang="en-US" dirty="0" err="1">
                <a:solidFill>
                  <a:srgbClr val="008000"/>
                </a:solidFill>
                <a:effectLst/>
              </a:rPr>
              <a:t>cC</a:t>
            </a:r>
            <a:r>
              <a:rPr lang="en-US" dirty="0">
                <a:solidFill>
                  <a:srgbClr val="008000"/>
                </a:solidFill>
                <a:effectLst/>
              </a:rPr>
              <a:t>} \norm{M A p_0 - f^{PA}}^2_W + \</a:t>
            </a:r>
            <a:r>
              <a:rPr lang="en-US" dirty="0" err="1">
                <a:solidFill>
                  <a:srgbClr val="008000"/>
                </a:solidFill>
                <a:effectLst/>
              </a:rPr>
              <a:t>cR</a:t>
            </a:r>
            <a:r>
              <a:rPr lang="en-US" dirty="0">
                <a:solidFill>
                  <a:srgbClr val="008000"/>
                </a:solidFill>
                <a:effectLst/>
              </a:rPr>
              <a:t>(p_0) 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55053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30518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6086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38310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954831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[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todoitem</a:t>
            </a:r>
            <a:r>
              <a:rPr lang="en-US" dirty="0">
                <a:solidFill>
                  <a:srgbClr val="000000"/>
                </a:solidFill>
                <a:effectLst/>
              </a:rPr>
              <a:t>] computational resources </a:t>
            </a:r>
            <a:r>
              <a:rPr lang="en-US" dirty="0">
                <a:solidFill>
                  <a:srgbClr val="800000"/>
                </a:solidFill>
                <a:effectLst/>
              </a:rPr>
              <a:t>\\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  <a:effectLst/>
              </a:rPr>
              <a:t>\uncover&lt;6-&gt;</a:t>
            </a:r>
            <a:r>
              <a:rPr lang="en-US" dirty="0">
                <a:solidFill>
                  <a:srgbClr val="000000"/>
                </a:solidFill>
                <a:effectLst/>
              </a:rPr>
              <a:t>{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textbf</a:t>
            </a:r>
            <a:r>
              <a:rPr lang="en-US" dirty="0">
                <a:solidFill>
                  <a:srgbClr val="000000"/>
                </a:solidFill>
                <a:effectLst/>
              </a:rPr>
              <a:t>{</a:t>
            </a:r>
            <a:r>
              <a:rPr lang="en-US" dirty="0">
                <a:solidFill>
                  <a:srgbClr val="008000"/>
                </a:solidFill>
                <a:effectLst/>
              </a:rPr>
              <a:t>$\</a:t>
            </a:r>
            <a:r>
              <a:rPr lang="en-US" dirty="0" err="1">
                <a:solidFill>
                  <a:srgbClr val="008000"/>
                </a:solidFill>
                <a:effectLst/>
              </a:rPr>
              <a:t>longrightarrow</a:t>
            </a:r>
            <a:r>
              <a:rPr lang="en-US" dirty="0">
                <a:solidFill>
                  <a:srgbClr val="008000"/>
                </a:solidFill>
                <a:effectLst/>
              </a:rPr>
              <a:t>$</a:t>
            </a:r>
            <a:r>
              <a:rPr lang="en-US" dirty="0">
                <a:solidFill>
                  <a:srgbClr val="000000"/>
                </a:solidFill>
                <a:effectLst/>
              </a:rPr>
              <a:t> runs on single </a:t>
            </a:r>
            <a:r>
              <a:rPr lang="en-US" u="sng" dirty="0">
                <a:solidFill>
                  <a:srgbClr val="000000"/>
                </a:solidFill>
                <a:effectLst/>
              </a:rPr>
              <a:t>GPU</a:t>
            </a:r>
            <a:r>
              <a:rPr lang="en-US" dirty="0">
                <a:solidFill>
                  <a:srgbClr val="000000"/>
                </a:solidFill>
                <a:effectLst/>
              </a:rPr>
              <a:t>, can utilize multiple </a:t>
            </a:r>
            <a:r>
              <a:rPr lang="en-US" u="sng" dirty="0">
                <a:solidFill>
                  <a:srgbClr val="000000"/>
                </a:solidFill>
                <a:effectLst/>
              </a:rPr>
              <a:t>GPUs</a:t>
            </a:r>
            <a:r>
              <a:rPr lang="en-US" dirty="0">
                <a:solidFill>
                  <a:srgbClr val="000000"/>
                </a:solidFill>
                <a:effectLst/>
              </a:rPr>
              <a:t>}}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25085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L, P</a:t>
            </a:r>
            <a:r>
              <a:rPr lang="en-US" dirty="0">
                <a:solidFill>
                  <a:srgbClr val="800000"/>
                </a:solidFill>
                <a:effectLst/>
              </a:rPr>
              <a:t>\'</a:t>
            </a:r>
            <a:r>
              <a:rPr lang="en-US" dirty="0">
                <a:solidFill>
                  <a:srgbClr val="000000"/>
                </a:solidFill>
                <a:effectLst/>
              </a:rPr>
              <a:t>{e}</a:t>
            </a:r>
            <a:r>
              <a:rPr lang="en-US" u="sng" dirty="0">
                <a:solidFill>
                  <a:srgbClr val="000000"/>
                </a:solidFill>
                <a:effectLst/>
              </a:rPr>
              <a:t>rez</a:t>
            </a:r>
            <a:r>
              <a:rPr lang="en-US" dirty="0">
                <a:solidFill>
                  <a:srgbClr val="000000"/>
                </a:solidFill>
                <a:effectLst/>
              </a:rPr>
              <a:t>-</a:t>
            </a:r>
            <a:r>
              <a:rPr lang="en-US" u="sng" dirty="0" err="1">
                <a:solidFill>
                  <a:srgbClr val="000000"/>
                </a:solidFill>
                <a:effectLst/>
              </a:rPr>
              <a:t>Liva</a:t>
            </a:r>
            <a:r>
              <a:rPr lang="en-US" dirty="0">
                <a:solidFill>
                  <a:srgbClr val="000000"/>
                </a:solidFill>
                <a:effectLst/>
              </a:rPr>
              <a:t>, </a:t>
            </a:r>
            <a:r>
              <a:rPr lang="en-US" u="sng" dirty="0" err="1">
                <a:solidFill>
                  <a:srgbClr val="000000"/>
                </a:solidFill>
                <a:effectLst/>
              </a:rPr>
              <a:t>Treeby</a:t>
            </a:r>
            <a:r>
              <a:rPr lang="en-US" dirty="0">
                <a:solidFill>
                  <a:srgbClr val="000000"/>
                </a:solidFill>
                <a:effectLst/>
              </a:rPr>
              <a:t>, Cox, 2021}{High Resolution </a:t>
            </a:r>
            <a:r>
              <a:rPr lang="en-US" u="sng" dirty="0">
                <a:solidFill>
                  <a:srgbClr val="000000"/>
                </a:solidFill>
                <a:effectLst/>
              </a:rPr>
              <a:t>3D</a:t>
            </a:r>
            <a:r>
              <a:rPr lang="en-US" dirty="0">
                <a:solidFill>
                  <a:srgbClr val="000000"/>
                </a:solidFill>
                <a:effectLst/>
              </a:rPr>
              <a:t> Ultrasonic Breast Imaging by Time-Domain Full Waveform Inversion}{Inverse Problems 38(2)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65069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L, P</a:t>
            </a:r>
            <a:r>
              <a:rPr lang="en-US" dirty="0">
                <a:solidFill>
                  <a:srgbClr val="800000"/>
                </a:solidFill>
                <a:effectLst/>
              </a:rPr>
              <a:t>\'</a:t>
            </a:r>
            <a:r>
              <a:rPr lang="en-US" dirty="0">
                <a:solidFill>
                  <a:srgbClr val="000000"/>
                </a:solidFill>
                <a:effectLst/>
              </a:rPr>
              <a:t>{e}</a:t>
            </a:r>
            <a:r>
              <a:rPr lang="en-US" u="sng" dirty="0">
                <a:solidFill>
                  <a:srgbClr val="000000"/>
                </a:solidFill>
                <a:effectLst/>
              </a:rPr>
              <a:t>rez</a:t>
            </a:r>
            <a:r>
              <a:rPr lang="en-US" dirty="0">
                <a:solidFill>
                  <a:srgbClr val="000000"/>
                </a:solidFill>
                <a:effectLst/>
              </a:rPr>
              <a:t>-</a:t>
            </a:r>
            <a:r>
              <a:rPr lang="en-US" u="sng" dirty="0" err="1">
                <a:solidFill>
                  <a:srgbClr val="000000"/>
                </a:solidFill>
                <a:effectLst/>
              </a:rPr>
              <a:t>Liva</a:t>
            </a:r>
            <a:r>
              <a:rPr lang="en-US" dirty="0">
                <a:solidFill>
                  <a:srgbClr val="000000"/>
                </a:solidFill>
                <a:effectLst/>
              </a:rPr>
              <a:t>, </a:t>
            </a:r>
            <a:r>
              <a:rPr lang="en-US" u="sng" dirty="0" err="1">
                <a:solidFill>
                  <a:srgbClr val="000000"/>
                </a:solidFill>
                <a:effectLst/>
              </a:rPr>
              <a:t>Treeby</a:t>
            </a:r>
            <a:r>
              <a:rPr lang="en-US" dirty="0">
                <a:solidFill>
                  <a:srgbClr val="000000"/>
                </a:solidFill>
                <a:effectLst/>
              </a:rPr>
              <a:t>, Cox, 2021}{High Resolution </a:t>
            </a:r>
            <a:r>
              <a:rPr lang="en-US" u="sng" dirty="0">
                <a:solidFill>
                  <a:srgbClr val="000000"/>
                </a:solidFill>
                <a:effectLst/>
              </a:rPr>
              <a:t>3D</a:t>
            </a:r>
            <a:r>
              <a:rPr lang="en-US" dirty="0">
                <a:solidFill>
                  <a:srgbClr val="000000"/>
                </a:solidFill>
                <a:effectLst/>
              </a:rPr>
              <a:t> Ultrasonic Breast Imaging by Time-Domain Full Waveform Inversion}{Inverse Problems 38(2)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778808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[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ambiitem</a:t>
            </a:r>
            <a:r>
              <a:rPr lang="en-US" dirty="0">
                <a:solidFill>
                  <a:srgbClr val="000000"/>
                </a:solidFill>
                <a:effectLst/>
              </a:rPr>
              <a:t>] model calibration </a:t>
            </a:r>
          </a:p>
          <a:p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[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ambiitem</a:t>
            </a:r>
            <a:r>
              <a:rPr lang="en-US" dirty="0">
                <a:solidFill>
                  <a:srgbClr val="000000"/>
                </a:solidFill>
                <a:effectLst/>
              </a:rPr>
              <a:t>] </a:t>
            </a:r>
            <a:r>
              <a:rPr lang="en-US" u="sng" dirty="0">
                <a:solidFill>
                  <a:srgbClr val="000000"/>
                </a:solidFill>
                <a:effectLst/>
              </a:rPr>
              <a:t>FWI</a:t>
            </a:r>
            <a:r>
              <a:rPr lang="en-US" dirty="0">
                <a:solidFill>
                  <a:srgbClr val="000000"/>
                </a:solidFill>
                <a:effectLst/>
              </a:rPr>
              <a:t> of phantom objects, quantitative evaluation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[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todoitem</a:t>
            </a:r>
            <a:r>
              <a:rPr lang="en-US" dirty="0">
                <a:solidFill>
                  <a:srgbClr val="000000"/>
                </a:solidFill>
                <a:effectLst/>
              </a:rPr>
              <a:t>] </a:t>
            </a:r>
            <a:r>
              <a:rPr lang="en-US" u="sng" dirty="0">
                <a:solidFill>
                  <a:srgbClr val="000000"/>
                </a:solidFill>
                <a:effectLst/>
              </a:rPr>
              <a:t>FWI</a:t>
            </a:r>
            <a:r>
              <a:rPr lang="en-US" dirty="0">
                <a:solidFill>
                  <a:srgbClr val="000000"/>
                </a:solidFill>
                <a:effectLst/>
              </a:rPr>
              <a:t> of volunteer data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[</a:t>
            </a:r>
            <a:r>
              <a:rPr lang="en-US" dirty="0">
                <a:solidFill>
                  <a:srgbClr val="800000"/>
                </a:solidFill>
                <a:effectLst/>
              </a:rPr>
              <a:t>\</a:t>
            </a:r>
            <a:r>
              <a:rPr lang="en-US" dirty="0" err="1">
                <a:solidFill>
                  <a:srgbClr val="800000"/>
                </a:solidFill>
                <a:effectLst/>
              </a:rPr>
              <a:t>todoitem</a:t>
            </a:r>
            <a:r>
              <a:rPr lang="en-US" dirty="0">
                <a:solidFill>
                  <a:srgbClr val="000000"/>
                </a:solidFill>
                <a:effectLst/>
              </a:rPr>
              <a:t>] </a:t>
            </a:r>
            <a:r>
              <a:rPr lang="en-US" u="sng" dirty="0">
                <a:solidFill>
                  <a:srgbClr val="000000"/>
                </a:solidFill>
                <a:effectLst/>
              </a:rPr>
              <a:t>FWI</a:t>
            </a:r>
            <a:r>
              <a:rPr lang="en-US" dirty="0">
                <a:solidFill>
                  <a:srgbClr val="000000"/>
                </a:solidFill>
                <a:effectLst/>
              </a:rPr>
              <a:t> of patient data, clinical evaluation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  <a:effectLst/>
              </a:rPr>
              <a:t>\end</a:t>
            </a:r>
            <a:r>
              <a:rPr lang="en-US" dirty="0">
                <a:solidFill>
                  <a:srgbClr val="000000"/>
                </a:solidFill>
                <a:effectLst/>
              </a:rPr>
              <a:t>{itemize}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8092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02746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000000"/>
              </a:solidFill>
              <a:effectLst/>
            </a:endParaRPr>
          </a:p>
          <a:p>
            <a:r>
              <a:rPr lang="en-US" dirty="0">
                <a:solidFill>
                  <a:srgbClr val="000000"/>
                </a:solidFill>
                <a:effectLst/>
              </a:rPr>
              <a:t>reconstruction of experimental data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124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9540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49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0816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""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different from conventional US but as safe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quantitative images of acoustic properties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novel diagnostic information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""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different from conventional US but as safe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quantitative images of acoustic properties </a:t>
            </a:r>
            <a:r>
              <a:rPr lang="en-US" dirty="0">
                <a:solidFill>
                  <a:srgbClr val="800000"/>
                </a:solidFill>
                <a:effectLst/>
              </a:rPr>
              <a:t>\item</a:t>
            </a:r>
            <a:r>
              <a:rPr lang="en-US" dirty="0">
                <a:solidFill>
                  <a:srgbClr val="000000"/>
                </a:solidFill>
                <a:effectLst/>
              </a:rPr>
              <a:t> novel diagnostic information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39541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9343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0FE62-2CEB-4319-B7F1-852AFFE0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A9B85-A9D0-4753-B6B2-CA2FF66B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7CDA8-F1BC-46C7-8BD0-500448EA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67DF-EFA2-4CFE-BBEC-DB0D52CF458F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8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FC8EFB-ACC0-4DE3-AB60-51B2936F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29EC20-01EE-46D2-AE9F-1ECF5AFB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DCDD74-0107-48DC-AC4F-7EACF5EA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04A6-5CC7-4FE9-B083-552305C1EB4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2019300" cy="49530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905500" cy="49530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CAE6E9-267C-4BDB-B4D7-E94C85E5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5808D-C0A7-4E26-8F8A-AF06ED2C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08A56F-30E4-4B27-AD10-E9AC45C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F47CA-B46C-4031-A0D4-7EBFC2BDE4F3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1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077200" cy="762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09707F-9394-4BAA-A0D2-8A8DF968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7376B0-D2E7-44D0-8816-3C13D8A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1BFEB-6C27-4076-90BA-1082573B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FCEA-BE67-485E-8CC0-C6E02CDD7D3B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1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D1DC6-C436-45E3-845E-5853B798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9EF0B-5BE9-4ADE-8F1F-91AAF589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LID4096" sz="1400" kern="0" dirty="0"/>
              <a:t>Felix Lucka</a:t>
            </a:r>
            <a:endParaRPr lang="LID4096" altLang="LID4096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28EE63-BFDE-46CA-BD80-1580091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0D53-3A78-4287-9FC3-5A3B8D735E5C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BDDED-E1BF-4979-8FEB-DD8AFC3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F7CBF7-6E6F-48ED-ACCE-6E547AC1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5B795-ED9B-479F-A1E0-5A39F5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3F4C-ED18-4FF1-92AD-319602E00625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7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96CF29-2F98-4401-8BC2-37EB76E6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907C2D-D868-4109-B7A4-E5472820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656AC1-C691-41B1-BC99-47008493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243F-F48A-4DC9-AA8F-BCCEFB2D7D06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1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13D8BE-862E-4416-B620-3FFDD16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9BCE0E-9A40-4244-A55D-1BF309A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526405-FA9E-4BF8-BBA6-00685BB3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5B0C-AFF1-45F6-8A86-751FCEF5119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1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115B7B-C45A-423D-8FA2-B9C60278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F85FDD-5477-4C42-BF05-ADD5C824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6C8C1-F16E-440C-B602-2A83A196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1BEF-C000-4684-89BA-A8D50B83C8E9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94C839-2B2D-474A-BB94-84DAE53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05A4ED5-00C8-48A3-9C45-CF7CC97B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21A383-769D-4958-B55F-34EDAA5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7F7CB-BC1B-4F8C-BF9A-E32E876C83B8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7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B1B5E6-6618-4B76-9D83-FFA89000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2E0E9B-99BC-48EB-905C-DCCAB12F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D7963-DB98-4C23-9906-B0EE0A08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EBCF-19C2-4B6C-81E2-F81567A8B5A7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8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E05F56-28A1-40A3-BACC-7F43299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DE327F-68F5-4192-9D39-B4600653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4E5A18-B72C-4C75-9C14-2129D00C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EAB8A-2A34-4440-98E8-FF53C2D873C4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6A7983-B87C-4E23-ADA5-28BDCD98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7654A7-009F-4209-BCBA-BDA560AD6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 dirty="0"/>
              <a:t>Click to edit Master text styles</a:t>
            </a:r>
          </a:p>
          <a:p>
            <a:pPr lvl="1"/>
            <a:r>
              <a:rPr lang="en-US" altLang="LID4096" dirty="0"/>
              <a:t>Second level</a:t>
            </a:r>
          </a:p>
          <a:p>
            <a:pPr lvl="2"/>
            <a:r>
              <a:rPr lang="en-US" altLang="LID4096" dirty="0"/>
              <a:t>Third level</a:t>
            </a:r>
          </a:p>
          <a:p>
            <a:pPr lvl="3"/>
            <a:r>
              <a:rPr lang="en-US" altLang="LID4096" dirty="0"/>
              <a:t>Fourth level</a:t>
            </a:r>
          </a:p>
          <a:p>
            <a:pPr lvl="4"/>
            <a:r>
              <a:rPr lang="en-US" altLang="LID4096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53A5A-BD53-43D9-BB1C-ED345A088D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19050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 kern="0" dirty="0"/>
              <a:t>Felix.Lucka@cwi.nl</a:t>
            </a:r>
            <a:endParaRPr lang="LID4096" altLang="LID4096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8B3BC0-CE0D-4B6F-9322-A910A57F9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48400"/>
            <a:ext cx="42672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u="none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Photoacoustic &amp; Ultrasonic Breast Imaging</a:t>
            </a:r>
            <a:endParaRPr lang="LID4096" altLang="LID4096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D1C6EA-21C8-46E3-B56D-5AE79FEAE9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E2529-C1CF-4118-82B1-DDE2DBF35006}" type="slidenum">
              <a:rPr lang="en-US" altLang="LID4096"/>
              <a:pPr>
                <a:defRPr/>
              </a:pPr>
              <a:t>‹#›</a:t>
            </a:fld>
            <a:endParaRPr lang="en-US" altLang="LID4096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5.png"/><Relationship Id="rId21" Type="http://schemas.openxmlformats.org/officeDocument/2006/relationships/image" Target="../media/image37.svg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37.png"/><Relationship Id="rId15" Type="http://schemas.openxmlformats.org/officeDocument/2006/relationships/image" Target="../media/image15.svg"/><Relationship Id="rId23" Type="http://schemas.openxmlformats.org/officeDocument/2006/relationships/image" Target="../media/image38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36.svg"/><Relationship Id="rId31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gif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60.png"/><Relationship Id="rId26" Type="http://schemas.openxmlformats.org/officeDocument/2006/relationships/image" Target="../media/image38.svg"/><Relationship Id="rId3" Type="http://schemas.openxmlformats.org/officeDocument/2006/relationships/image" Target="../media/image530.png"/><Relationship Id="rId21" Type="http://schemas.openxmlformats.org/officeDocument/2006/relationships/image" Target="../media/image18.png"/><Relationship Id="rId34" Type="http://schemas.openxmlformats.org/officeDocument/2006/relationships/image" Target="../media/image29.svg"/><Relationship Id="rId17" Type="http://schemas.openxmlformats.org/officeDocument/2006/relationships/image" Target="../media/image550.png"/><Relationship Id="rId25" Type="http://schemas.openxmlformats.org/officeDocument/2006/relationships/image" Target="../media/image22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1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7.svg"/><Relationship Id="rId32" Type="http://schemas.openxmlformats.org/officeDocument/2006/relationships/image" Target="../media/image27.svg"/><Relationship Id="rId23" Type="http://schemas.openxmlformats.org/officeDocument/2006/relationships/image" Target="../media/image20.png"/><Relationship Id="rId28" Type="http://schemas.openxmlformats.org/officeDocument/2006/relationships/image" Target="../media/image39.svg"/><Relationship Id="rId19" Type="http://schemas.openxmlformats.org/officeDocument/2006/relationships/image" Target="../media/image10.png"/><Relationship Id="rId31" Type="http://schemas.openxmlformats.org/officeDocument/2006/relationships/image" Target="../media/image26.png"/><Relationship Id="rId4" Type="http://schemas.openxmlformats.org/officeDocument/2006/relationships/image" Target="../media/image540.png"/><Relationship Id="rId22" Type="http://schemas.openxmlformats.org/officeDocument/2006/relationships/image" Target="../media/image36.svg"/><Relationship Id="rId27" Type="http://schemas.openxmlformats.org/officeDocument/2006/relationships/image" Target="../media/image24.png"/><Relationship Id="rId30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9E8220-3748-475B-B3DF-282FED3848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980728"/>
            <a:ext cx="7924800" cy="914400"/>
          </a:xfrm>
        </p:spPr>
        <p:txBody>
          <a:bodyPr/>
          <a:lstStyle/>
          <a:p>
            <a:r>
              <a:rPr lang="en-US" sz="2800" dirty="0"/>
              <a:t>Photoacoustic and Ultrasonic Tomography for Breast Imaging </a:t>
            </a:r>
            <a:endParaRPr lang="en-GB" altLang="LID4096" sz="2800" dirty="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7E28743-FA9B-4895-87F3-A240F19B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0"/>
            <a:ext cx="5365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LID4096" sz="2000" b="0"/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645612EA-CA21-FF27-AB36-6F709A52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0" y="3645024"/>
            <a:ext cx="4504405" cy="21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4C2DE1-9FB8-799C-9DBD-52134995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45024"/>
            <a:ext cx="2520280" cy="25037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587421-1EF7-D2C4-828E-00A11E1C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30130"/>
            <a:ext cx="7924800" cy="12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LID4096" sz="2000" kern="0" dirty="0"/>
              <a:t>Felix Lucka (Computational Imaging)</a:t>
            </a:r>
            <a:br>
              <a:rPr lang="en-GB" altLang="LID4096" sz="400" kern="0" dirty="0"/>
            </a:br>
            <a:r>
              <a:rPr lang="en-GB" altLang="LID4096" sz="1800" b="0" kern="0" dirty="0"/>
              <a:t>(he/him/his, felix.lucka@cwi.nl)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5B524F-AD8A-23E8-2767-F0D237F0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09320"/>
            <a:ext cx="7924800" cy="4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r>
              <a:rPr lang="en-GB" altLang="LID4096" sz="1800" kern="0" dirty="0"/>
              <a:t>CWI Scientific Meeting, 2 December 2022</a:t>
            </a:r>
          </a:p>
        </p:txBody>
      </p:sp>
    </p:spTree>
  </p:cSld>
  <p:clrMapOvr>
    <a:masterClrMapping/>
  </p:clrMapOvr>
  <p:transition spd="slow" advTm="2503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894-3327-229A-7C7A-2B26BAF8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762000"/>
          </a:xfrm>
        </p:spPr>
        <p:txBody>
          <a:bodyPr/>
          <a:lstStyle/>
          <a:p>
            <a:r>
              <a:rPr lang="en-US" sz="2800" dirty="0"/>
              <a:t>Our Contributions</a:t>
            </a:r>
            <a:endParaRPr lang="LID4096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01F4-4EDD-8FDB-320A-9CD3BC0E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84784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simulation studies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for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ultrasonic transducer specification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light excitation design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sensing pattern design</a:t>
            </a:r>
            <a:r>
              <a:rPr lang="en-US" sz="2000" b="0" dirty="0"/>
              <a:t> 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measurement protocol design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reconstruction algorithm design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ccuracy vs. computational time/resources/complexity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scanner modelling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assist high performance computing implementation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</a:rPr>
              <a:t>assist </a:t>
            </a:r>
            <a:r>
              <a:rPr lang="en-US" sz="2000" dirty="0">
                <a:solidFill>
                  <a:srgbClr val="000000"/>
                </a:solidFill>
                <a:effectLst/>
              </a:rPr>
              <a:t>phantom &amp; calibration design</a:t>
            </a:r>
          </a:p>
          <a:p>
            <a:pPr marL="0" indent="0">
              <a:buNone/>
            </a:pPr>
            <a:endParaRPr lang="en-US" sz="2000" dirty="0">
              <a:solidFill>
                <a:srgbClr val="8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process data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, refine measurement procedures</a:t>
            </a:r>
            <a:endParaRPr lang="LID4096" sz="2000" b="0" dirty="0"/>
          </a:p>
        </p:txBody>
      </p:sp>
    </p:spTree>
    <p:extLst>
      <p:ext uri="{BB962C8B-B14F-4D97-AF65-F5344CB8AC3E}">
        <p14:creationId xmlns:p14="http://schemas.microsoft.com/office/powerpoint/2010/main" val="396276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13074"/>
            <a:ext cx="7717160" cy="762000"/>
          </a:xfrm>
        </p:spPr>
        <p:txBody>
          <a:bodyPr/>
          <a:lstStyle/>
          <a:p>
            <a:r>
              <a:rPr lang="en-US" sz="2400" dirty="0"/>
              <a:t>PAT: Mathematical Modelling</a:t>
            </a:r>
            <a:endParaRPr lang="LID4096" sz="2400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A923976-04D1-8665-ED90-AB64BD87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980728"/>
            <a:ext cx="1561471" cy="2906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218237" y="1319564"/>
            <a:ext cx="866352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radiative transfer equation (RTE)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photoacoustic effect</a:t>
            </a:r>
            <a:endParaRPr lang="LID4096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acoustic wave equation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two coupled inverse problems: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acoustic initial value problem with boundary data.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optical parameter identification with internal data.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/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/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/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/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>
            <a:extLst>
              <a:ext uri="{FF2B5EF4-FFF2-40B4-BE49-F238E27FC236}">
                <a16:creationId xmlns:a16="http://schemas.microsoft.com/office/drawing/2014/main" id="{F6B3FC1D-345C-CAF0-37A4-35146A608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41642" y="1339176"/>
            <a:ext cx="2059402" cy="205940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3D2A9B-97AB-6B81-4EB3-DD032316E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9150" y="1242100"/>
            <a:ext cx="2493208" cy="26482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C3C-EC83-5E4D-3B46-823A84D8868B}"/>
              </a:ext>
            </a:extLst>
          </p:cNvPr>
          <p:cNvGrpSpPr/>
          <p:nvPr/>
        </p:nvGrpSpPr>
        <p:grpSpPr>
          <a:xfrm>
            <a:off x="5958798" y="2208770"/>
            <a:ext cx="491724" cy="491724"/>
            <a:chOff x="6012280" y="2982119"/>
            <a:chExt cx="1028700" cy="102870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F572903-6E03-C7AD-66B6-0EF4BB8F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C7E3287-F504-B34D-0721-6B97C993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029D9-F5EF-99AA-B5FA-EA4043C6B72E}"/>
              </a:ext>
            </a:extLst>
          </p:cNvPr>
          <p:cNvGrpSpPr/>
          <p:nvPr/>
        </p:nvGrpSpPr>
        <p:grpSpPr>
          <a:xfrm>
            <a:off x="5436096" y="1736586"/>
            <a:ext cx="1483347" cy="1456379"/>
            <a:chOff x="7121101" y="1736586"/>
            <a:chExt cx="1483347" cy="145637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24C8521-B00E-A9D3-A3A0-EFCDE00A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604528" y="2173811"/>
              <a:ext cx="567872" cy="55496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81677C3-0773-8B7D-D34F-328CAC30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30193" y="2015909"/>
              <a:ext cx="886223" cy="87319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0B8E572-A870-BAE6-F5EE-50171494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21101" y="1736586"/>
              <a:ext cx="1483347" cy="145637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E7D61C4-EC5A-96E2-6A79-9B99202B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258596" y="1873496"/>
              <a:ext cx="1185646" cy="1172322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83F9FE5D-7F62-18B7-9F99-D3818EA92C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26675" y="3000019"/>
            <a:ext cx="420008" cy="55622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3230F01-8722-9573-9D6B-4D48A6CA37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23004" y="2927537"/>
            <a:ext cx="397982" cy="621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530ACB-C4A6-4525-1C16-B4FE7EC8B93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731773" y="2163802"/>
            <a:ext cx="618215" cy="4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Reconstruction of Initial Photoacoustic Pressure</a:t>
            </a:r>
            <a:endParaRPr lang="LID4096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/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/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254446-C3B4-602C-A34F-4D15AEB6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48" y="2996952"/>
            <a:ext cx="8077200" cy="381642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linear inverse problem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variational approach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first order optimization with early stopping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acoustic properties, model discrepancies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/calibrate piezoelectric sensor properties: sensitivity, impulse response, angular sensitivity, …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parameter choices, image artifacts, …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high res (0.4mm), broadband numerical wave simulations</a:t>
            </a:r>
          </a:p>
          <a:p>
            <a:pPr marL="0" indent="0">
              <a:buNone/>
            </a:pPr>
            <a:endParaRPr lang="LID4096" sz="1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/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92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76A18A-E239-6757-62A1-DECD50C4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BAA1BC-D61E-5B6C-BE95-9B882A11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6782185" cy="420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AE14-5212-E3E8-A3D9-A5FB680E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772816"/>
            <a:ext cx="1806675" cy="137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9B117-ACA0-361A-223C-A7D8C4A0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3" y="4783965"/>
            <a:ext cx="1817738" cy="167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07DD1-2CAA-A751-5E36-FEC740CA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23" y="3284984"/>
            <a:ext cx="1828800" cy="13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42609-80B2-8DAC-7FB3-8000B9B8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7" y="1838468"/>
            <a:ext cx="4294483" cy="188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06BAF-1A91-7A5C-3926-B8770B95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/>
        </p:blipFill>
        <p:spPr bwMode="auto">
          <a:xfrm>
            <a:off x="7091366" y="1875999"/>
            <a:ext cx="1778205" cy="99056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wall, indoor, hand&#10;&#10;Description automatically generated">
            <a:extLst>
              <a:ext uri="{FF2B5EF4-FFF2-40B4-BE49-F238E27FC236}">
                <a16:creationId xmlns:a16="http://schemas.microsoft.com/office/drawing/2014/main" id="{6CBB15D8-D4B3-7937-8B35-E32565DA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8715" b="21241"/>
          <a:stretch/>
        </p:blipFill>
        <p:spPr>
          <a:xfrm>
            <a:off x="4788024" y="1838468"/>
            <a:ext cx="2140428" cy="16235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209CE8-5607-34CF-278B-BF7BB92A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13" name="Picture 12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3643B042-FD86-B3FA-6089-13C218781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37" y="4437112"/>
            <a:ext cx="8796259" cy="22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499706-09B6-F532-EF8D-0644976C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91977" cy="32704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In Vivo Results</a:t>
            </a:r>
            <a:endParaRPr lang="LID4096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211F5-B03D-6A9C-B12C-9A0274BB7D33}"/>
              </a:ext>
            </a:extLst>
          </p:cNvPr>
          <p:cNvGrpSpPr/>
          <p:nvPr/>
        </p:nvGrpSpPr>
        <p:grpSpPr>
          <a:xfrm>
            <a:off x="3923928" y="1196752"/>
            <a:ext cx="3764288" cy="3381663"/>
            <a:chOff x="407795" y="1646851"/>
            <a:chExt cx="4099813" cy="36830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0B3A9A-D4B5-DEA0-1D80-8E0640D810F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020241" y="1981056"/>
              <a:ext cx="1623181" cy="161781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2CF950-3441-83DA-77B9-D177A15D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7795" y="1981056"/>
              <a:ext cx="3235627" cy="32356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DA5348-1B36-E3B2-C5AD-00AA8041C9CB}"/>
                </a:ext>
              </a:extLst>
            </p:cNvPr>
            <p:cNvSpPr txBox="1"/>
            <p:nvPr/>
          </p:nvSpPr>
          <p:spPr>
            <a:xfrm>
              <a:off x="770684" y="1646851"/>
              <a:ext cx="309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A17B4-E243-4D62-BAC1-F7FEBF8D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02" y="1969001"/>
              <a:ext cx="152026" cy="32476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08D019-82C0-12B7-6B0C-D636D031E718}"/>
                </a:ext>
              </a:extLst>
            </p:cNvPr>
            <p:cNvSpPr txBox="1"/>
            <p:nvPr/>
          </p:nvSpPr>
          <p:spPr>
            <a:xfrm>
              <a:off x="3903808" y="1883181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&gt;1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2ABE54-D7AF-9F8D-591E-AE034F647850}"/>
                </a:ext>
              </a:extLst>
            </p:cNvPr>
            <p:cNvSpPr txBox="1"/>
            <p:nvPr/>
          </p:nvSpPr>
          <p:spPr>
            <a:xfrm>
              <a:off x="3865296" y="4994725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&lt;1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2E79B-D1C2-690E-98BC-D6D0BDEBE929}"/>
                </a:ext>
              </a:extLst>
            </p:cNvPr>
            <p:cNvSpPr/>
            <p:nvPr/>
          </p:nvSpPr>
          <p:spPr>
            <a:xfrm rot="16200000">
              <a:off x="2601719" y="3425237"/>
              <a:ext cx="2929945" cy="335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Intensity ratio  890 nm / 720 nm</a:t>
              </a:r>
              <a:endParaRPr lang="nl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283000B-EF18-7106-FA54-77AD041035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9460" r="6012" b="24034"/>
          <a:stretch/>
        </p:blipFill>
        <p:spPr>
          <a:xfrm>
            <a:off x="3493980" y="4553228"/>
            <a:ext cx="2664938" cy="20173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E04D9-07F7-D67E-46A9-E97F7E7DDA74}"/>
              </a:ext>
            </a:extLst>
          </p:cNvPr>
          <p:cNvGrpSpPr/>
          <p:nvPr/>
        </p:nvGrpSpPr>
        <p:grpSpPr>
          <a:xfrm>
            <a:off x="6106413" y="4585896"/>
            <a:ext cx="3165472" cy="2565350"/>
            <a:chOff x="3440805" y="2956173"/>
            <a:chExt cx="7489554" cy="6069655"/>
          </a:xfrm>
        </p:grpSpPr>
        <p:pic>
          <p:nvPicPr>
            <p:cNvPr id="17" name="Picture 4" descr="Non-invasive Measurement of SaO&amp;lt;sub&amp;gt;2&amp;lt;/sub&amp;gt;, SvO&amp;lt;sub&amp;gt;2&amp;lt;/sub&amp;gt; &amp;amp; Hemoglobin">
              <a:extLst>
                <a:ext uri="{FF2B5EF4-FFF2-40B4-BE49-F238E27FC236}">
                  <a16:creationId xmlns:a16="http://schemas.microsoft.com/office/drawing/2014/main" id="{6EC7EBE8-E301-D043-46EE-BA7DE13CB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35" y="2956173"/>
              <a:ext cx="5769331" cy="442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55ACF-3C70-DBEF-F0F8-24DC7F6E1901}"/>
                </a:ext>
              </a:extLst>
            </p:cNvPr>
            <p:cNvSpPr txBox="1"/>
            <p:nvPr/>
          </p:nvSpPr>
          <p:spPr>
            <a:xfrm>
              <a:off x="3440805" y="7278138"/>
              <a:ext cx="7489554" cy="174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Figure from: Spectrum Medical, Non-Invasive Measurement of SaO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, SvO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 &amp; Hemoglobin</a:t>
              </a:r>
            </a:p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22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06101"/>
            <a:ext cx="8077200" cy="762000"/>
          </a:xfrm>
        </p:spPr>
        <p:txBody>
          <a:bodyPr/>
          <a:lstStyle/>
          <a:p>
            <a:r>
              <a:rPr lang="en-US" sz="2400" dirty="0"/>
              <a:t>UST: Mathematical Modelling (simplified)</a:t>
            </a:r>
            <a:endParaRPr lang="LID4096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300962" y="2369619"/>
            <a:ext cx="866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acoustic wave equation 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multiple sources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+mn-lt"/>
              </a:rPr>
              <a:t>inverse problem: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+mn-lt"/>
              </a:rPr>
              <a:t>             acoustic parameter identification problem with boundary data. 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/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/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>
            <a:extLst>
              <a:ext uri="{FF2B5EF4-FFF2-40B4-BE49-F238E27FC236}">
                <a16:creationId xmlns:a16="http://schemas.microsoft.com/office/drawing/2014/main" id="{84DEC3FC-E339-1877-3A8D-252296CD64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809" y="2369619"/>
            <a:ext cx="3012555" cy="301255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EA85191-AEB1-221D-98C6-99E74EC97A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67485" y="3590549"/>
            <a:ext cx="830700" cy="81182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429666F-9A17-BA3A-73E3-09DC55E828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30930" y="3360637"/>
            <a:ext cx="1296393" cy="1277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B82445B-C717-DE9F-C2E3-D04DFE781C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91829" y="2931243"/>
            <a:ext cx="2169885" cy="213043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E56A393-A303-726D-ECA9-E58BFEACF6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809573" y="3139006"/>
            <a:ext cx="1734398" cy="17149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926854E-6CF2-7183-A510-8F9D1C85171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991636" y="3575907"/>
            <a:ext cx="904343" cy="71443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579FB4-F2C4-3F3A-09CA-FAC2B15066E8}"/>
              </a:ext>
            </a:extLst>
          </p:cNvPr>
          <p:cNvSpPr/>
          <p:nvPr/>
        </p:nvSpPr>
        <p:spPr>
          <a:xfrm>
            <a:off x="5254732" y="482355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016BE7-47CC-1A96-8AC7-225AF9725493}"/>
              </a:ext>
            </a:extLst>
          </p:cNvPr>
          <p:cNvSpPr/>
          <p:nvPr/>
        </p:nvSpPr>
        <p:spPr>
          <a:xfrm>
            <a:off x="5254732" y="465767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699595-02A6-441E-C01B-50973DB5E0A5}"/>
              </a:ext>
            </a:extLst>
          </p:cNvPr>
          <p:cNvSpPr/>
          <p:nvPr/>
        </p:nvSpPr>
        <p:spPr>
          <a:xfrm>
            <a:off x="5254732" y="449160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A82D68-0EE7-9609-CB78-A550122C4A23}"/>
              </a:ext>
            </a:extLst>
          </p:cNvPr>
          <p:cNvSpPr/>
          <p:nvPr/>
        </p:nvSpPr>
        <p:spPr>
          <a:xfrm>
            <a:off x="5264051" y="431062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E83F88-F135-9239-6C89-3F3DB9FDAD2F}"/>
              </a:ext>
            </a:extLst>
          </p:cNvPr>
          <p:cNvSpPr/>
          <p:nvPr/>
        </p:nvSpPr>
        <p:spPr>
          <a:xfrm>
            <a:off x="5264051" y="411464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EAF611-0F12-938E-373B-BD66A34631D0}"/>
              </a:ext>
            </a:extLst>
          </p:cNvPr>
          <p:cNvSpPr/>
          <p:nvPr/>
        </p:nvSpPr>
        <p:spPr>
          <a:xfrm>
            <a:off x="5265169" y="389209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1D2DC6A-0851-10AB-04A0-F7C3514F2D5C}"/>
              </a:ext>
            </a:extLst>
          </p:cNvPr>
          <p:cNvSpPr/>
          <p:nvPr/>
        </p:nvSpPr>
        <p:spPr>
          <a:xfrm>
            <a:off x="5265169" y="366485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DD513D-F0B7-27EF-0873-032105F85CD1}"/>
              </a:ext>
            </a:extLst>
          </p:cNvPr>
          <p:cNvSpPr/>
          <p:nvPr/>
        </p:nvSpPr>
        <p:spPr>
          <a:xfrm>
            <a:off x="5265169" y="340147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FC7A767-835C-FE98-D1A5-918D7805619E}"/>
              </a:ext>
            </a:extLst>
          </p:cNvPr>
          <p:cNvSpPr/>
          <p:nvPr/>
        </p:nvSpPr>
        <p:spPr>
          <a:xfrm>
            <a:off x="5265169" y="314889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DBCA4BB-DC6B-4E12-BFAB-B713E1002749}"/>
              </a:ext>
            </a:extLst>
          </p:cNvPr>
          <p:cNvSpPr/>
          <p:nvPr/>
        </p:nvSpPr>
        <p:spPr>
          <a:xfrm>
            <a:off x="5265169" y="287432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BEF050A-FCE8-6044-F4A0-D815E96E7BA9}"/>
              </a:ext>
            </a:extLst>
          </p:cNvPr>
          <p:cNvSpPr/>
          <p:nvPr/>
        </p:nvSpPr>
        <p:spPr>
          <a:xfrm>
            <a:off x="5490878" y="264563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456F75-0DD1-E317-1BF0-D82038EBC5CA}"/>
              </a:ext>
            </a:extLst>
          </p:cNvPr>
          <p:cNvSpPr/>
          <p:nvPr/>
        </p:nvSpPr>
        <p:spPr>
          <a:xfrm>
            <a:off x="6221497" y="244811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B655ADA-08BD-4295-3DA6-EEEE056576AF}"/>
              </a:ext>
            </a:extLst>
          </p:cNvPr>
          <p:cNvSpPr/>
          <p:nvPr/>
        </p:nvSpPr>
        <p:spPr>
          <a:xfrm>
            <a:off x="6699008" y="250570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1129C-C101-69F4-2B3B-C5D216B6A390}"/>
              </a:ext>
            </a:extLst>
          </p:cNvPr>
          <p:cNvCxnSpPr>
            <a:cxnSpLocks/>
          </p:cNvCxnSpPr>
          <p:nvPr/>
        </p:nvCxnSpPr>
        <p:spPr bwMode="auto">
          <a:xfrm>
            <a:off x="3727318" y="3212976"/>
            <a:ext cx="1492754" cy="16409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E7D84AE7-CF50-FC74-3D78-37325166DD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06472" y="1997597"/>
            <a:ext cx="420008" cy="5562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999D8B3-7D42-E856-7C81-1EA5247B38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849360" y="4010537"/>
            <a:ext cx="397982" cy="6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99A5-DE12-B50F-5FF5-04723BE6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400" dirty="0"/>
              <a:t>UST Reconstruction Approaches</a:t>
            </a:r>
            <a:endParaRPr lang="LID4096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AB1694-B836-E95D-4D9A-DF1D3DA335E3}"/>
              </a:ext>
            </a:extLst>
          </p:cNvPr>
          <p:cNvSpPr txBox="1">
            <a:spLocks/>
          </p:cNvSpPr>
          <p:nvPr/>
        </p:nvSpPr>
        <p:spPr bwMode="auto">
          <a:xfrm>
            <a:off x="395536" y="1520788"/>
            <a:ext cx="8077200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Travel time tomography: </a:t>
            </a:r>
            <a:r>
              <a:rPr lang="en-US" sz="1800" b="0" kern="0" dirty="0"/>
              <a:t>geometrical optics approximation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robust &amp; computationally efficient</a:t>
            </a:r>
            <a:br>
              <a:rPr lang="en-US" sz="1800" b="0" kern="0" dirty="0"/>
            </a:br>
            <a:r>
              <a:rPr lang="en-US" sz="1600" b="0" dirty="0">
                <a:solidFill>
                  <a:srgbClr val="000000"/>
                </a:solidFill>
                <a:effectLst/>
              </a:rPr>
              <a:t>(time-of-flight picking followed by linear inversion)</a:t>
            </a:r>
            <a:endParaRPr lang="en-US" sz="1600" b="0" kern="0" dirty="0"/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valid for high frequencies (attenuation!), low res, lots of data </a:t>
            </a:r>
          </a:p>
        </p:txBody>
      </p:sp>
      <p:pic>
        <p:nvPicPr>
          <p:cNvPr id="5" name="Graphic 4" descr="Newspaper with solid fill">
            <a:extLst>
              <a:ext uri="{FF2B5EF4-FFF2-40B4-BE49-F238E27FC236}">
                <a16:creationId xmlns:a16="http://schemas.microsoft.com/office/drawing/2014/main" id="{E3FDF41A-4841-4091-9B64-B63A897D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3356992"/>
            <a:ext cx="762000" cy="762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02F55-8556-DA50-6DFD-3A4185A0BD60}"/>
              </a:ext>
            </a:extLst>
          </p:cNvPr>
          <p:cNvSpPr txBox="1">
            <a:spLocks/>
          </p:cNvSpPr>
          <p:nvPr/>
        </p:nvSpPr>
        <p:spPr>
          <a:xfrm>
            <a:off x="899592" y="3429001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Javaherian</a:t>
            </a:r>
            <a:r>
              <a:rPr lang="en-US" sz="1600" kern="0" dirty="0"/>
              <a:t>, L, Cox, 2020</a:t>
            </a:r>
            <a:r>
              <a:rPr lang="en-US" sz="1600" b="0" kern="0" dirty="0"/>
              <a:t>. Refraction-corrected ray-based inversion for three-dimensional ultrasound tomography of the breast. </a:t>
            </a:r>
            <a:r>
              <a:rPr lang="en-US" sz="1600" b="0" i="1" kern="0" dirty="0"/>
              <a:t>Inverse Problems</a:t>
            </a:r>
          </a:p>
          <a:p>
            <a:endParaRPr lang="LID4096" sz="1600" b="0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2BBE9F-2E57-5CDE-18F3-BB40AB8F406E}"/>
              </a:ext>
            </a:extLst>
          </p:cNvPr>
          <p:cNvSpPr txBox="1">
            <a:spLocks/>
          </p:cNvSpPr>
          <p:nvPr/>
        </p:nvSpPr>
        <p:spPr bwMode="auto">
          <a:xfrm>
            <a:off x="395536" y="4365104"/>
            <a:ext cx="8077200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Full waveform inversion (FWI): </a:t>
            </a:r>
            <a:r>
              <a:rPr lang="en-US" sz="1800" b="0" kern="0" dirty="0"/>
              <a:t>fit full wave model to all data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high res from little data, transducer modelling, constraints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many wave simulations, complex numerical optimization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low TRL but already used in 2D systems</a:t>
            </a:r>
          </a:p>
        </p:txBody>
      </p:sp>
    </p:spTree>
    <p:extLst>
      <p:ext uri="{BB962C8B-B14F-4D97-AF65-F5344CB8AC3E}">
        <p14:creationId xmlns:p14="http://schemas.microsoft.com/office/powerpoint/2010/main" val="27185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C1ECE033-BC67-966B-04D7-860CBD81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4E1817-F5DA-7E48-4B87-A7C9B66257B4}"/>
              </a:ext>
            </a:extLst>
          </p:cNvPr>
          <p:cNvSpPr txBox="1">
            <a:spLocks/>
          </p:cNvSpPr>
          <p:nvPr/>
        </p:nvSpPr>
        <p:spPr>
          <a:xfrm>
            <a:off x="899592" y="5877272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Herraiz</a:t>
            </a:r>
            <a:r>
              <a:rPr lang="en-US" sz="1400" kern="0" dirty="0"/>
              <a:t>, </a:t>
            </a:r>
            <a:r>
              <a:rPr lang="en-US" sz="1400" kern="0" dirty="0" err="1"/>
              <a:t>Udías</a:t>
            </a:r>
            <a:r>
              <a:rPr lang="en-US" sz="1400" kern="0" dirty="0"/>
              <a:t>, Miller, Cox, </a:t>
            </a:r>
            <a:r>
              <a:rPr lang="en-US" sz="1400" kern="0" dirty="0" err="1"/>
              <a:t>Treeby</a:t>
            </a:r>
            <a:r>
              <a:rPr lang="en-US" sz="1400" kern="0" dirty="0"/>
              <a:t>, 2017.</a:t>
            </a:r>
            <a:r>
              <a:rPr lang="en-US" sz="1400" b="0" kern="0" dirty="0"/>
              <a:t> Time domain reconstruction of sound speed and attenuation in ultrasound computed tomography using full wave inversion. </a:t>
            </a:r>
            <a:r>
              <a:rPr lang="en-US" sz="1400" b="0" i="1" kern="0" dirty="0"/>
              <a:t>JASA</a:t>
            </a:r>
          </a:p>
          <a:p>
            <a:endParaRPr lang="LID4096" sz="1600" b="0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9C107A-1D0E-B621-6479-3CB2F65E108A}"/>
              </a:ext>
            </a:extLst>
          </p:cNvPr>
          <p:cNvSpPr txBox="1">
            <a:spLocks/>
          </p:cNvSpPr>
          <p:nvPr/>
        </p:nvSpPr>
        <p:spPr bwMode="auto">
          <a:xfrm>
            <a:off x="205732" y="2180946"/>
            <a:ext cx="8771060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gradient for </a:t>
            </a:r>
            <a:r>
              <a:rPr lang="en-US" sz="1800" kern="0" dirty="0"/>
              <a:t>first-order optimization</a:t>
            </a:r>
            <a:r>
              <a:rPr lang="en-US" sz="1800" b="0" kern="0" dirty="0"/>
              <a:t> via </a:t>
            </a:r>
            <a:r>
              <a:rPr lang="en-US" sz="1800" kern="0" dirty="0"/>
              <a:t>adjoint state method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where                                          is the time-reversed data discrepancy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kern="0" dirty="0"/>
              <a:t>two wave simulations for one gradient </a:t>
            </a:r>
            <a:r>
              <a:rPr lang="en-US" sz="1800" b="0" kern="0" dirty="0"/>
              <a:t>(for one source)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Starting point in 2D: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/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</a:t>
                </a:r>
                <a:r>
                  <a:rPr lang="en-US" sz="2000" b="0" dirty="0" err="1"/>
                  <a:t>s.t.</a:t>
                </a:r>
                <a:r>
                  <a:rPr lang="en-US" sz="2000" b="0" dirty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   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blipFill>
                <a:blip r:embed="rId5"/>
                <a:stretch>
                  <a:fillRect l="-1048" t="-50980" b="-11078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F30CFC3-C253-3170-C20E-F69E8C93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19663"/>
            <a:ext cx="8077200" cy="521105"/>
          </a:xfrm>
        </p:spPr>
        <p:txBody>
          <a:bodyPr/>
          <a:lstStyle/>
          <a:p>
            <a:r>
              <a:rPr lang="en-US" sz="2000" dirty="0"/>
              <a:t>Time Domain Full Waveform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/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</m:e>
                      </m:nary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/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/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blipFill>
                <a:blip r:embed="rId8"/>
                <a:stretch>
                  <a:fillRect r="-1875" b="-151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28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A5E9-B95D-D7A3-2C34-55D7BD04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400" dirty="0"/>
              <a:t>3D Time Domain FWI for Breast UST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 b="1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9pPr>
              </a:lstStyle>
              <a:p>
                <a:pPr marL="0" indent="0">
                  <a:lnSpc>
                    <a:spcPts val="3000"/>
                  </a:lnSpc>
                  <a:buClr>
                    <a:srgbClr val="FFC000"/>
                  </a:buClr>
                  <a:buNone/>
                </a:pPr>
                <a:r>
                  <a:rPr lang="en-US" sz="1800" kern="0" dirty="0"/>
                  <a:t>Challenges and solutions for 3D: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2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kern="0" dirty="0"/>
                  <a:t> </a:t>
                </a:r>
                <a:r>
                  <a:rPr lang="en-US" sz="1800" b="0" kern="0" dirty="0"/>
                  <a:t>wave simulations per gradient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stochastic quasi-newton optimization (SL-BFGS)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computationally &amp; stochastically efficient gradient estimator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source encoding for time-invariant systems</a:t>
                </a:r>
                <a:r>
                  <a:rPr lang="en-US" sz="1800" kern="0" dirty="0"/>
                  <a:t> 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memory requirements of gradient computation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time-reversal based gradient computation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>
                    <a:sym typeface="Wingdings" panose="05000000000000000000" pitchFamily="2" charset="2"/>
                  </a:rPr>
                  <a:t>slow convergence and local minima</a:t>
                </a:r>
                <a:br>
                  <a:rPr lang="en-US" sz="1800" b="0" kern="0" dirty="0">
                    <a:sym typeface="Wingdings" panose="05000000000000000000" pitchFamily="2" charset="2"/>
                  </a:rPr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coarse-to-fine multigrid schemes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 resources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runs on single GPU, can utilize multiple GPUs</a:t>
                </a:r>
                <a:endParaRPr lang="en-US" sz="1800" b="0" kern="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blipFill>
                <a:blip r:embed="rId3"/>
                <a:stretch>
                  <a:fillRect l="-556" b="-138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/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2 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blipFill>
                <a:blip r:embed="rId4"/>
                <a:stretch>
                  <a:fillRect l="-1103" t="-42938" b="-3954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5580-075F-ADAF-56F1-F6B82E08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Breast Cancer</a:t>
            </a:r>
            <a:endParaRPr lang="LID4096" sz="28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C6319B-75F4-A8C5-9508-4BC674B9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15197"/>
            <a:ext cx="937043" cy="151699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5CD7F5-60E1-C039-98FA-2DA5DBBB7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60848"/>
            <a:ext cx="4110609" cy="26642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Most common cause of cancer death in women worldwide: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25% of all cancer cases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15% of all cancer deaths</a:t>
            </a:r>
          </a:p>
        </p:txBody>
      </p:sp>
      <p:pic>
        <p:nvPicPr>
          <p:cNvPr id="15" name="Picture 14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A2F5275F-9547-DC5D-1C15-91062EA3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68" y="2132856"/>
            <a:ext cx="3888432" cy="2592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FFC12-152E-FB50-7382-C5567E6EAD42}"/>
              </a:ext>
            </a:extLst>
          </p:cNvPr>
          <p:cNvSpPr txBox="1"/>
          <p:nvPr/>
        </p:nvSpPr>
        <p:spPr>
          <a:xfrm>
            <a:off x="1364567" y="5153999"/>
            <a:ext cx="6558882" cy="86728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Early detection and diagnosis  are key to successful treatment!</a:t>
            </a:r>
          </a:p>
        </p:txBody>
      </p:sp>
    </p:spTree>
    <p:extLst>
      <p:ext uri="{BB962C8B-B14F-4D97-AF65-F5344CB8AC3E}">
        <p14:creationId xmlns:p14="http://schemas.microsoft.com/office/powerpoint/2010/main" val="3097652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4792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3E576A8-BA1F-7E50-F254-3302A806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49908"/>
            <a:ext cx="4733472" cy="340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344F1-0897-A887-0DFC-FA3A17750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749908"/>
            <a:ext cx="1711352" cy="3407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7DFC7-43EF-2394-B1EF-EBBAA5E4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7220" y="1749909"/>
            <a:ext cx="85140" cy="34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2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8640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817B9-746F-6C51-D288-41DF7BE8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61031" y="777509"/>
            <a:ext cx="2167228" cy="2861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94220-5FF6-3A3C-B21A-B0514DC9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85369" y="777509"/>
            <a:ext cx="2167228" cy="28616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9F125EE-8FB6-5412-A254-A4C5A757E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61031" y="3074774"/>
            <a:ext cx="2167230" cy="2861701"/>
          </a:xfrm>
          <a:prstGeom prst="rect">
            <a:avLst/>
          </a:prstGeom>
        </p:spPr>
      </p:pic>
      <p:pic>
        <p:nvPicPr>
          <p:cNvPr id="17" name="Picture 16" descr="A picture containing dishware, porcelain&#10;&#10;Description automatically generated">
            <a:extLst>
              <a:ext uri="{FF2B5EF4-FFF2-40B4-BE49-F238E27FC236}">
                <a16:creationId xmlns:a16="http://schemas.microsoft.com/office/drawing/2014/main" id="{66EA8453-D1F3-38B1-A90E-D59A66D9D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85367" y="3074774"/>
            <a:ext cx="2167230" cy="2861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E5ECDE-0756-8079-7774-E33ABCB4E7F5}"/>
              </a:ext>
            </a:extLst>
          </p:cNvPr>
          <p:cNvSpPr txBox="1">
            <a:spLocks/>
          </p:cNvSpPr>
          <p:nvPr/>
        </p:nvSpPr>
        <p:spPr bwMode="auto">
          <a:xfrm>
            <a:off x="251520" y="1244842"/>
            <a:ext cx="2304256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Starting point</a:t>
            </a:r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308330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0FA5-56EA-C414-25B8-5546852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6712"/>
            <a:ext cx="8077200" cy="762000"/>
          </a:xfrm>
        </p:spPr>
        <p:txBody>
          <a:bodyPr/>
          <a:lstStyle/>
          <a:p>
            <a:r>
              <a:rPr lang="en-US" sz="2000" dirty="0"/>
              <a:t>FWI for Experimental Data: Where Are We?</a:t>
            </a:r>
            <a:endParaRPr lang="LID4096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1068FF-7C72-5351-2315-682E45F47D42}"/>
              </a:ext>
            </a:extLst>
          </p:cNvPr>
          <p:cNvSpPr txBox="1">
            <a:spLocks/>
          </p:cNvSpPr>
          <p:nvPr/>
        </p:nvSpPr>
        <p:spPr bwMode="auto">
          <a:xfrm>
            <a:off x="251520" y="1892914"/>
            <a:ext cx="7673669" cy="47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>
                <a:solidFill>
                  <a:srgbClr val="000000"/>
                </a:solidFill>
              </a:rPr>
              <a:t>data from phantom objects, volunteers </a:t>
            </a:r>
            <a:r>
              <a:rPr lang="en-US" sz="1600" b="0" dirty="0"/>
              <a:t>&amp; </a:t>
            </a:r>
            <a:r>
              <a:rPr lang="en-US" sz="1600" b="0" dirty="0">
                <a:solidFill>
                  <a:srgbClr val="000000"/>
                </a:solidFill>
              </a:rPr>
              <a:t>patients</a:t>
            </a:r>
            <a:endParaRPr lang="en-US" sz="1600" b="0" dirty="0"/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/>
              <a:t>ray-based travel time tomography reconstructions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photoacoustic reconstructions </a:t>
            </a:r>
            <a:r>
              <a:rPr lang="en-US" sz="1600" b="0" kern="0" dirty="0">
                <a:sym typeface="Wingdings" panose="05000000000000000000" pitchFamily="2" charset="2"/>
              </a:rPr>
              <a:t> </a:t>
            </a:r>
            <a:r>
              <a:rPr lang="en-US" sz="1600" b="0" kern="0" dirty="0"/>
              <a:t>data pre-processing, scanner &amp; transducer modelling, wave simulations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modeling of US protocol, data read-in &amp; pre-processing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model calibration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phantom objects, quantitative evaluation </a:t>
            </a:r>
          </a:p>
          <a:p>
            <a:pPr>
              <a:lnSpc>
                <a:spcPts val="3700"/>
              </a:lnSpc>
              <a:buClr>
                <a:srgbClr val="FF0000"/>
              </a:buClr>
              <a:buFont typeface="Verdana" panose="020B0604030504040204" pitchFamily="34" charset="0"/>
              <a:buChar char="!"/>
            </a:pPr>
            <a:r>
              <a:rPr lang="en-US" sz="1600" b="0" kern="0" dirty="0"/>
              <a:t>FWI of volunteer data</a:t>
            </a:r>
          </a:p>
          <a:p>
            <a:pPr>
              <a:lnSpc>
                <a:spcPts val="3700"/>
              </a:lnSpc>
              <a:buClr>
                <a:srgbClr val="FF0000"/>
              </a:buClr>
              <a:buFont typeface="Verdana" panose="020B0604030504040204" pitchFamily="34" charset="0"/>
              <a:buChar char="!"/>
            </a:pPr>
            <a:r>
              <a:rPr lang="en-US" sz="1600" b="0" kern="0" dirty="0"/>
              <a:t>FWI of patient data &amp; clinical evaluation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40760-8613-6D21-6261-CEAF65107B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06" y="3573016"/>
            <a:ext cx="2178757" cy="220376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91BE0-F47F-AED0-C71D-E64881829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39"/>
          <a:stretch/>
        </p:blipFill>
        <p:spPr>
          <a:xfrm>
            <a:off x="5980512" y="1700808"/>
            <a:ext cx="2767951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98B5-3619-883F-3B5A-C92F4D92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576064"/>
          </a:xfrm>
        </p:spPr>
        <p:txBody>
          <a:bodyPr/>
          <a:lstStyle/>
          <a:p>
            <a:r>
              <a:rPr lang="en-US" sz="2400" dirty="0"/>
              <a:t>Summary &amp; Outlook</a:t>
            </a:r>
            <a:endParaRPr lang="LID4096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64AB7-F741-1FDA-44B3-076327D9AC5E}"/>
              </a:ext>
            </a:extLst>
          </p:cNvPr>
          <p:cNvSpPr txBox="1">
            <a:spLocks/>
          </p:cNvSpPr>
          <p:nvPr/>
        </p:nvSpPr>
        <p:spPr bwMode="auto">
          <a:xfrm>
            <a:off x="354715" y="1196752"/>
            <a:ext cx="825588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need for novel breast imaging techniques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photoacoustic (PAT) and ultrasound tomography (UST) give access to high-quality images of optical and acoustic tissue properties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combined PAT+UST scanner designed &amp; build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evaluation on data from phantoms, volunteers &amp; patients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PAT reconstructions work well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proof-of-concept studies of FWI for high resolution 3D UST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demonstration of FWI on experimental data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optical inversion in PAT (QPAT)</a:t>
            </a:r>
          </a:p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br>
              <a:rPr lang="en-US" sz="1600" b="0" kern="0" dirty="0"/>
            </a:br>
            <a:endParaRPr lang="en-US" sz="1600" b="0" kern="0" dirty="0"/>
          </a:p>
        </p:txBody>
      </p:sp>
      <p:pic>
        <p:nvPicPr>
          <p:cNvPr id="6" name="Content Placeholder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C07D2C-A182-8016-2746-65186052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1550" y="240543"/>
            <a:ext cx="2100930" cy="61627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07F30AF-4A33-AB0A-5817-5BA58670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80" y="5712232"/>
            <a:ext cx="2477521" cy="624894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BFFD0E-CC1C-D04F-66D3-4A68D85F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703" y="5712232"/>
            <a:ext cx="1568773" cy="62489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E3678B-F766-EC19-F2D8-2DBB9774A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278" y="5730798"/>
            <a:ext cx="374440" cy="60632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A1B9DC-591B-3C71-2507-FB4E12187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520" y="5661248"/>
            <a:ext cx="909835" cy="675878"/>
          </a:xfrm>
          <a:prstGeom prst="rect">
            <a:avLst/>
          </a:prstGeom>
        </p:spPr>
      </p:pic>
      <p:pic>
        <p:nvPicPr>
          <p:cNvPr id="11" name="Graphic 10" descr="Newspaper with solid fill">
            <a:extLst>
              <a:ext uri="{FF2B5EF4-FFF2-40B4-BE49-F238E27FC236}">
                <a16:creationId xmlns:a16="http://schemas.microsoft.com/office/drawing/2014/main" id="{88A56E53-CB7B-250D-F842-A87F3E7C5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275" y="4941168"/>
            <a:ext cx="762000" cy="76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A97DD1-6F2E-13E5-8015-B1713FD2EF8B}"/>
              </a:ext>
            </a:extLst>
          </p:cNvPr>
          <p:cNvSpPr txBox="1">
            <a:spLocks/>
          </p:cNvSpPr>
          <p:nvPr/>
        </p:nvSpPr>
        <p:spPr>
          <a:xfrm>
            <a:off x="1046079" y="5013176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68E5FA-E4A6-F213-7EEE-F59FD0BA5058}"/>
              </a:ext>
            </a:extLst>
          </p:cNvPr>
          <p:cNvSpPr txBox="1">
            <a:spLocks/>
          </p:cNvSpPr>
          <p:nvPr/>
        </p:nvSpPr>
        <p:spPr bwMode="auto">
          <a:xfrm>
            <a:off x="323275" y="6309320"/>
            <a:ext cx="8767728" cy="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r>
              <a:rPr lang="en-US" sz="1400" dirty="0">
                <a:solidFill>
                  <a:srgbClr val="000000"/>
                </a:solidFill>
              </a:rPr>
              <a:t>Felix.Lucka@cwi.nl  Photoacoustic and Ultrasonic Tomography for Breast Imaging</a:t>
            </a:r>
          </a:p>
        </p:txBody>
      </p:sp>
    </p:spTree>
    <p:extLst>
      <p:ext uri="{BB962C8B-B14F-4D97-AF65-F5344CB8AC3E}">
        <p14:creationId xmlns:p14="http://schemas.microsoft.com/office/powerpoint/2010/main" val="1660622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4901-0666-6AE2-AD2D-6EF586736BEA}"/>
              </a:ext>
            </a:extLst>
          </p:cNvPr>
          <p:cNvSpPr/>
          <p:nvPr/>
        </p:nvSpPr>
        <p:spPr>
          <a:xfrm>
            <a:off x="3289323" y="1628803"/>
            <a:ext cx="2585555" cy="64806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3CB99-ACD7-7DE5-5F68-2CDBA21EEE0C}"/>
              </a:ext>
            </a:extLst>
          </p:cNvPr>
          <p:cNvSpPr/>
          <p:nvPr/>
        </p:nvSpPr>
        <p:spPr>
          <a:xfrm>
            <a:off x="6084168" y="1628803"/>
            <a:ext cx="2585555" cy="648069"/>
          </a:xfrm>
          <a:prstGeom prst="rect">
            <a:avLst/>
          </a:prstGeom>
          <a:solidFill>
            <a:srgbClr val="FFD9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8FEB-1FF7-56B6-2B01-0EFA3C2E1459}"/>
              </a:ext>
            </a:extLst>
          </p:cNvPr>
          <p:cNvSpPr txBox="1"/>
          <p:nvPr/>
        </p:nvSpPr>
        <p:spPr>
          <a:xfrm>
            <a:off x="6084168" y="1628801"/>
            <a:ext cx="2585554" cy="2548005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Magnetic resonance imaging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contrast agent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expensive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availability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not suitable for every woman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999F5-EB9D-1978-85AC-D1B2AB548385}"/>
              </a:ext>
            </a:extLst>
          </p:cNvPr>
          <p:cNvSpPr txBox="1"/>
          <p:nvPr/>
        </p:nvSpPr>
        <p:spPr>
          <a:xfrm>
            <a:off x="3354598" y="1784000"/>
            <a:ext cx="2585554" cy="1717008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defTabSz="864017">
              <a:lnSpc>
                <a:spcPct val="15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+mn-lt"/>
              </a:rPr>
              <a:t>Ultrasonography</a:t>
            </a:r>
          </a:p>
          <a:p>
            <a:pPr defTabSz="864017">
              <a:lnSpc>
                <a:spcPct val="150000"/>
              </a:lnSpc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whole breast imaging is difficult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operator dependent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AB5BD-C1AF-8834-7274-88AC2C4B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6" y="3758569"/>
            <a:ext cx="2109108" cy="2334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13126-3B71-CC80-54D1-083201DB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99" y="4474697"/>
            <a:ext cx="2486524" cy="1618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55EF3-B451-B86D-3B32-19EE3BC5F636}"/>
              </a:ext>
            </a:extLst>
          </p:cNvPr>
          <p:cNvSpPr/>
          <p:nvPr/>
        </p:nvSpPr>
        <p:spPr>
          <a:xfrm>
            <a:off x="3282590" y="1628801"/>
            <a:ext cx="2585554" cy="453648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7D764-A09B-DCF4-0AD2-C6DF2E000B33}"/>
              </a:ext>
            </a:extLst>
          </p:cNvPr>
          <p:cNvSpPr/>
          <p:nvPr/>
        </p:nvSpPr>
        <p:spPr>
          <a:xfrm>
            <a:off x="6084451" y="1628800"/>
            <a:ext cx="2585554" cy="4536480"/>
          </a:xfrm>
          <a:prstGeom prst="rect">
            <a:avLst/>
          </a:prstGeom>
          <a:noFill/>
          <a:ln>
            <a:solidFill>
              <a:srgbClr val="EF00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5295A-3810-CEDD-CF93-1B3B8DF7DC8B}"/>
              </a:ext>
            </a:extLst>
          </p:cNvPr>
          <p:cNvSpPr txBox="1"/>
          <p:nvPr/>
        </p:nvSpPr>
        <p:spPr>
          <a:xfrm>
            <a:off x="3779912" y="6416646"/>
            <a:ext cx="5256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+mn-lt"/>
              </a:rPr>
              <a:t>courtesy</a:t>
            </a:r>
            <a:r>
              <a:rPr lang="nl-NL" sz="1600" i="1" dirty="0">
                <a:latin typeface="+mn-lt"/>
              </a:rPr>
              <a:t> of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F7A34A-FE00-1506-BAC1-50EA84615AA0}"/>
              </a:ext>
            </a:extLst>
          </p:cNvPr>
          <p:cNvGrpSpPr/>
          <p:nvPr/>
        </p:nvGrpSpPr>
        <p:grpSpPr>
          <a:xfrm>
            <a:off x="395536" y="1628803"/>
            <a:ext cx="2592288" cy="4536501"/>
            <a:chOff x="395536" y="1628803"/>
            <a:chExt cx="2592288" cy="45365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7138D-3FF7-0B7B-58B2-8A4C8D2DD8D9}"/>
                </a:ext>
              </a:extLst>
            </p:cNvPr>
            <p:cNvSpPr/>
            <p:nvPr/>
          </p:nvSpPr>
          <p:spPr>
            <a:xfrm>
              <a:off x="402269" y="1628803"/>
              <a:ext cx="2585555" cy="648069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4017">
                <a:defRPr/>
              </a:pPr>
              <a:endParaRPr lang="en-US" sz="1701" kern="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D4E48F-DD9C-DFCD-04C5-B38E2A4076A6}"/>
                </a:ext>
              </a:extLst>
            </p:cNvPr>
            <p:cNvSpPr txBox="1"/>
            <p:nvPr/>
          </p:nvSpPr>
          <p:spPr>
            <a:xfrm>
              <a:off x="395536" y="1772816"/>
              <a:ext cx="2585554" cy="205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864017">
                <a:lnSpc>
                  <a:spcPct val="150000"/>
                </a:lnSpc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+mn-lt"/>
                </a:rPr>
                <a:t>X-ray mammography</a:t>
              </a:r>
            </a:p>
            <a:p>
              <a:pPr defTabSz="864017">
                <a:lnSpc>
                  <a:spcPct val="150000"/>
                </a:lnSpc>
                <a:defRPr/>
              </a:pPr>
              <a:endParaRPr lang="en-US" sz="1000" b="1" kern="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p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ainful compression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i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onizing radiation (tumor induction)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g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landular tissue is problematic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930C31-0842-9557-AC47-9B09A334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2" y="3823482"/>
              <a:ext cx="1051260" cy="22698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A09EF2-2AF3-5634-B6E0-F869ECB3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2636" y="3823482"/>
              <a:ext cx="1059164" cy="22698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480B4-7CB7-DBEC-C9A0-37CF227E2FCF}"/>
                </a:ext>
              </a:extLst>
            </p:cNvPr>
            <p:cNvSpPr/>
            <p:nvPr/>
          </p:nvSpPr>
          <p:spPr>
            <a:xfrm>
              <a:off x="395536" y="1628824"/>
              <a:ext cx="2585554" cy="453648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2444955-B39A-03C5-0F15-B5F44A66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Conventional Breast Imaging</a:t>
            </a:r>
            <a:endParaRPr lang="LID4096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CA410-2832-89B8-77A5-CF9D56D0D119}"/>
              </a:ext>
            </a:extLst>
          </p:cNvPr>
          <p:cNvSpPr txBox="1"/>
          <p:nvPr/>
        </p:nvSpPr>
        <p:spPr>
          <a:xfrm>
            <a:off x="402268" y="1772816"/>
            <a:ext cx="8274187" cy="222458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Urgent need for novel imaging techniques providing higher specificity, contrast and image resolution than X-ray mammography at lower costs than MRI.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C80930D-2271-4783-846F-FA575453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77" y="2204864"/>
            <a:ext cx="3647140" cy="3873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630735-7BE3-4F61-ADD4-1E893D39983C}"/>
              </a:ext>
            </a:extLst>
          </p:cNvPr>
          <p:cNvGrpSpPr/>
          <p:nvPr/>
        </p:nvGrpSpPr>
        <p:grpSpPr>
          <a:xfrm>
            <a:off x="2207563" y="3618937"/>
            <a:ext cx="719309" cy="719309"/>
            <a:chOff x="6012280" y="2982119"/>
            <a:chExt cx="1028700" cy="10287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F7C4E5-3845-48D0-A316-42BE2272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457E274-9CD1-40DB-84FC-15EC71F3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5513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05233" y="3336815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2275" y="292821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86231" y="3128489"/>
            <a:ext cx="1734398" cy="17149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01992BF-3932-43C3-86A9-F8DC5A8EE2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5176" y="4776400"/>
            <a:ext cx="614401" cy="81366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0515E3E-BE0D-445A-9702-5747D9D8AC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71749" y="4670372"/>
            <a:ext cx="582180" cy="908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944FA-7C8D-EF22-E4AD-D26AC24D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Hybrid imaging: </a:t>
            </a:r>
            <a:br>
              <a:rPr lang="en-US" sz="1800" b="0" dirty="0"/>
            </a:br>
            <a:r>
              <a:rPr lang="en-US" sz="1800" i="1" dirty="0"/>
              <a:t>light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non-ionizing, near-infrared radiation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optical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Photoacoustic Tomography (PAT)</a:t>
            </a:r>
            <a:endParaRPr lang="LID4096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6EF039-03F9-FAA7-12A0-D42DC108A5D1}"/>
              </a:ext>
            </a:extLst>
          </p:cNvPr>
          <p:cNvGrpSpPr/>
          <p:nvPr/>
        </p:nvGrpSpPr>
        <p:grpSpPr>
          <a:xfrm>
            <a:off x="1511660" y="1383092"/>
            <a:ext cx="5904656" cy="3846108"/>
            <a:chOff x="1331640" y="980802"/>
            <a:chExt cx="7406653" cy="4824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BCB03-30CE-8551-6327-296FA395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980802"/>
              <a:ext cx="6726918" cy="4824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767528-2534-B5BD-2582-74BDE08C95E5}"/>
                </a:ext>
              </a:extLst>
            </p:cNvPr>
            <p:cNvSpPr txBox="1"/>
            <p:nvPr/>
          </p:nvSpPr>
          <p:spPr>
            <a:xfrm>
              <a:off x="6243804" y="2824536"/>
              <a:ext cx="2494489" cy="2032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cs typeface="Times New Roman" panose="02020603050405020304" pitchFamily="18" charset="0"/>
                </a:rPr>
                <a:t>Oxyhemoglobin</a:t>
              </a:r>
            </a:p>
            <a:p>
              <a:r>
                <a:rPr lang="en-GB" sz="180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cs typeface="Times New Roman" panose="02020603050405020304" pitchFamily="18" charset="0"/>
                </a:rPr>
                <a:t>Deoxyhemoglobin</a:t>
              </a:r>
            </a:p>
            <a:p>
              <a:r>
                <a:rPr lang="en-GB" sz="1800" dirty="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cs typeface="Times New Roman" panose="02020603050405020304" pitchFamily="18" charset="0"/>
                </a:rPr>
                <a:t>Elastin</a:t>
              </a:r>
            </a:p>
            <a:p>
              <a:r>
                <a:rPr lang="en-GB" sz="1800" dirty="0">
                  <a:solidFill>
                    <a:srgbClr val="00B050"/>
                  </a:solidFill>
                  <a:uFill>
                    <a:solidFill>
                      <a:srgbClr val="92D050"/>
                    </a:solidFill>
                  </a:uFill>
                  <a:cs typeface="Times New Roman" panose="02020603050405020304" pitchFamily="18" charset="0"/>
                </a:rPr>
                <a:t>Collagen</a:t>
              </a:r>
            </a:p>
            <a:p>
              <a:r>
                <a:rPr lang="en-GB" sz="1800" dirty="0">
                  <a:solidFill>
                    <a:srgbClr val="FF00FF"/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Lipid (a)</a:t>
              </a:r>
              <a:r>
                <a:rPr lang="en-GB" sz="1800" dirty="0">
                  <a:solidFill>
                    <a:schemeClr val="accent2">
                      <a:lumMod val="75000"/>
                    </a:schemeClr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 (b)</a:t>
              </a:r>
            </a:p>
            <a:p>
              <a:r>
                <a:rPr lang="en-GB" sz="1800" dirty="0">
                  <a:cs typeface="Times New Roman" panose="02020603050405020304" pitchFamily="18" charset="0"/>
                </a:rPr>
                <a:t>Water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93C9353-FE0D-0544-F587-F33BE006E25A}"/>
              </a:ext>
            </a:extLst>
          </p:cNvPr>
          <p:cNvSpPr/>
          <p:nvPr/>
        </p:nvSpPr>
        <p:spPr>
          <a:xfrm>
            <a:off x="1187624" y="4941168"/>
            <a:ext cx="2448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400" b="1" dirty="0">
                <a:latin typeface="+mn-lt"/>
                <a:cs typeface="Times New Roman" panose="02020603050405020304" pitchFamily="18" charset="0"/>
              </a:rPr>
              <a:t>(from Beard, 2011)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B426F7-3284-8572-C47F-579E3439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571344"/>
            <a:ext cx="8496944" cy="1170024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different wavelengths allow </a:t>
            </a:r>
            <a:r>
              <a:rPr lang="en-US" sz="1700" dirty="0"/>
              <a:t>quantitative spectroscopic examinations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gap between oxygenated and deoxygenated blood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use of contrast agents for </a:t>
            </a:r>
            <a:r>
              <a:rPr lang="en-US" sz="1700" dirty="0"/>
              <a:t>molecular imaging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4FEAC9-CD7C-1D2A-ADEA-9147BAB9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50776"/>
            <a:ext cx="8077200" cy="762000"/>
          </a:xfrm>
        </p:spPr>
        <p:txBody>
          <a:bodyPr/>
          <a:lstStyle/>
          <a:p>
            <a:r>
              <a:rPr lang="en-US" sz="2000" dirty="0"/>
              <a:t>Photoacoustic Imaging: Spectral Properties</a:t>
            </a:r>
            <a:endParaRPr lang="LID4096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DC1E9-EA1C-F369-5A23-940157205432}"/>
              </a:ext>
            </a:extLst>
          </p:cNvPr>
          <p:cNvSpPr txBox="1"/>
          <p:nvPr/>
        </p:nvSpPr>
        <p:spPr>
          <a:xfrm>
            <a:off x="3419872" y="1412776"/>
            <a:ext cx="576064" cy="316835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899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1312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757" y="3337887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5656" y="290849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3400" y="3116256"/>
            <a:ext cx="1734398" cy="1714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Ultrasound Tomography (UST)</a:t>
            </a:r>
            <a:endParaRPr lang="LID4096" sz="28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BC3C799-4A7F-F7E1-2BB9-7A008A0633EB}"/>
              </a:ext>
            </a:extLst>
          </p:cNvPr>
          <p:cNvSpPr/>
          <p:nvPr/>
        </p:nvSpPr>
        <p:spPr>
          <a:xfrm>
            <a:off x="1138559" y="480080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C4E12F-D4C0-36F1-5AAD-494F007CF8A7}"/>
              </a:ext>
            </a:extLst>
          </p:cNvPr>
          <p:cNvSpPr/>
          <p:nvPr/>
        </p:nvSpPr>
        <p:spPr>
          <a:xfrm>
            <a:off x="1138559" y="463492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01804B4-1641-A801-96FE-D86311328A7F}"/>
              </a:ext>
            </a:extLst>
          </p:cNvPr>
          <p:cNvSpPr/>
          <p:nvPr/>
        </p:nvSpPr>
        <p:spPr>
          <a:xfrm>
            <a:off x="1138559" y="446885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08FFF4D-0688-8B3D-A40B-873155B894C1}"/>
              </a:ext>
            </a:extLst>
          </p:cNvPr>
          <p:cNvSpPr/>
          <p:nvPr/>
        </p:nvSpPr>
        <p:spPr>
          <a:xfrm>
            <a:off x="1147878" y="428787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5503860-CBC2-C148-EA41-05BFE8058B4F}"/>
              </a:ext>
            </a:extLst>
          </p:cNvPr>
          <p:cNvSpPr/>
          <p:nvPr/>
        </p:nvSpPr>
        <p:spPr>
          <a:xfrm>
            <a:off x="1147878" y="409189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0F0DD94-A1C1-F766-1D47-C650B5B444A9}"/>
              </a:ext>
            </a:extLst>
          </p:cNvPr>
          <p:cNvSpPr/>
          <p:nvPr/>
        </p:nvSpPr>
        <p:spPr>
          <a:xfrm>
            <a:off x="1148996" y="386934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A19778F-A556-C52F-F5DA-8CA2D5E5DCE3}"/>
              </a:ext>
            </a:extLst>
          </p:cNvPr>
          <p:cNvSpPr/>
          <p:nvPr/>
        </p:nvSpPr>
        <p:spPr>
          <a:xfrm>
            <a:off x="1148996" y="364210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DD6ED8A-2CED-3CAA-07AF-9F50D9921B3E}"/>
              </a:ext>
            </a:extLst>
          </p:cNvPr>
          <p:cNvSpPr/>
          <p:nvPr/>
        </p:nvSpPr>
        <p:spPr>
          <a:xfrm>
            <a:off x="1148996" y="337872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6ACEDBC-4DF9-2C52-0FCE-F782850A39DD}"/>
              </a:ext>
            </a:extLst>
          </p:cNvPr>
          <p:cNvSpPr/>
          <p:nvPr/>
        </p:nvSpPr>
        <p:spPr>
          <a:xfrm>
            <a:off x="1148996" y="312614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F955C20-74AA-8E9C-A214-7048655A5F10}"/>
              </a:ext>
            </a:extLst>
          </p:cNvPr>
          <p:cNvSpPr/>
          <p:nvPr/>
        </p:nvSpPr>
        <p:spPr>
          <a:xfrm>
            <a:off x="1148996" y="285157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12310AE-B519-A2BC-59CA-3AC03DA1B91E}"/>
              </a:ext>
            </a:extLst>
          </p:cNvPr>
          <p:cNvSpPr/>
          <p:nvPr/>
        </p:nvSpPr>
        <p:spPr>
          <a:xfrm>
            <a:off x="1374705" y="262288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9C02A48-9C57-0D47-00AE-2A9AED48CBBF}"/>
              </a:ext>
            </a:extLst>
          </p:cNvPr>
          <p:cNvSpPr/>
          <p:nvPr/>
        </p:nvSpPr>
        <p:spPr>
          <a:xfrm>
            <a:off x="2105324" y="242536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FB9659-85C9-65E3-845B-A0A994B40520}"/>
              </a:ext>
            </a:extLst>
          </p:cNvPr>
          <p:cNvSpPr/>
          <p:nvPr/>
        </p:nvSpPr>
        <p:spPr>
          <a:xfrm>
            <a:off x="2582835" y="248295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0A256A-D2C2-12B6-4450-4BB82ED1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sound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different from conventional US but as safe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acoustic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9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533400" y="6406480"/>
            <a:ext cx="8077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From: </a:t>
            </a:r>
            <a:r>
              <a:rPr lang="en-US" sz="1600" b="1" dirty="0" err="1">
                <a:latin typeface="+mn-lt"/>
              </a:rPr>
              <a:t>Duric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err="1">
                <a:latin typeface="+mn-lt"/>
              </a:rPr>
              <a:t>Littrup</a:t>
            </a:r>
            <a:r>
              <a:rPr lang="en-US" sz="1600" b="1" dirty="0">
                <a:latin typeface="+mn-lt"/>
              </a:rPr>
              <a:t>, 2017</a:t>
            </a:r>
            <a:r>
              <a:rPr lang="en-US" sz="1600" i="1" dirty="0">
                <a:latin typeface="+mn-lt"/>
              </a:rPr>
              <a:t>. </a:t>
            </a:r>
            <a:r>
              <a:rPr lang="en-US" sz="1600" dirty="0">
                <a:latin typeface="+mn-lt"/>
              </a:rPr>
              <a:t>Breast Ultrasound Tomography</a:t>
            </a:r>
            <a:r>
              <a:rPr lang="en-US" sz="1600" i="1" dirty="0">
                <a:latin typeface="+mn-lt"/>
              </a:rPr>
              <a:t>, </a:t>
            </a:r>
            <a:r>
              <a:rPr lang="en-US" sz="1600" i="1" dirty="0" err="1">
                <a:latin typeface="+mn-lt"/>
              </a:rPr>
              <a:t>IntechOpen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Speed of Sound vs MRI Images</a:t>
            </a:r>
            <a:endParaRPr lang="LID4096" sz="2800" dirty="0"/>
          </a:p>
        </p:txBody>
      </p:sp>
      <p:pic>
        <p:nvPicPr>
          <p:cNvPr id="9" name="Picture 8" descr="A picture containing old&#10;&#10;Description automatically generated">
            <a:extLst>
              <a:ext uri="{FF2B5EF4-FFF2-40B4-BE49-F238E27FC236}">
                <a16:creationId xmlns:a16="http://schemas.microsoft.com/office/drawing/2014/main" id="{916B5114-C727-8AD5-BE93-B14EC8D7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8" y="1772816"/>
            <a:ext cx="8263725" cy="3719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9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99F8-2203-C828-DED6-3899BA40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656"/>
            <a:ext cx="8077200" cy="762000"/>
          </a:xfrm>
        </p:spPr>
        <p:txBody>
          <a:bodyPr/>
          <a:lstStyle/>
          <a:p>
            <a:r>
              <a:rPr lang="en-US" sz="3200" dirty="0"/>
              <a:t>H2020: PAMMOTH</a:t>
            </a:r>
            <a:endParaRPr lang="LID4096" sz="3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0FBFCF-E50E-A343-A950-599993A2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1094656"/>
            <a:ext cx="5976664" cy="4406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5F45B-6C55-B114-EA37-98BABA23AA4E}"/>
              </a:ext>
            </a:extLst>
          </p:cNvPr>
          <p:cNvSpPr txBox="1"/>
          <p:nvPr/>
        </p:nvSpPr>
        <p:spPr>
          <a:xfrm>
            <a:off x="522637" y="5734934"/>
            <a:ext cx="8077200" cy="71840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1600" b="1" dirty="0">
                <a:latin typeface="+mn-lt"/>
              </a:rPr>
              <a:t>Combined PAT+UST scanner to obtain novel diagnostic information from high resolution maps of optical and acoustic properties</a:t>
            </a:r>
            <a:endParaRPr lang="LID4096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3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0EAF-4FD9-4750-044C-5C38F48E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6672"/>
            <a:ext cx="8077200" cy="762000"/>
          </a:xfrm>
        </p:spPr>
        <p:txBody>
          <a:bodyPr/>
          <a:lstStyle/>
          <a:p>
            <a:r>
              <a:rPr lang="en-US" dirty="0"/>
              <a:t>PAM3 System</a:t>
            </a:r>
            <a:endParaRPr lang="LID4096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466202-0E29-4533-3FFE-171870AC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3" y="1844824"/>
            <a:ext cx="83565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7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heme/theme1.xml><?xml version="1.0" encoding="utf-8"?>
<a:theme xmlns:a="http://schemas.openxmlformats.org/drawingml/2006/main" name="template-cwi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0500"/>
      </a:accent1>
      <a:accent2>
        <a:srgbClr val="A70500"/>
      </a:accent2>
      <a:accent3>
        <a:srgbClr val="FFFFFF"/>
      </a:accent3>
      <a:accent4>
        <a:srgbClr val="000000"/>
      </a:accent4>
      <a:accent5>
        <a:srgbClr val="D0AAAA"/>
      </a:accent5>
      <a:accent6>
        <a:srgbClr val="970400"/>
      </a:accent6>
      <a:hlink>
        <a:srgbClr val="7F0400"/>
      </a:hlink>
      <a:folHlink>
        <a:srgbClr val="7E5D5D"/>
      </a:folHlink>
    </a:clrScheme>
    <a:fontScheme name="template-c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lnDef>
  </a:objectDefaults>
  <a:extraClrSchemeLst>
    <a:extraClrScheme>
      <a:clrScheme name="template-cw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cw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Office\Templates\template-cwi.pot</Template>
  <TotalTime>0</TotalTime>
  <Words>1371</Words>
  <Application>Microsoft Office PowerPoint</Application>
  <PresentationFormat>On-screen Show (4:3)</PresentationFormat>
  <Paragraphs>241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Times New Roman</vt:lpstr>
      <vt:lpstr>Verdana</vt:lpstr>
      <vt:lpstr>Wingdings</vt:lpstr>
      <vt:lpstr>template-cwi</vt:lpstr>
      <vt:lpstr>Photoacoustic and Ultrasonic Tomography for Breast Imaging </vt:lpstr>
      <vt:lpstr>Breast Cancer</vt:lpstr>
      <vt:lpstr>Conventional Breast Imaging</vt:lpstr>
      <vt:lpstr>Photoacoustic Tomography (PAT)</vt:lpstr>
      <vt:lpstr>Photoacoustic Imaging: Spectral Properties</vt:lpstr>
      <vt:lpstr>Ultrasound Tomography (UST)</vt:lpstr>
      <vt:lpstr>Speed of Sound vs MRI Images</vt:lpstr>
      <vt:lpstr>H2020: PAMMOTH</vt:lpstr>
      <vt:lpstr>PAM3 System</vt:lpstr>
      <vt:lpstr>Our Contributions</vt:lpstr>
      <vt:lpstr>PAT: Mathematical Modelling</vt:lpstr>
      <vt:lpstr>Reconstruction of Initial Photoacoustic Pressure</vt:lpstr>
      <vt:lpstr>Illustration: Phantom Validation</vt:lpstr>
      <vt:lpstr>Illustration: Phantom Validation</vt:lpstr>
      <vt:lpstr>Illustration: In Vivo Results</vt:lpstr>
      <vt:lpstr>UST: Mathematical Modelling (simplified)</vt:lpstr>
      <vt:lpstr>UST Reconstruction Approaches</vt:lpstr>
      <vt:lpstr>Time Domain Full Waveform Inversion</vt:lpstr>
      <vt:lpstr>3D Time Domain FWI for Breast UST</vt:lpstr>
      <vt:lpstr>Numerical proof-of-concept study</vt:lpstr>
      <vt:lpstr>Numerical proof-of-concept study</vt:lpstr>
      <vt:lpstr>FWI for Experimental Data: Where Are We?</vt:lpstr>
      <vt:lpstr>Summary &amp; Outlook</vt:lpstr>
    </vt:vector>
  </TitlesOfParts>
  <Manager/>
  <Company>Het Hoofdkantoor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</dc:title>
  <dc:subject/>
  <dc:creator>Thom Bouman</dc:creator>
  <cp:keywords/>
  <dc:description/>
  <cp:lastModifiedBy>Felix Lucka</cp:lastModifiedBy>
  <cp:revision>162</cp:revision>
  <dcterms:created xsi:type="dcterms:W3CDTF">2001-02-21T14:32:28Z</dcterms:created>
  <dcterms:modified xsi:type="dcterms:W3CDTF">2023-10-13T11:14:16Z</dcterms:modified>
  <cp:category/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