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8.xml" ContentType="application/vnd.openxmlformats-officedocument.presentationml.notesSlide+xml"/>
  <Override PartName="/ppt/tags/tag111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7" r:id="rId3"/>
    <p:sldId id="257" r:id="rId4"/>
    <p:sldId id="283" r:id="rId5"/>
    <p:sldId id="290" r:id="rId6"/>
    <p:sldId id="279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91" r:id="rId20"/>
    <p:sldId id="274" r:id="rId21"/>
    <p:sldId id="260" r:id="rId22"/>
    <p:sldId id="292" r:id="rId23"/>
    <p:sldId id="258" r:id="rId24"/>
    <p:sldId id="280" r:id="rId25"/>
    <p:sldId id="281" r:id="rId26"/>
    <p:sldId id="299" r:id="rId27"/>
    <p:sldId id="295" r:id="rId28"/>
    <p:sldId id="296" r:id="rId29"/>
    <p:sldId id="297" r:id="rId30"/>
    <p:sldId id="284" r:id="rId31"/>
    <p:sldId id="282" r:id="rId32"/>
    <p:sldId id="286" r:id="rId33"/>
    <p:sldId id="288" r:id="rId34"/>
    <p:sldId id="259" r:id="rId35"/>
    <p:sldId id="293" r:id="rId36"/>
    <p:sldId id="289" r:id="rId37"/>
    <p:sldId id="276" r:id="rId38"/>
    <p:sldId id="277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B85"/>
    <a:srgbClr val="786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916" autoAdjust="0"/>
  </p:normalViewPr>
  <p:slideViewPr>
    <p:cSldViewPr snapToGrid="0">
      <p:cViewPr varScale="1">
        <p:scale>
          <a:sx n="52" d="100"/>
          <a:sy n="52" d="100"/>
        </p:scale>
        <p:origin x="1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7E05B-D5A1-46F0-90DD-34C1EE8E0CC4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0AC48-0F69-4F5A-9C10-6E7DBE6D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3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3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0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4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90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10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7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9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4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86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87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3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5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22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47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2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5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0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4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37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95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18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67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79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34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32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2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91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4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9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AC48-0F69-4F5A-9C10-6E7DBE6DBC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2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7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4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5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0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903F-21C3-40A3-81B2-78076D118B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E811-F4FF-4B12-9AB2-5068F466E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.xml"/><Relationship Id="rId7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21.png"/><Relationship Id="rId18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8.xml"/><Relationship Id="rId16" Type="http://schemas.openxmlformats.org/officeDocument/2006/relationships/image" Target="../media/image24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microsoft.com/office/2007/relationships/hdphoto" Target="../media/hdphoto1.wdp"/><Relationship Id="rId5" Type="http://schemas.openxmlformats.org/officeDocument/2006/relationships/tags" Target="../tags/tag11.xml"/><Relationship Id="rId15" Type="http://schemas.openxmlformats.org/officeDocument/2006/relationships/image" Target="../media/image23.png"/><Relationship Id="rId10" Type="http://schemas.openxmlformats.org/officeDocument/2006/relationships/image" Target="../media/image1.png"/><Relationship Id="rId19" Type="http://schemas.microsoft.com/office/2007/relationships/hdphoto" Target="../media/hdphoto5.wdp"/><Relationship Id="rId4" Type="http://schemas.openxmlformats.org/officeDocument/2006/relationships/tags" Target="../tags/tag10.xml"/><Relationship Id="rId9" Type="http://schemas.openxmlformats.org/officeDocument/2006/relationships/image" Target="../media/image2.pn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5.xml"/><Relationship Id="rId7" Type="http://schemas.openxmlformats.org/officeDocument/2006/relationships/image" Target="../media/image2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30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openxmlformats.org/officeDocument/2006/relationships/tags" Target="../tags/tag16.xml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42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42" Type="http://schemas.openxmlformats.org/officeDocument/2006/relationships/image" Target="../media/image35.png"/><Relationship Id="rId47" Type="http://schemas.openxmlformats.org/officeDocument/2006/relationships/image" Target="../media/image40.png"/><Relationship Id="rId50" Type="http://schemas.openxmlformats.org/officeDocument/2006/relationships/image" Target="../media/image43.png"/><Relationship Id="rId55" Type="http://schemas.openxmlformats.org/officeDocument/2006/relationships/image" Target="../media/image48.png"/><Relationship Id="rId63" Type="http://schemas.openxmlformats.org/officeDocument/2006/relationships/image" Target="../media/image54.png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9" Type="http://schemas.openxmlformats.org/officeDocument/2006/relationships/tags" Target="../tags/tag45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image" Target="../media/image1.png"/><Relationship Id="rId40" Type="http://schemas.openxmlformats.org/officeDocument/2006/relationships/image" Target="../media/image33.png"/><Relationship Id="rId45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image" Target="../media/image51.png"/><Relationship Id="rId5" Type="http://schemas.openxmlformats.org/officeDocument/2006/relationships/tags" Target="../tags/tag21.xml"/><Relationship Id="rId61" Type="http://schemas.openxmlformats.org/officeDocument/2006/relationships/image" Target="../media/image21.png"/><Relationship Id="rId19" Type="http://schemas.openxmlformats.org/officeDocument/2006/relationships/tags" Target="../tags/tag3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36.png"/><Relationship Id="rId48" Type="http://schemas.openxmlformats.org/officeDocument/2006/relationships/image" Target="../media/image41.png"/><Relationship Id="rId56" Type="http://schemas.openxmlformats.org/officeDocument/2006/relationships/image" Target="../media/image49.png"/><Relationship Id="rId64" Type="http://schemas.openxmlformats.org/officeDocument/2006/relationships/image" Target="../media/image55.png"/><Relationship Id="rId8" Type="http://schemas.openxmlformats.org/officeDocument/2006/relationships/tags" Target="../tags/tag24.xml"/><Relationship Id="rId51" Type="http://schemas.openxmlformats.org/officeDocument/2006/relationships/image" Target="../media/image44.png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microsoft.com/office/2007/relationships/hdphoto" Target="../media/hdphoto1.wdp"/><Relationship Id="rId46" Type="http://schemas.openxmlformats.org/officeDocument/2006/relationships/image" Target="../media/image39.png"/><Relationship Id="rId59" Type="http://schemas.openxmlformats.org/officeDocument/2006/relationships/image" Target="../media/image52.png"/><Relationship Id="rId20" Type="http://schemas.openxmlformats.org/officeDocument/2006/relationships/tags" Target="../tags/tag36.xml"/><Relationship Id="rId41" Type="http://schemas.openxmlformats.org/officeDocument/2006/relationships/image" Target="../media/image34.png"/><Relationship Id="rId54" Type="http://schemas.openxmlformats.org/officeDocument/2006/relationships/image" Target="../media/image47.png"/><Relationship Id="rId62" Type="http://schemas.openxmlformats.org/officeDocument/2006/relationships/image" Target="../media/image53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notesSlide" Target="../notesSlides/notesSlide31.xml"/><Relationship Id="rId49" Type="http://schemas.openxmlformats.org/officeDocument/2006/relationships/image" Target="../media/image42.png"/><Relationship Id="rId57" Type="http://schemas.openxmlformats.org/officeDocument/2006/relationships/image" Target="../media/image50.png"/><Relationship Id="rId10" Type="http://schemas.openxmlformats.org/officeDocument/2006/relationships/tags" Target="../tags/tag26.xml"/><Relationship Id="rId31" Type="http://schemas.openxmlformats.org/officeDocument/2006/relationships/tags" Target="../tags/tag47.xml"/><Relationship Id="rId44" Type="http://schemas.openxmlformats.org/officeDocument/2006/relationships/image" Target="../media/image37.png"/><Relationship Id="rId52" Type="http://schemas.openxmlformats.org/officeDocument/2006/relationships/image" Target="../media/image45.png"/><Relationship Id="rId60" Type="http://schemas.microsoft.com/office/2007/relationships/hdphoto" Target="../media/hdphoto6.wdp"/><Relationship Id="rId65" Type="http://schemas.openxmlformats.org/officeDocument/2006/relationships/image" Target="../media/image56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1.png"/><Relationship Id="rId39" Type="http://schemas.openxmlformats.org/officeDocument/2006/relationships/image" Target="../media/image62.png"/><Relationship Id="rId21" Type="http://schemas.microsoft.com/office/2007/relationships/hdphoto" Target="../media/hdphoto1.wdp"/><Relationship Id="rId34" Type="http://schemas.openxmlformats.org/officeDocument/2006/relationships/image" Target="../media/image26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50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image" Target="../media/image1.png"/><Relationship Id="rId29" Type="http://schemas.openxmlformats.org/officeDocument/2006/relationships/image" Target="../media/image21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49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33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48.png"/><Relationship Id="rId28" Type="http://schemas.microsoft.com/office/2007/relationships/hdphoto" Target="../media/hdphoto7.wdp"/><Relationship Id="rId36" Type="http://schemas.openxmlformats.org/officeDocument/2006/relationships/image" Target="../media/image59.png"/><Relationship Id="rId10" Type="http://schemas.openxmlformats.org/officeDocument/2006/relationships/tags" Target="../tags/tag60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54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32.png"/><Relationship Id="rId27" Type="http://schemas.openxmlformats.org/officeDocument/2006/relationships/image" Target="../media/image57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8" Type="http://schemas.openxmlformats.org/officeDocument/2006/relationships/tags" Target="../tags/tag58.xml"/><Relationship Id="rId3" Type="http://schemas.openxmlformats.org/officeDocument/2006/relationships/tags" Target="../tags/tag53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microsoft.com/office/2007/relationships/hdphoto" Target="../media/hdphoto1.wdp"/><Relationship Id="rId39" Type="http://schemas.openxmlformats.org/officeDocument/2006/relationships/image" Target="../media/image58.png"/><Relationship Id="rId21" Type="http://schemas.openxmlformats.org/officeDocument/2006/relationships/tags" Target="../tags/tag88.xml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7.png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9" Type="http://schemas.openxmlformats.org/officeDocument/2006/relationships/image" Target="../media/image50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notesSlide" Target="../notesSlides/notesSlide33.xml"/><Relationship Id="rId32" Type="http://schemas.microsoft.com/office/2007/relationships/hdphoto" Target="../media/hdphoto7.wdp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5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9.png"/><Relationship Id="rId36" Type="http://schemas.openxmlformats.org/officeDocument/2006/relationships/image" Target="../media/image55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57.png"/><Relationship Id="rId44" Type="http://schemas.openxmlformats.org/officeDocument/2006/relationships/image" Target="../media/image64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image" Target="../media/image63.png"/><Relationship Id="rId30" Type="http://schemas.openxmlformats.org/officeDocument/2006/relationships/image" Target="../media/image51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1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46" Type="http://schemas.openxmlformats.org/officeDocument/2006/relationships/image" Target="../media/image66.png"/><Relationship Id="rId20" Type="http://schemas.openxmlformats.org/officeDocument/2006/relationships/tags" Target="../tags/tag87.xml"/><Relationship Id="rId41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92.xml"/><Relationship Id="rId7" Type="http://schemas.openxmlformats.org/officeDocument/2006/relationships/notesSlide" Target="../notesSlides/notesSlide34.xml"/><Relationship Id="rId12" Type="http://schemas.openxmlformats.org/officeDocument/2006/relationships/image" Target="../media/image7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5" Type="http://schemas.openxmlformats.org/officeDocument/2006/relationships/tags" Target="../tags/tag94.xml"/><Relationship Id="rId10" Type="http://schemas.openxmlformats.org/officeDocument/2006/relationships/image" Target="../media/image70.png"/><Relationship Id="rId4" Type="http://schemas.openxmlformats.org/officeDocument/2006/relationships/tags" Target="../tags/tag93.xml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13" Type="http://schemas.openxmlformats.org/officeDocument/2006/relationships/image" Target="../media/image1.png"/><Relationship Id="rId18" Type="http://schemas.openxmlformats.org/officeDocument/2006/relationships/image" Target="../media/image77.png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tags" Target="../tags/tag96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2.png"/><Relationship Id="rId5" Type="http://schemas.openxmlformats.org/officeDocument/2006/relationships/tags" Target="../tags/tag99.xml"/><Relationship Id="rId15" Type="http://schemas.openxmlformats.org/officeDocument/2006/relationships/image" Target="../media/image74.png"/><Relationship Id="rId10" Type="http://schemas.microsoft.com/office/2007/relationships/hdphoto" Target="../media/hdphoto5.wdp"/><Relationship Id="rId19" Type="http://schemas.openxmlformats.org/officeDocument/2006/relationships/image" Target="../media/image78.png"/><Relationship Id="rId4" Type="http://schemas.openxmlformats.org/officeDocument/2006/relationships/tags" Target="../tags/tag98.xml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3.png"/><Relationship Id="rId18" Type="http://schemas.openxmlformats.org/officeDocument/2006/relationships/image" Target="../media/image76.png"/><Relationship Id="rId3" Type="http://schemas.openxmlformats.org/officeDocument/2006/relationships/tags" Target="../tags/tag103.xml"/><Relationship Id="rId21" Type="http://schemas.openxmlformats.org/officeDocument/2006/relationships/image" Target="../media/image79.png"/><Relationship Id="rId7" Type="http://schemas.openxmlformats.org/officeDocument/2006/relationships/tags" Target="../tags/tag107.xml"/><Relationship Id="rId12" Type="http://schemas.openxmlformats.org/officeDocument/2006/relationships/image" Target="../media/image2.png"/><Relationship Id="rId17" Type="http://schemas.openxmlformats.org/officeDocument/2006/relationships/image" Target="../media/image75.png"/><Relationship Id="rId2" Type="http://schemas.openxmlformats.org/officeDocument/2006/relationships/tags" Target="../tags/tag102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microsoft.com/office/2007/relationships/hdphoto" Target="../media/hdphoto5.wdp"/><Relationship Id="rId5" Type="http://schemas.openxmlformats.org/officeDocument/2006/relationships/tags" Target="../tags/tag105.xml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77.png"/><Relationship Id="rId4" Type="http://schemas.openxmlformats.org/officeDocument/2006/relationships/tags" Target="../tags/tag104.xml"/><Relationship Id="rId9" Type="http://schemas.openxmlformats.org/officeDocument/2006/relationships/notesSlide" Target="../notesSlides/notesSlide37.xml"/><Relationship Id="rId14" Type="http://schemas.openxmlformats.org/officeDocument/2006/relationships/image" Target="../media/image1.png"/><Relationship Id="rId22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2.png"/><Relationship Id="rId3" Type="http://schemas.openxmlformats.org/officeDocument/2006/relationships/tags" Target="../tags/tag110.xml"/><Relationship Id="rId7" Type="http://schemas.microsoft.com/office/2007/relationships/hdphoto" Target="../media/hdphoto5.wdp"/><Relationship Id="rId12" Type="http://schemas.openxmlformats.org/officeDocument/2006/relationships/image" Target="../media/image81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3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7598"/>
            <a:ext cx="7772400" cy="2387600"/>
          </a:xfrm>
        </p:spPr>
        <p:txBody>
          <a:bodyPr/>
          <a:lstStyle/>
          <a:p>
            <a:r>
              <a:rPr lang="en-US" dirty="0" smtClean="0"/>
              <a:t>How to test a </a:t>
            </a:r>
            <a:br>
              <a:rPr lang="en-US" dirty="0" smtClean="0"/>
            </a:br>
            <a:r>
              <a:rPr lang="en-US" dirty="0" smtClean="0"/>
              <a:t>Quantum Computer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0779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Stacey Jeffery</a:t>
            </a:r>
          </a:p>
          <a:p>
            <a:endParaRPr lang="en-US" dirty="0"/>
          </a:p>
          <a:p>
            <a:r>
              <a:rPr lang="en-US" dirty="0" smtClean="0"/>
              <a:t>Based on joint work with Andrea </a:t>
            </a:r>
            <a:r>
              <a:rPr lang="en-US" dirty="0" err="1" smtClean="0"/>
              <a:t>Coladangelo</a:t>
            </a:r>
            <a:r>
              <a:rPr lang="en-US" dirty="0" smtClean="0"/>
              <a:t>, </a:t>
            </a:r>
            <a:r>
              <a:rPr lang="en-US" dirty="0"/>
              <a:t> </a:t>
            </a:r>
            <a:r>
              <a:rPr lang="en-US" dirty="0" smtClean="0"/>
              <a:t>     Alex </a:t>
            </a:r>
            <a:r>
              <a:rPr lang="en-US" dirty="0" err="1" smtClean="0"/>
              <a:t>Grilo</a:t>
            </a:r>
            <a:r>
              <a:rPr lang="en-US" dirty="0" smtClean="0"/>
              <a:t> and Thomas </a:t>
            </a:r>
            <a:r>
              <a:rPr lang="en-US" dirty="0" err="1" smtClean="0"/>
              <a:t>Vidick</a:t>
            </a:r>
            <a:endParaRPr lang="en-US" dirty="0"/>
          </a:p>
        </p:txBody>
      </p:sp>
      <p:pic>
        <p:nvPicPr>
          <p:cNvPr id="4" name="Picture 3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5445578" y="1248667"/>
            <a:ext cx="633478" cy="12317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81235" y="481907"/>
            <a:ext cx="2466961" cy="2429788"/>
            <a:chOff x="6336145" y="1511525"/>
            <a:chExt cx="1700646" cy="1675020"/>
          </a:xfrm>
        </p:grpSpPr>
        <p:sp>
          <p:nvSpPr>
            <p:cNvPr id="6" name="Rectangle 5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lipart - Gold &lt;strong&gt;Atom&lt;/strong&gt; No Backgroun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142999" y="118872"/>
            <a:ext cx="6858001" cy="661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8389" y="0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2348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7" idx="0"/>
            <a:endCxn id="25" idx="0"/>
          </p:cNvCxnSpPr>
          <p:nvPr/>
        </p:nvCxnSpPr>
        <p:spPr>
          <a:xfrm>
            <a:off x="6194385" y="2179781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7" idx="4"/>
            <a:endCxn id="25" idx="4"/>
          </p:cNvCxnSpPr>
          <p:nvPr/>
        </p:nvCxnSpPr>
        <p:spPr>
          <a:xfrm>
            <a:off x="6194385" y="41563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018894" y="2179781"/>
            <a:ext cx="2371344" cy="1976582"/>
            <a:chOff x="4950691" y="4498109"/>
            <a:chExt cx="2371344" cy="1976582"/>
          </a:xfrm>
        </p:grpSpPr>
        <p:sp>
          <p:nvSpPr>
            <p:cNvPr id="25" name="Oval 24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4617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4"/>
            </p:cNvCxnSpPr>
            <p:nvPr/>
          </p:nvCxnSpPr>
          <p:spPr>
            <a:xfrm>
              <a:off x="1773380" y="3168073"/>
              <a:ext cx="1" cy="49876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406914" y="2339994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198746" y="3232277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V="1">
            <a:off x="7198746" y="2567259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flipH="1">
            <a:off x="6219097" y="2179780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201118" y="3232277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574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7" idx="0"/>
            <a:endCxn id="25" idx="0"/>
          </p:cNvCxnSpPr>
          <p:nvPr/>
        </p:nvCxnSpPr>
        <p:spPr>
          <a:xfrm>
            <a:off x="6194385" y="2179781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7" idx="4"/>
            <a:endCxn id="25" idx="4"/>
          </p:cNvCxnSpPr>
          <p:nvPr/>
        </p:nvCxnSpPr>
        <p:spPr>
          <a:xfrm>
            <a:off x="6194385" y="41563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018894" y="2179781"/>
            <a:ext cx="2371344" cy="1976582"/>
            <a:chOff x="4950691" y="4498109"/>
            <a:chExt cx="2371344" cy="1976582"/>
          </a:xfrm>
        </p:grpSpPr>
        <p:sp>
          <p:nvSpPr>
            <p:cNvPr id="25" name="Oval 24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4617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6"/>
            </p:cNvCxnSpPr>
            <p:nvPr/>
          </p:nvCxnSpPr>
          <p:spPr>
            <a:xfrm>
              <a:off x="1773380" y="3168073"/>
              <a:ext cx="498764" cy="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406914" y="2339994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198746" y="3232277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V="1">
            <a:off x="7198746" y="2567259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flipH="1">
            <a:off x="6219097" y="2179780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201118" y="3232277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574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7" idx="0"/>
            <a:endCxn id="25" idx="0"/>
          </p:cNvCxnSpPr>
          <p:nvPr/>
        </p:nvCxnSpPr>
        <p:spPr>
          <a:xfrm>
            <a:off x="6194385" y="2179781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7" idx="4"/>
            <a:endCxn id="25" idx="4"/>
          </p:cNvCxnSpPr>
          <p:nvPr/>
        </p:nvCxnSpPr>
        <p:spPr>
          <a:xfrm>
            <a:off x="6194385" y="41563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018894" y="2179781"/>
            <a:ext cx="2371344" cy="1976582"/>
            <a:chOff x="4950691" y="4498109"/>
            <a:chExt cx="2371344" cy="1976582"/>
          </a:xfrm>
        </p:grpSpPr>
        <p:sp>
          <p:nvSpPr>
            <p:cNvPr id="25" name="Oval 24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4617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6"/>
            </p:cNvCxnSpPr>
            <p:nvPr/>
          </p:nvCxnSpPr>
          <p:spPr>
            <a:xfrm>
              <a:off x="1773380" y="3168073"/>
              <a:ext cx="498764" cy="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406914" y="2339994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198746" y="3232277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V="1">
            <a:off x="7198746" y="2567259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flipH="1">
            <a:off x="6219097" y="2179780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V="1">
            <a:off x="7203798" y="2567259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574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7" idx="0"/>
            <a:endCxn id="25" idx="0"/>
          </p:cNvCxnSpPr>
          <p:nvPr/>
        </p:nvCxnSpPr>
        <p:spPr>
          <a:xfrm>
            <a:off x="6194385" y="2179781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7" idx="4"/>
            <a:endCxn id="25" idx="4"/>
          </p:cNvCxnSpPr>
          <p:nvPr/>
        </p:nvCxnSpPr>
        <p:spPr>
          <a:xfrm>
            <a:off x="6194385" y="41563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018894" y="2179781"/>
            <a:ext cx="2371344" cy="1976582"/>
            <a:chOff x="4950691" y="4498109"/>
            <a:chExt cx="2371344" cy="1976582"/>
          </a:xfrm>
        </p:grpSpPr>
        <p:sp>
          <p:nvSpPr>
            <p:cNvPr id="25" name="Oval 24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4617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7"/>
            </p:cNvCxnSpPr>
            <p:nvPr/>
          </p:nvCxnSpPr>
          <p:spPr>
            <a:xfrm flipV="1">
              <a:off x="1773380" y="2815393"/>
              <a:ext cx="352680" cy="35268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406914" y="2339994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198746" y="3232277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V="1">
            <a:off x="7198746" y="2567259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flipH="1">
            <a:off x="6219097" y="2179780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V="1">
            <a:off x="7203798" y="2567259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574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7" idx="0"/>
            <a:endCxn id="25" idx="0"/>
          </p:cNvCxnSpPr>
          <p:nvPr/>
        </p:nvCxnSpPr>
        <p:spPr>
          <a:xfrm>
            <a:off x="6194385" y="2179781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7" idx="4"/>
            <a:endCxn id="25" idx="4"/>
          </p:cNvCxnSpPr>
          <p:nvPr/>
        </p:nvCxnSpPr>
        <p:spPr>
          <a:xfrm>
            <a:off x="6194385" y="41563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018894" y="2179781"/>
            <a:ext cx="2371344" cy="1976582"/>
            <a:chOff x="4950691" y="4498109"/>
            <a:chExt cx="2371344" cy="1976582"/>
          </a:xfrm>
        </p:grpSpPr>
        <p:sp>
          <p:nvSpPr>
            <p:cNvPr id="25" name="Oval 24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4617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7"/>
            </p:cNvCxnSpPr>
            <p:nvPr/>
          </p:nvCxnSpPr>
          <p:spPr>
            <a:xfrm flipV="1">
              <a:off x="1773380" y="2815393"/>
              <a:ext cx="352680" cy="35268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406914" y="2339994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flipH="1">
            <a:off x="6219097" y="2179780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5400000">
            <a:off x="6868763" y="2897242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5400000" flipV="1">
            <a:off x="7533781" y="2897242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400000" flipV="1">
            <a:off x="7533781" y="2902294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574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7" idx="0"/>
            <a:endCxn id="25" idx="0"/>
          </p:cNvCxnSpPr>
          <p:nvPr/>
        </p:nvCxnSpPr>
        <p:spPr>
          <a:xfrm>
            <a:off x="6194385" y="2179781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7" idx="4"/>
            <a:endCxn id="25" idx="4"/>
          </p:cNvCxnSpPr>
          <p:nvPr/>
        </p:nvCxnSpPr>
        <p:spPr>
          <a:xfrm>
            <a:off x="6194385" y="41563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018894" y="2179781"/>
            <a:ext cx="2371344" cy="1976582"/>
            <a:chOff x="4950691" y="4498109"/>
            <a:chExt cx="2371344" cy="1976582"/>
          </a:xfrm>
        </p:grpSpPr>
        <p:sp>
          <p:nvSpPr>
            <p:cNvPr id="25" name="Oval 24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4617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7"/>
            </p:cNvCxnSpPr>
            <p:nvPr/>
          </p:nvCxnSpPr>
          <p:spPr>
            <a:xfrm flipV="1">
              <a:off x="1773380" y="2815393"/>
              <a:ext cx="352680" cy="35268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406914" y="2339994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flipH="1">
            <a:off x="6219097" y="2179780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2700000">
            <a:off x="6964366" y="3133101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2700000" flipV="1">
            <a:off x="7434605" y="2662862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700000" flipV="1">
            <a:off x="7438178" y="2666435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574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Stored Data 22"/>
          <p:cNvSpPr/>
          <p:nvPr/>
        </p:nvSpPr>
        <p:spPr>
          <a:xfrm rot="10800000">
            <a:off x="-44060" y="2518387"/>
            <a:ext cx="1595893" cy="1274653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7" idx="0"/>
            <a:endCxn id="25" idx="0"/>
          </p:cNvCxnSpPr>
          <p:nvPr/>
        </p:nvCxnSpPr>
        <p:spPr>
          <a:xfrm>
            <a:off x="6194385" y="2179781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7" idx="4"/>
            <a:endCxn id="25" idx="4"/>
          </p:cNvCxnSpPr>
          <p:nvPr/>
        </p:nvCxnSpPr>
        <p:spPr>
          <a:xfrm>
            <a:off x="6194385" y="41563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018894" y="2179781"/>
            <a:ext cx="2371344" cy="1976582"/>
            <a:chOff x="4950691" y="4498109"/>
            <a:chExt cx="2371344" cy="1976582"/>
          </a:xfrm>
        </p:grpSpPr>
        <p:sp>
          <p:nvSpPr>
            <p:cNvPr id="25" name="Oval 24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158775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7"/>
            </p:cNvCxnSpPr>
            <p:nvPr/>
          </p:nvCxnSpPr>
          <p:spPr>
            <a:xfrm flipV="1">
              <a:off x="1773380" y="2815393"/>
              <a:ext cx="352680" cy="35268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406914" y="2339994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flipH="1">
            <a:off x="6219097" y="2179780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2700000">
            <a:off x="6964366" y="3133101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2700000" flipV="1">
            <a:off x="7434605" y="2662862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700000" flipV="1">
            <a:off x="7438178" y="2666435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Stored Data 2"/>
          <p:cNvSpPr/>
          <p:nvPr/>
        </p:nvSpPr>
        <p:spPr>
          <a:xfrm>
            <a:off x="-321276" y="2520778"/>
            <a:ext cx="1595893" cy="127465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2847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26732" y="5510122"/>
            <a:ext cx="1136868" cy="731949"/>
            <a:chOff x="116184" y="2914628"/>
            <a:chExt cx="1136868" cy="731949"/>
          </a:xfrm>
        </p:grpSpPr>
        <p:sp>
          <p:nvSpPr>
            <p:cNvPr id="29" name="Down Arrow 28"/>
            <p:cNvSpPr/>
            <p:nvPr/>
          </p:nvSpPr>
          <p:spPr>
            <a:xfrm rot="2700000">
              <a:off x="314765" y="3180141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2700000" flipV="1">
              <a:off x="786615" y="2716047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own Arrow 17"/>
          <p:cNvSpPr/>
          <p:nvPr/>
        </p:nvSpPr>
        <p:spPr>
          <a:xfrm rot="2700000" flipV="1">
            <a:off x="5907416" y="5470613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79373" y="1692876"/>
            <a:ext cx="5585254" cy="2977978"/>
            <a:chOff x="2088292" y="1692876"/>
            <a:chExt cx="5585254" cy="2977978"/>
          </a:xfrm>
        </p:grpSpPr>
        <p:sp>
          <p:nvSpPr>
            <p:cNvPr id="23" name="Flowchart: Stored Data 22"/>
            <p:cNvSpPr/>
            <p:nvPr/>
          </p:nvSpPr>
          <p:spPr>
            <a:xfrm rot="10800000">
              <a:off x="2686791" y="2567815"/>
              <a:ext cx="1595893" cy="127465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27" idx="0"/>
              <a:endCxn id="25" idx="0"/>
            </p:cNvCxnSpPr>
            <p:nvPr/>
          </p:nvCxnSpPr>
          <p:spPr>
            <a:xfrm>
              <a:off x="5094630" y="2179781"/>
              <a:ext cx="20203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7" idx="4"/>
              <a:endCxn id="25" idx="4"/>
            </p:cNvCxnSpPr>
            <p:nvPr/>
          </p:nvCxnSpPr>
          <p:spPr>
            <a:xfrm>
              <a:off x="5094630" y="4156363"/>
              <a:ext cx="20203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4919139" y="2179781"/>
              <a:ext cx="2371344" cy="1976582"/>
              <a:chOff x="4950691" y="4498109"/>
              <a:chExt cx="2371344" cy="197658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71053" y="4498109"/>
                <a:ext cx="350982" cy="197658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6182" y="4498109"/>
                <a:ext cx="2020362" cy="197658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950691" y="4498109"/>
                <a:ext cx="350982" cy="19765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72076" y="2718737"/>
              <a:ext cx="997527" cy="997527"/>
              <a:chOff x="1274617" y="2669309"/>
              <a:chExt cx="997527" cy="997527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274617" y="2669309"/>
                <a:ext cx="997527" cy="997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>
                <a:endCxn id="4" idx="7"/>
              </p:cNvCxnSpPr>
              <p:nvPr/>
            </p:nvCxnSpPr>
            <p:spPr>
              <a:xfrm flipV="1">
                <a:off x="1773380" y="2815393"/>
                <a:ext cx="352680" cy="352680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5307159" y="2339994"/>
              <a:ext cx="1458097" cy="1660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Stored Data 30"/>
            <p:cNvSpPr/>
            <p:nvPr/>
          </p:nvSpPr>
          <p:spPr>
            <a:xfrm flipH="1">
              <a:off x="5119342" y="2179780"/>
              <a:ext cx="967291" cy="1976582"/>
            </a:xfrm>
            <a:prstGeom prst="flowChartOnlineStorag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Stored Data 2"/>
            <p:cNvSpPr/>
            <p:nvPr/>
          </p:nvSpPr>
          <p:spPr>
            <a:xfrm>
              <a:off x="2409575" y="2570206"/>
              <a:ext cx="1595893" cy="1274653"/>
            </a:xfrm>
            <a:prstGeom prst="flowChartOnlineStorag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88292" y="1692876"/>
              <a:ext cx="5585254" cy="2977978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4255261" y="5473301"/>
            <a:ext cx="633478" cy="12317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16876" y="4670855"/>
            <a:ext cx="2710249" cy="648728"/>
            <a:chOff x="2898602" y="4670855"/>
            <a:chExt cx="2710249" cy="648728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2898602" y="4670855"/>
              <a:ext cx="0" cy="630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608851" y="4689389"/>
              <a:ext cx="0" cy="630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54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79373" y="1692876"/>
            <a:ext cx="5585254" cy="2977978"/>
            <a:chOff x="2088292" y="1692876"/>
            <a:chExt cx="5585254" cy="2977978"/>
          </a:xfrm>
        </p:grpSpPr>
        <p:sp>
          <p:nvSpPr>
            <p:cNvPr id="23" name="Flowchart: Stored Data 22"/>
            <p:cNvSpPr/>
            <p:nvPr/>
          </p:nvSpPr>
          <p:spPr>
            <a:xfrm rot="10800000">
              <a:off x="2686791" y="2567815"/>
              <a:ext cx="1595893" cy="1274653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27" idx="0"/>
              <a:endCxn id="25" idx="0"/>
            </p:cNvCxnSpPr>
            <p:nvPr/>
          </p:nvCxnSpPr>
          <p:spPr>
            <a:xfrm>
              <a:off x="5094630" y="2179781"/>
              <a:ext cx="20203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7" idx="4"/>
              <a:endCxn id="25" idx="4"/>
            </p:cNvCxnSpPr>
            <p:nvPr/>
          </p:nvCxnSpPr>
          <p:spPr>
            <a:xfrm>
              <a:off x="5094630" y="4156363"/>
              <a:ext cx="20203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4919139" y="2179781"/>
              <a:ext cx="2371344" cy="1976582"/>
              <a:chOff x="4950691" y="4498109"/>
              <a:chExt cx="2371344" cy="197658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71053" y="4498109"/>
                <a:ext cx="350982" cy="197658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6182" y="4498109"/>
                <a:ext cx="2020362" cy="197658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950691" y="4498109"/>
                <a:ext cx="350982" cy="19765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72076" y="2718737"/>
              <a:ext cx="997527" cy="997527"/>
              <a:chOff x="1274617" y="2669309"/>
              <a:chExt cx="997527" cy="997527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274617" y="2669309"/>
                <a:ext cx="997527" cy="997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>
                <a:endCxn id="4" idx="7"/>
              </p:cNvCxnSpPr>
              <p:nvPr/>
            </p:nvCxnSpPr>
            <p:spPr>
              <a:xfrm flipV="1">
                <a:off x="1773380" y="2815393"/>
                <a:ext cx="352680" cy="352680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5307159" y="2339994"/>
              <a:ext cx="1458097" cy="16605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Stored Data 30"/>
            <p:cNvSpPr/>
            <p:nvPr/>
          </p:nvSpPr>
          <p:spPr>
            <a:xfrm flipH="1">
              <a:off x="5119342" y="2179780"/>
              <a:ext cx="967291" cy="1976582"/>
            </a:xfrm>
            <a:prstGeom prst="flowChartOnlineStorag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Stored Data 2"/>
            <p:cNvSpPr/>
            <p:nvPr/>
          </p:nvSpPr>
          <p:spPr>
            <a:xfrm>
              <a:off x="2409575" y="2570206"/>
              <a:ext cx="1595893" cy="1274653"/>
            </a:xfrm>
            <a:prstGeom prst="flowChartOnlineStorag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88292" y="1692876"/>
              <a:ext cx="5585254" cy="2977978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4255261" y="5473301"/>
            <a:ext cx="633478" cy="12317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16876" y="4670855"/>
            <a:ext cx="2710249" cy="648728"/>
            <a:chOff x="2898602" y="4670855"/>
            <a:chExt cx="2710249" cy="648728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2898602" y="4670855"/>
              <a:ext cx="0" cy="630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608851" y="4689389"/>
              <a:ext cx="0" cy="630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76" y="5525824"/>
            <a:ext cx="160000" cy="2697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99" y="5547328"/>
            <a:ext cx="1007238" cy="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709"/>
            <a:ext cx="7772400" cy="2387600"/>
          </a:xfrm>
        </p:spPr>
        <p:txBody>
          <a:bodyPr/>
          <a:lstStyle/>
          <a:p>
            <a:r>
              <a:rPr lang="en-US" dirty="0" smtClean="0"/>
              <a:t>Testing a Quantum Computer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2999" y="118872"/>
            <a:ext cx="6858001" cy="661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8389" y="0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2348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lipart - Gold &lt;strong&gt;Atom&lt;/strong&gt; No Backgro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18" y="3848609"/>
            <a:ext cx="2655965" cy="26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95636" y="1662544"/>
            <a:ext cx="6552728" cy="3669751"/>
            <a:chOff x="1403648" y="1461858"/>
            <a:chExt cx="6552728" cy="3669751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7020272" y="3320740"/>
              <a:ext cx="9361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2339752" y="1461858"/>
              <a:ext cx="4680520" cy="3669751"/>
              <a:chOff x="2339752" y="1461858"/>
              <a:chExt cx="4680520" cy="366975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339752" y="1461858"/>
                <a:ext cx="4680520" cy="36697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4400" dirty="0">
                    <a:latin typeface="Chiller" panose="04020404031007020602" pitchFamily="82" charset="0"/>
                  </a:rPr>
                  <a:t>d</a:t>
                </a:r>
                <a:r>
                  <a:rPr lang="en-CA" sz="4400" dirty="0" smtClean="0">
                    <a:latin typeface="Chiller" panose="04020404031007020602" pitchFamily="82" charset="0"/>
                  </a:rPr>
                  <a:t>efinitely a real quantum </a:t>
                </a:r>
                <a:r>
                  <a:rPr lang="en-CA" sz="4400" dirty="0" err="1" smtClean="0">
                    <a:latin typeface="Chiller" panose="04020404031007020602" pitchFamily="82" charset="0"/>
                  </a:rPr>
                  <a:t>comuter</a:t>
                </a:r>
                <a:r>
                  <a:rPr lang="en-CA" sz="4400" dirty="0" smtClean="0">
                    <a:latin typeface="Chiller" panose="04020404031007020602" pitchFamily="82" charset="0"/>
                  </a:rPr>
                  <a:t> (not fake) </a:t>
                </a:r>
              </a:p>
              <a:p>
                <a:pPr algn="ctr"/>
                <a:r>
                  <a:rPr lang="en-CA" sz="4400" dirty="0" smtClean="0">
                    <a:latin typeface="Chiller" panose="04020404031007020602" pitchFamily="82" charset="0"/>
                  </a:rPr>
                  <a:t>(do not open)</a:t>
                </a:r>
                <a:endParaRPr lang="en-CA" sz="4400" dirty="0">
                  <a:latin typeface="Chiller" panose="04020404031007020602" pitchFamily="82" charset="0"/>
                </a:endParaRPr>
              </a:p>
            </p:txBody>
          </p:sp>
          <p:pic>
            <p:nvPicPr>
              <p:cNvPr id="31" name="Picture 2" descr="C:\Users\Stacey\AppData\Local\Microsoft\Windows\Temporary Internet Files\Content.IE5\SKPTUY3K\atom_png_by_andrethaiss-d2xqe7r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7288" y="4410706"/>
                <a:ext cx="642984" cy="703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9" name="Straight Arrow Connector 28"/>
            <p:cNvCxnSpPr/>
            <p:nvPr/>
          </p:nvCxnSpPr>
          <p:spPr>
            <a:xfrm>
              <a:off x="1403648" y="3320740"/>
              <a:ext cx="9361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&lt;strong&gt;D-Wave&lt;/strong&gt; Systems - Wikipedia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11328"/>
            <a:ext cx="2286000" cy="809625"/>
          </a:xfrm>
          <a:prstGeom prst="rect">
            <a:avLst/>
          </a:prstGeom>
        </p:spPr>
      </p:pic>
      <p:pic>
        <p:nvPicPr>
          <p:cNvPr id="3" name="Picture 2" descr="Clipart - Special &lt;strong&gt;Price Sticker&lt;/strong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8" y="1657849"/>
            <a:ext cx="861482" cy="857175"/>
          </a:xfrm>
          <a:prstGeom prst="rect">
            <a:avLst/>
          </a:prstGeom>
        </p:spPr>
      </p:pic>
      <p:pic>
        <p:nvPicPr>
          <p:cNvPr id="4" name="Picture 3" descr="Clipart - &lt;strong&gt;price&lt;/strong&gt; ta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04" y="1676494"/>
            <a:ext cx="1191344" cy="1191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0619" y="1949000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hiller" panose="04020404031007020602" pitchFamily="82" charset="0"/>
              </a:rPr>
              <a:t>$15M</a:t>
            </a:r>
            <a:endParaRPr lang="en-US" sz="36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a Quantum Computer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4255261" y="5473301"/>
            <a:ext cx="633478" cy="12317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16876" y="4893281"/>
            <a:ext cx="2710249" cy="648728"/>
            <a:chOff x="2898602" y="4670855"/>
            <a:chExt cx="2710249" cy="648728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2898602" y="4670855"/>
              <a:ext cx="0" cy="630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608851" y="4689389"/>
              <a:ext cx="0" cy="630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62" y="5666408"/>
            <a:ext cx="1775999" cy="37942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81235" y="1164235"/>
            <a:ext cx="3781530" cy="3724548"/>
            <a:chOff x="6336145" y="1511525"/>
            <a:chExt cx="1700646" cy="1675020"/>
          </a:xfrm>
        </p:grpSpPr>
        <p:sp>
          <p:nvSpPr>
            <p:cNvPr id="30" name="Rectangle 29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Clipart - Gold &lt;strong&gt;Atom&lt;/strong&gt; No Background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37" y="5668693"/>
            <a:ext cx="756571" cy="37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1" y="6224894"/>
            <a:ext cx="3138286" cy="3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a Quantum Computer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36145" y="1511525"/>
            <a:ext cx="1700646" cy="1675020"/>
            <a:chOff x="6336145" y="1511525"/>
            <a:chExt cx="1700646" cy="1675020"/>
          </a:xfrm>
        </p:grpSpPr>
        <p:sp>
          <p:nvSpPr>
            <p:cNvPr id="7" name="Rectangle 6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Clipart - Gold &lt;strong&gt;Atom&lt;/strong&gt; No Background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813553" y="1613466"/>
            <a:ext cx="633478" cy="123170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1"/>
          </p:cNvCxnSpPr>
          <p:nvPr/>
        </p:nvCxnSpPr>
        <p:spPr>
          <a:xfrm flipV="1">
            <a:off x="1526482" y="2349035"/>
            <a:ext cx="4809663" cy="67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73" y="1184921"/>
            <a:ext cx="716190" cy="175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1" y="1394534"/>
            <a:ext cx="792381" cy="1813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3304568"/>
            <a:ext cx="3870477" cy="2270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2" y="4443897"/>
            <a:ext cx="8703999" cy="5424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3730029"/>
            <a:ext cx="2492952" cy="2529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2" y="5452379"/>
            <a:ext cx="8697904" cy="542476"/>
          </a:xfrm>
          <a:prstGeom prst="rect">
            <a:avLst/>
          </a:prstGeom>
        </p:spPr>
      </p:pic>
      <p:pic>
        <p:nvPicPr>
          <p:cNvPr id="16" name="Picture 15" descr="&lt;strong&gt;Photon&lt;/strong&gt; counting - Wikipedia, the free encyclopedia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618" b="92135" l="10000" r="93182">
                        <a14:foregroundMark x1="17727" y1="37640" x2="17727" y2="37640"/>
                        <a14:backgroundMark x1="31364" y1="74719" x2="31364" y2="74719"/>
                        <a14:backgroundMark x1="39545" y1="76404" x2="39545" y2="76404"/>
                        <a14:backgroundMark x1="75909" y1="88764" x2="75909" y2="88764"/>
                        <a14:backgroundMark x1="73636" y1="87640" x2="73636" y2="87640"/>
                        <a14:backgroundMark x1="80000" y1="84831" x2="80000" y2="84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2" y="2012926"/>
            <a:ext cx="1033119" cy="8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709"/>
            <a:ext cx="7772400" cy="2387600"/>
          </a:xfrm>
        </p:spPr>
        <p:txBody>
          <a:bodyPr/>
          <a:lstStyle/>
          <a:p>
            <a:r>
              <a:rPr lang="en-US" dirty="0" smtClean="0"/>
              <a:t>Bell Tests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2999" y="118872"/>
            <a:ext cx="6858001" cy="661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8389" y="0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2348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14276" y="4364975"/>
            <a:ext cx="1059025" cy="997527"/>
            <a:chOff x="2586063" y="2190181"/>
            <a:chExt cx="1059025" cy="997527"/>
          </a:xfrm>
        </p:grpSpPr>
        <p:sp>
          <p:nvSpPr>
            <p:cNvPr id="8" name="Oval 7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70700" y="4364975"/>
            <a:ext cx="1059025" cy="997527"/>
            <a:chOff x="2586063" y="2190181"/>
            <a:chExt cx="1059025" cy="997527"/>
          </a:xfrm>
        </p:grpSpPr>
        <p:sp>
          <p:nvSpPr>
            <p:cNvPr id="15" name="Oval 14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3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314276" y="2190181"/>
            <a:ext cx="1059025" cy="997527"/>
            <a:chOff x="2586063" y="2190181"/>
            <a:chExt cx="1059025" cy="997527"/>
          </a:xfrm>
        </p:grpSpPr>
        <p:sp>
          <p:nvSpPr>
            <p:cNvPr id="6" name="Oval 5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70700" y="2190181"/>
            <a:ext cx="1059025" cy="997527"/>
            <a:chOff x="2586063" y="2190181"/>
            <a:chExt cx="1059025" cy="997527"/>
          </a:xfrm>
        </p:grpSpPr>
        <p:sp>
          <p:nvSpPr>
            <p:cNvPr id="11" name="Oval 10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pic>
        <p:nvPicPr>
          <p:cNvPr id="9" name="Picture 8" descr="Varita mágica - Wikipedia, la enciclopedia lib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98" y="2675738"/>
            <a:ext cx="14287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8" idx="0"/>
            <a:endCxn id="16" idx="0"/>
          </p:cNvCxnSpPr>
          <p:nvPr/>
        </p:nvCxnSpPr>
        <p:spPr>
          <a:xfrm rot="5400000">
            <a:off x="7317188" y="4783264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8" idx="4"/>
            <a:endCxn id="16" idx="4"/>
          </p:cNvCxnSpPr>
          <p:nvPr/>
        </p:nvCxnSpPr>
        <p:spPr>
          <a:xfrm rot="5400000">
            <a:off x="5340606" y="4783264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5400000">
            <a:off x="6153406" y="3794973"/>
            <a:ext cx="2371344" cy="1976582"/>
            <a:chOff x="4950691" y="4498109"/>
            <a:chExt cx="2371344" cy="1976582"/>
          </a:xfrm>
        </p:grpSpPr>
        <p:sp>
          <p:nvSpPr>
            <p:cNvPr id="16" name="Oval 15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09567" y="1967763"/>
            <a:ext cx="1059025" cy="997527"/>
            <a:chOff x="2586063" y="2190181"/>
            <a:chExt cx="1059025" cy="997527"/>
          </a:xfrm>
        </p:grpSpPr>
        <p:sp>
          <p:nvSpPr>
            <p:cNvPr id="11" name="Oval 10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 rot="5400000">
            <a:off x="6607833" y="3884386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5400000">
            <a:off x="6808436" y="4578862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5400000" flipV="1">
            <a:off x="7473454" y="4578862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5400000" flipH="1">
            <a:off x="6855433" y="3293149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5400000" flipV="1">
            <a:off x="7473454" y="4583914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36" idx="0"/>
            <a:endCxn id="34" idx="0"/>
          </p:cNvCxnSpPr>
          <p:nvPr/>
        </p:nvCxnSpPr>
        <p:spPr>
          <a:xfrm rot="5400000">
            <a:off x="1783029" y="47832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6" idx="4"/>
            <a:endCxn id="34" idx="4"/>
          </p:cNvCxnSpPr>
          <p:nvPr/>
        </p:nvCxnSpPr>
        <p:spPr>
          <a:xfrm rot="5400000">
            <a:off x="-193554" y="47832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rot="5400000">
            <a:off x="619247" y="3794972"/>
            <a:ext cx="2371344" cy="1976582"/>
            <a:chOff x="4950691" y="4498109"/>
            <a:chExt cx="2371344" cy="1976582"/>
          </a:xfrm>
        </p:grpSpPr>
        <p:sp>
          <p:nvSpPr>
            <p:cNvPr id="34" name="Oval 33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75408" y="1967763"/>
            <a:ext cx="1059025" cy="997527"/>
            <a:chOff x="2586063" y="2190181"/>
            <a:chExt cx="1059025" cy="997527"/>
          </a:xfrm>
        </p:grpSpPr>
        <p:sp>
          <p:nvSpPr>
            <p:cNvPr id="6" name="Oval 5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 rot="5400000">
            <a:off x="1073674" y="3884385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5400000">
            <a:off x="1274277" y="4578861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5400000" flipV="1">
            <a:off x="1939295" y="4578861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Stored Data 31"/>
          <p:cNvSpPr/>
          <p:nvPr/>
        </p:nvSpPr>
        <p:spPr>
          <a:xfrm rot="5400000" flipH="1">
            <a:off x="1321274" y="3293148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5400000" flipV="1">
            <a:off x="1939295" y="4583913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0.3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4.16667E-6 0.3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75408" y="2091323"/>
            <a:ext cx="1059025" cy="997527"/>
            <a:chOff x="2586063" y="2190181"/>
            <a:chExt cx="1059025" cy="997527"/>
          </a:xfrm>
        </p:grpSpPr>
        <p:sp>
          <p:nvSpPr>
            <p:cNvPr id="6" name="Oval 5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809567" y="2091323"/>
            <a:ext cx="1059025" cy="997527"/>
            <a:chOff x="2586063" y="2190181"/>
            <a:chExt cx="1059025" cy="997527"/>
          </a:xfrm>
        </p:grpSpPr>
        <p:sp>
          <p:nvSpPr>
            <p:cNvPr id="11" name="Oval 10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sp>
        <p:nvSpPr>
          <p:cNvPr id="37" name="Down Arrow 36"/>
          <p:cNvSpPr/>
          <p:nvPr/>
        </p:nvSpPr>
        <p:spPr>
          <a:xfrm rot="5400000">
            <a:off x="1348419" y="889110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5400000" flipV="1">
            <a:off x="2013437" y="889110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5400000">
            <a:off x="6861120" y="888126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5400000" flipV="1">
            <a:off x="7526138" y="888126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64256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98415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14855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358398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767182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310725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39111" y="357673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17B85"/>
                </a:solidFill>
              </a:rPr>
              <a:t>1</a:t>
            </a:r>
            <a:endParaRPr lang="en-US" sz="3600" dirty="0">
              <a:solidFill>
                <a:srgbClr val="417B8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95568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17B85"/>
                </a:solidFill>
              </a:rPr>
              <a:t>1</a:t>
            </a:r>
            <a:endParaRPr lang="en-US" sz="3600" dirty="0">
              <a:solidFill>
                <a:srgbClr val="417B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54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75408" y="2091323"/>
            <a:ext cx="1059025" cy="997527"/>
            <a:chOff x="2586063" y="2190181"/>
            <a:chExt cx="1059025" cy="997527"/>
          </a:xfrm>
        </p:grpSpPr>
        <p:sp>
          <p:nvSpPr>
            <p:cNvPr id="6" name="Oval 5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809567" y="2091323"/>
            <a:ext cx="1059025" cy="997527"/>
            <a:chOff x="2586063" y="2190181"/>
            <a:chExt cx="1059025" cy="997527"/>
          </a:xfrm>
        </p:grpSpPr>
        <p:sp>
          <p:nvSpPr>
            <p:cNvPr id="11" name="Oval 10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sp>
        <p:nvSpPr>
          <p:cNvPr id="37" name="Down Arrow 36"/>
          <p:cNvSpPr/>
          <p:nvPr/>
        </p:nvSpPr>
        <p:spPr>
          <a:xfrm rot="5400000">
            <a:off x="1348419" y="889110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5400000" flipV="1">
            <a:off x="2013437" y="889110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5400000">
            <a:off x="6861120" y="888126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5400000" flipV="1">
            <a:off x="7526138" y="888126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64256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98415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14855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358398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767182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310725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49046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8697B"/>
                </a:solidFill>
              </a:rPr>
              <a:t>0</a:t>
            </a:r>
            <a:endParaRPr lang="en-US" sz="3600" dirty="0">
              <a:solidFill>
                <a:srgbClr val="78697B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05503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8697B"/>
                </a:solidFill>
              </a:rPr>
              <a:t>0</a:t>
            </a:r>
            <a:endParaRPr lang="en-US" sz="3600" dirty="0">
              <a:solidFill>
                <a:srgbClr val="786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75408" y="2091323"/>
            <a:ext cx="1059025" cy="997527"/>
            <a:chOff x="2586063" y="2190181"/>
            <a:chExt cx="1059025" cy="997527"/>
          </a:xfrm>
        </p:grpSpPr>
        <p:sp>
          <p:nvSpPr>
            <p:cNvPr id="6" name="Oval 5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809567" y="2091323"/>
            <a:ext cx="1059025" cy="997527"/>
            <a:chOff x="2586063" y="2190181"/>
            <a:chExt cx="1059025" cy="997527"/>
          </a:xfrm>
        </p:grpSpPr>
        <p:sp>
          <p:nvSpPr>
            <p:cNvPr id="11" name="Oval 10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9680633">
            <a:off x="1149838" y="1087691"/>
            <a:ext cx="1330036" cy="267855"/>
            <a:chOff x="1149838" y="1087691"/>
            <a:chExt cx="1330036" cy="267855"/>
          </a:xfrm>
        </p:grpSpPr>
        <p:sp>
          <p:nvSpPr>
            <p:cNvPr id="37" name="Down Arrow 36"/>
            <p:cNvSpPr/>
            <p:nvPr/>
          </p:nvSpPr>
          <p:spPr>
            <a:xfrm rot="5400000">
              <a:off x="1348419" y="889110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 rot="5400000" flipV="1">
              <a:off x="2013437" y="889110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19680633">
            <a:off x="6662539" y="1086707"/>
            <a:ext cx="1330036" cy="267855"/>
            <a:chOff x="6662539" y="1086707"/>
            <a:chExt cx="1330036" cy="267855"/>
          </a:xfrm>
        </p:grpSpPr>
        <p:sp>
          <p:nvSpPr>
            <p:cNvPr id="39" name="Down Arrow 38"/>
            <p:cNvSpPr/>
            <p:nvPr/>
          </p:nvSpPr>
          <p:spPr>
            <a:xfrm rot="5400000">
              <a:off x="6861120" y="888126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 rot="5400000" flipV="1">
              <a:off x="7526138" y="888126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064256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98415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14855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358398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767182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310725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49046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8697B"/>
                </a:solidFill>
              </a:rPr>
              <a:t>0</a:t>
            </a:r>
            <a:endParaRPr lang="en-US" sz="3600" dirty="0">
              <a:solidFill>
                <a:srgbClr val="78697B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05503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8697B"/>
                </a:solidFill>
              </a:rPr>
              <a:t>0</a:t>
            </a:r>
            <a:endParaRPr lang="en-US" sz="3600" dirty="0">
              <a:solidFill>
                <a:srgbClr val="786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75408" y="2091323"/>
            <a:ext cx="1059025" cy="997527"/>
            <a:chOff x="2586063" y="2190181"/>
            <a:chExt cx="1059025" cy="997527"/>
          </a:xfrm>
        </p:grpSpPr>
        <p:sp>
          <p:nvSpPr>
            <p:cNvPr id="6" name="Oval 5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809567" y="2091323"/>
            <a:ext cx="1059025" cy="997527"/>
            <a:chOff x="2586063" y="2190181"/>
            <a:chExt cx="1059025" cy="997527"/>
          </a:xfrm>
        </p:grpSpPr>
        <p:sp>
          <p:nvSpPr>
            <p:cNvPr id="11" name="Oval 10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7068944">
            <a:off x="1149838" y="1087691"/>
            <a:ext cx="1330036" cy="267855"/>
            <a:chOff x="1149838" y="1087691"/>
            <a:chExt cx="1330036" cy="267855"/>
          </a:xfrm>
        </p:grpSpPr>
        <p:sp>
          <p:nvSpPr>
            <p:cNvPr id="37" name="Down Arrow 36"/>
            <p:cNvSpPr/>
            <p:nvPr/>
          </p:nvSpPr>
          <p:spPr>
            <a:xfrm rot="5400000">
              <a:off x="1348419" y="889110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 rot="5400000" flipV="1">
              <a:off x="2013437" y="889110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17068944">
            <a:off x="6662539" y="1086707"/>
            <a:ext cx="1330036" cy="267855"/>
            <a:chOff x="6662539" y="1086707"/>
            <a:chExt cx="1330036" cy="267855"/>
          </a:xfrm>
        </p:grpSpPr>
        <p:sp>
          <p:nvSpPr>
            <p:cNvPr id="39" name="Down Arrow 38"/>
            <p:cNvSpPr/>
            <p:nvPr/>
          </p:nvSpPr>
          <p:spPr>
            <a:xfrm rot="5400000">
              <a:off x="6861120" y="888126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 rot="5400000" flipV="1">
              <a:off x="7526138" y="888126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064256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98415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14855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358398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767182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310725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49046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8697B"/>
                </a:solidFill>
              </a:rPr>
              <a:t>0</a:t>
            </a:r>
            <a:endParaRPr lang="en-US" sz="3600" dirty="0">
              <a:solidFill>
                <a:srgbClr val="78697B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05503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8697B"/>
                </a:solidFill>
              </a:rPr>
              <a:t>0</a:t>
            </a:r>
            <a:endParaRPr lang="en-US" sz="3600" dirty="0">
              <a:solidFill>
                <a:srgbClr val="786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75408" y="2091323"/>
            <a:ext cx="1059025" cy="997527"/>
            <a:chOff x="2586063" y="2190181"/>
            <a:chExt cx="1059025" cy="997527"/>
          </a:xfrm>
        </p:grpSpPr>
        <p:sp>
          <p:nvSpPr>
            <p:cNvPr id="6" name="Oval 5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809567" y="2091323"/>
            <a:ext cx="1059025" cy="997527"/>
            <a:chOff x="2586063" y="2190181"/>
            <a:chExt cx="1059025" cy="997527"/>
          </a:xfrm>
        </p:grpSpPr>
        <p:sp>
          <p:nvSpPr>
            <p:cNvPr id="11" name="Oval 10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lipart - Nuclear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3912769">
            <a:off x="1149838" y="1087691"/>
            <a:ext cx="1330036" cy="267855"/>
            <a:chOff x="1149838" y="1087691"/>
            <a:chExt cx="1330036" cy="267855"/>
          </a:xfrm>
        </p:grpSpPr>
        <p:sp>
          <p:nvSpPr>
            <p:cNvPr id="37" name="Down Arrow 36"/>
            <p:cNvSpPr/>
            <p:nvPr/>
          </p:nvSpPr>
          <p:spPr>
            <a:xfrm rot="5400000">
              <a:off x="1348419" y="889110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 rot="5400000" flipV="1">
              <a:off x="2013437" y="889110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13912769">
            <a:off x="6662539" y="1086707"/>
            <a:ext cx="1330036" cy="267855"/>
            <a:chOff x="6662539" y="1086707"/>
            <a:chExt cx="1330036" cy="267855"/>
          </a:xfrm>
        </p:grpSpPr>
        <p:sp>
          <p:nvSpPr>
            <p:cNvPr id="39" name="Down Arrow 38"/>
            <p:cNvSpPr/>
            <p:nvPr/>
          </p:nvSpPr>
          <p:spPr>
            <a:xfrm rot="5400000">
              <a:off x="6861120" y="888126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 rot="5400000" flipV="1">
              <a:off x="7526138" y="888126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064256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98415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14855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358398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767182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310725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49046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8697B"/>
                </a:solidFill>
              </a:rPr>
              <a:t>0</a:t>
            </a:r>
            <a:endParaRPr lang="en-US" sz="3600" dirty="0">
              <a:solidFill>
                <a:srgbClr val="78697B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05503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8697B"/>
                </a:solidFill>
              </a:rPr>
              <a:t>0</a:t>
            </a:r>
            <a:endParaRPr lang="en-US" sz="3600" dirty="0">
              <a:solidFill>
                <a:srgbClr val="786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Stacey\AppData\Local\Microsoft\Windows\Temporary Internet Files\Content.IE5\WM8M23WR\quantum-computer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9" b="96281" l="6383" r="91489">
                        <a14:foregroundMark x1="84043" y1="71901" x2="84043" y2="71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1783665" cy="22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Users\Stacey\AppData\Local\Microsoft\Windows\Temporary Internet Files\Content.IE5\DNV2LFB1\6313062659_43ce1fbba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90" y="3419946"/>
            <a:ext cx="989045" cy="9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Right Arrow 8"/>
          <p:cNvSpPr/>
          <p:nvPr/>
        </p:nvSpPr>
        <p:spPr>
          <a:xfrm rot="16200000" flipH="1">
            <a:off x="3861909" y="1277825"/>
            <a:ext cx="504056" cy="2972306"/>
          </a:xfrm>
          <a:prstGeom prst="curvedRightArrow">
            <a:avLst/>
          </a:prstGeom>
          <a:solidFill>
            <a:srgbClr val="E09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17" descr="C:\Users\Stacey\AppData\Local\Microsoft\Windows\Temporary Internet Files\Content.IE5\5YPJJX2N\Body_language_dishonest_salesman[1]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7" b="100000" l="1729" r="98271">
                        <a14:foregroundMark x1="55908" y1="35549" x2="55908" y2="35549"/>
                        <a14:foregroundMark x1="54179" y1="36705" x2="54179" y2="36705"/>
                        <a14:foregroundMark x1="57637" y1="33815" x2="57637" y2="33815"/>
                        <a14:backgroundMark x1="80115" y1="26012" x2="80115" y2="26012"/>
                        <a14:backgroundMark x1="3746" y1="66185" x2="3746" y2="66185"/>
                        <a14:backgroundMark x1="25937" y1="84971" x2="25937" y2="84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2415"/>
            <a:ext cx="2189559" cy="21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287598" y="1758738"/>
            <a:ext cx="1687830" cy="1231649"/>
            <a:chOff x="2915816" y="1879985"/>
            <a:chExt cx="1687830" cy="1231649"/>
          </a:xfrm>
        </p:grpSpPr>
        <p:pic>
          <p:nvPicPr>
            <p:cNvPr id="12" name="Picture 23" descr="C:\Users\Stacey\AppData\Local\Microsoft\Windows\Temporary Internet Files\Content.IE5\OD6LP1QW\1279641266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168" y="2066675"/>
              <a:ext cx="1357824" cy="104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879985"/>
              <a:ext cx="1687830" cy="186690"/>
            </a:xfrm>
            <a:prstGeom prst="rect">
              <a:avLst/>
            </a:prstGeom>
          </p:spPr>
        </p:pic>
      </p:grpSp>
      <p:sp>
        <p:nvSpPr>
          <p:cNvPr id="14" name="Curved Right Arrow 13"/>
          <p:cNvSpPr/>
          <p:nvPr/>
        </p:nvSpPr>
        <p:spPr>
          <a:xfrm rot="5400000" flipH="1">
            <a:off x="3861909" y="3274995"/>
            <a:ext cx="504056" cy="2972306"/>
          </a:xfrm>
          <a:prstGeom prst="curvedRightArrow">
            <a:avLst/>
          </a:prstGeom>
          <a:solidFill>
            <a:srgbClr val="E09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43605" y="4188957"/>
            <a:ext cx="975817" cy="1262513"/>
            <a:chOff x="3643605" y="4332973"/>
            <a:chExt cx="975817" cy="1262513"/>
          </a:xfrm>
        </p:grpSpPr>
        <p:pic>
          <p:nvPicPr>
            <p:cNvPr id="16" name="Picture 33" descr="C:\Users\Stacey\AppData\Local\Microsoft\Windows\Temporary Internet Files\Content.IE5\5YPJJX2N\loose-leaf-paper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605" y="4332973"/>
              <a:ext cx="975817" cy="126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749096" y="4594897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Kristen ITC" panose="03050502040202030202" pitchFamily="66" charset="0"/>
                </a:rPr>
                <a:t>seven</a:t>
              </a:r>
              <a:endParaRPr lang="en-CA" dirty="0">
                <a:latin typeface="Kristen ITC" panose="03050502040202030202" pitchFamily="66" charset="0"/>
              </a:endParaRPr>
            </a:p>
          </p:txBody>
        </p:sp>
      </p:grpSp>
      <p:pic>
        <p:nvPicPr>
          <p:cNvPr id="18" name="Picture 35" descr="C:\Users\Stacey\AppData\Local\Microsoft\Windows\Temporary Internet Files\Content.IE5\OD6LP1QW\Office-Worker-e1350493095824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492896"/>
            <a:ext cx="2668368" cy="2183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107504" y="1268760"/>
            <a:ext cx="2668368" cy="1080120"/>
          </a:xfrm>
          <a:prstGeom prst="wedgeRoundRectCallout">
            <a:avLst>
              <a:gd name="adj1" fmla="val -4948"/>
              <a:gd name="adj2" fmla="val 624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 price should we sell our new widgets for?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33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75408" y="2091323"/>
            <a:ext cx="1059025" cy="997527"/>
            <a:chOff x="2586063" y="2190181"/>
            <a:chExt cx="1059025" cy="997527"/>
          </a:xfrm>
        </p:grpSpPr>
        <p:sp>
          <p:nvSpPr>
            <p:cNvPr id="6" name="Oval 5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ipart - Nuclear ico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809567" y="2091323"/>
            <a:ext cx="1059025" cy="997527"/>
            <a:chOff x="2586063" y="2190181"/>
            <a:chExt cx="1059025" cy="997527"/>
          </a:xfrm>
        </p:grpSpPr>
        <p:sp>
          <p:nvSpPr>
            <p:cNvPr id="11" name="Oval 10"/>
            <p:cNvSpPr/>
            <p:nvPr/>
          </p:nvSpPr>
          <p:spPr>
            <a:xfrm>
              <a:off x="2616813" y="2190181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lipart - Nuclear ico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63" y="2220767"/>
              <a:ext cx="1059025" cy="936355"/>
            </a:xfrm>
            <a:prstGeom prst="rect">
              <a:avLst/>
            </a:prstGeom>
          </p:spPr>
        </p:pic>
      </p:grpSp>
      <p:sp>
        <p:nvSpPr>
          <p:cNvPr id="37" name="Down Arrow 36"/>
          <p:cNvSpPr/>
          <p:nvPr/>
        </p:nvSpPr>
        <p:spPr>
          <a:xfrm rot="5400000">
            <a:off x="1348419" y="889110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5400000" flipV="1">
            <a:off x="2013437" y="889110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5400000">
            <a:off x="6861120" y="888126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5400000" flipV="1">
            <a:off x="7526138" y="888126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64256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98415" y="1847379"/>
            <a:ext cx="1481328" cy="14854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14855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2434939" y="4275208"/>
            <a:ext cx="823127" cy="258674"/>
            <a:chOff x="1153954" y="4922416"/>
            <a:chExt cx="1330036" cy="267855"/>
          </a:xfrm>
        </p:grpSpPr>
        <p:sp>
          <p:nvSpPr>
            <p:cNvPr id="60" name="Down Arrow 59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Down Arrow 60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07" y="4288350"/>
            <a:ext cx="2016000" cy="2255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07" y="5021279"/>
            <a:ext cx="1551238" cy="17828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07" y="5777818"/>
            <a:ext cx="2176000" cy="22704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07" y="6400044"/>
            <a:ext cx="2444190" cy="225524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2434939" y="4940890"/>
            <a:ext cx="823127" cy="258674"/>
            <a:chOff x="1153954" y="4922416"/>
            <a:chExt cx="1330036" cy="267855"/>
          </a:xfrm>
        </p:grpSpPr>
        <p:sp>
          <p:nvSpPr>
            <p:cNvPr id="80" name="Down Arrow 79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wn Arrow 80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434939" y="5717785"/>
            <a:ext cx="823127" cy="258674"/>
            <a:chOff x="1153954" y="4922416"/>
            <a:chExt cx="1330036" cy="267855"/>
          </a:xfrm>
        </p:grpSpPr>
        <p:sp>
          <p:nvSpPr>
            <p:cNvPr id="83" name="Down Arrow 82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wn Arrow 83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434939" y="6383468"/>
            <a:ext cx="823127" cy="258674"/>
            <a:chOff x="1153954" y="4922416"/>
            <a:chExt cx="1330036" cy="267855"/>
          </a:xfrm>
        </p:grpSpPr>
        <p:sp>
          <p:nvSpPr>
            <p:cNvPr id="86" name="Down Arrow 85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Down Arrow 86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588787" y="4271774"/>
            <a:ext cx="823127" cy="258674"/>
            <a:chOff x="1153954" y="4922416"/>
            <a:chExt cx="1330036" cy="267855"/>
          </a:xfrm>
        </p:grpSpPr>
        <p:sp>
          <p:nvSpPr>
            <p:cNvPr id="89" name="Down Arrow 88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own Arrow 89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 rot="19826144">
            <a:off x="3573231" y="4915085"/>
            <a:ext cx="823127" cy="258674"/>
            <a:chOff x="1153954" y="4922416"/>
            <a:chExt cx="1330036" cy="267855"/>
          </a:xfrm>
        </p:grpSpPr>
        <p:sp>
          <p:nvSpPr>
            <p:cNvPr id="92" name="Down Arrow 91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Down Arrow 92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rot="16200000">
            <a:off x="3541881" y="5698442"/>
            <a:ext cx="823127" cy="258674"/>
            <a:chOff x="1153954" y="4922416"/>
            <a:chExt cx="1330036" cy="267855"/>
          </a:xfrm>
        </p:grpSpPr>
        <p:sp>
          <p:nvSpPr>
            <p:cNvPr id="95" name="Down Arrow 94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Down Arrow 95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 flipH="1">
            <a:off x="3588786" y="6383469"/>
            <a:ext cx="823127" cy="258674"/>
            <a:chOff x="1153954" y="4922416"/>
            <a:chExt cx="1330036" cy="267855"/>
          </a:xfrm>
        </p:grpSpPr>
        <p:sp>
          <p:nvSpPr>
            <p:cNvPr id="98" name="Down Arrow 97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Down Arrow 98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Arrow Connector 100"/>
          <p:cNvCxnSpPr/>
          <p:nvPr/>
        </p:nvCxnSpPr>
        <p:spPr>
          <a:xfrm>
            <a:off x="7358398" y="3352402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767182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310725" y="1485920"/>
            <a:ext cx="0" cy="34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139111" y="357673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17B85"/>
                </a:solidFill>
              </a:rPr>
              <a:t>1</a:t>
            </a:r>
            <a:endParaRPr lang="en-US" sz="3600" dirty="0">
              <a:solidFill>
                <a:srgbClr val="417B8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5568" y="3582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17B85"/>
                </a:solidFill>
              </a:rPr>
              <a:t>1</a:t>
            </a:r>
            <a:endParaRPr lang="en-US" sz="3600" dirty="0">
              <a:solidFill>
                <a:srgbClr val="417B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Tests: CHSH Game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4255261" y="5263232"/>
            <a:ext cx="633478" cy="1231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97" y="6250717"/>
            <a:ext cx="1293714" cy="252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45" y="5209068"/>
            <a:ext cx="192000" cy="1714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54" y="1745760"/>
            <a:ext cx="134157" cy="1201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47" y="1745760"/>
            <a:ext cx="126148" cy="1722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97" y="2066886"/>
            <a:ext cx="114133" cy="1842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11" y="2758459"/>
            <a:ext cx="90105" cy="1802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30" y="1745760"/>
            <a:ext cx="124146" cy="1201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2" y="1677680"/>
            <a:ext cx="100118" cy="188221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721612" y="1524501"/>
            <a:ext cx="0" cy="206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52811" y="1948351"/>
            <a:ext cx="1906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97" y="2412672"/>
            <a:ext cx="114133" cy="1842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8" y="2066886"/>
            <a:ext cx="114133" cy="1842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8" y="2754455"/>
            <a:ext cx="114133" cy="1842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11" y="3100241"/>
            <a:ext cx="90105" cy="1802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42" y="3100241"/>
            <a:ext cx="90105" cy="1802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42" y="2412672"/>
            <a:ext cx="90105" cy="1802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12" y="2088912"/>
            <a:ext cx="226265" cy="1621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12" y="2434698"/>
            <a:ext cx="226265" cy="1621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16" y="2780485"/>
            <a:ext cx="218255" cy="1581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16" y="3122267"/>
            <a:ext cx="218255" cy="1581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2" y="2381970"/>
            <a:ext cx="190223" cy="2262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2" y="3100241"/>
            <a:ext cx="190223" cy="2262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2" y="2020832"/>
            <a:ext cx="198232" cy="2302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2" y="2739104"/>
            <a:ext cx="198232" cy="2302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7" y="1973777"/>
            <a:ext cx="1287507" cy="23027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7" y="2345260"/>
            <a:ext cx="1287507" cy="2302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7" y="2716743"/>
            <a:ext cx="1287507" cy="2302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7" y="3088227"/>
            <a:ext cx="1275493" cy="226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32" y="5331853"/>
            <a:ext cx="178286" cy="244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59" y="4051945"/>
            <a:ext cx="176000" cy="1714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54" y="4035918"/>
            <a:ext cx="141714" cy="267429"/>
          </a:xfrm>
          <a:prstGeom prst="rect">
            <a:avLst/>
          </a:prstGeom>
        </p:spPr>
      </p:pic>
      <p:cxnSp>
        <p:nvCxnSpPr>
          <p:cNvPr id="11" name="Curved Connector 10"/>
          <p:cNvCxnSpPr>
            <a:stCxn id="13" idx="1"/>
            <a:endCxn id="4" idx="2"/>
          </p:cNvCxnSpPr>
          <p:nvPr/>
        </p:nvCxnSpPr>
        <p:spPr>
          <a:xfrm rot="10800000">
            <a:off x="1546771" y="3587642"/>
            <a:ext cx="2708491" cy="22914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6" idx="3"/>
          </p:cNvCxnSpPr>
          <p:nvPr/>
        </p:nvCxnSpPr>
        <p:spPr>
          <a:xfrm>
            <a:off x="2038709" y="3157122"/>
            <a:ext cx="2258994" cy="26267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19" idx="1"/>
          </p:cNvCxnSpPr>
          <p:nvPr/>
        </p:nvCxnSpPr>
        <p:spPr>
          <a:xfrm rot="10800000" flipV="1">
            <a:off x="4875505" y="3157122"/>
            <a:ext cx="2107891" cy="26202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3" idx="3"/>
            <a:endCxn id="48" idx="2"/>
          </p:cNvCxnSpPr>
          <p:nvPr/>
        </p:nvCxnSpPr>
        <p:spPr>
          <a:xfrm flipV="1">
            <a:off x="4888739" y="3590191"/>
            <a:ext cx="2747303" cy="22888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Multiple Working Hypotheses | ConservationBytes.com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0" y="2442494"/>
            <a:ext cx="1216719" cy="1145147"/>
          </a:xfrm>
          <a:prstGeom prst="rect">
            <a:avLst/>
          </a:prstGeom>
        </p:spPr>
      </p:pic>
      <p:pic>
        <p:nvPicPr>
          <p:cNvPr id="48" name="Picture 47" descr="Multiple Working Hypotheses | ConservationBytes.com"/>
          <p:cNvPicPr>
            <a:picLocks noChangeAspect="1"/>
          </p:cNvPicPr>
          <p:nvPr/>
        </p:nvPicPr>
        <p:blipFill>
          <a:blip r:embed="rId59" cstate="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82" y="2445044"/>
            <a:ext cx="1216719" cy="1145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94" y="6580667"/>
            <a:ext cx="792381" cy="181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6" y="2206361"/>
            <a:ext cx="912762" cy="175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40" y="2206361"/>
            <a:ext cx="920381" cy="1752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63" y="5851615"/>
            <a:ext cx="2773333" cy="2285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7" y="1033036"/>
            <a:ext cx="5499427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Tests: CHSH Game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4255261" y="5263232"/>
            <a:ext cx="633478" cy="1231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97" y="6250717"/>
            <a:ext cx="1293714" cy="252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32" y="5331853"/>
            <a:ext cx="178286" cy="244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59" y="4051945"/>
            <a:ext cx="176000" cy="1714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54" y="4035918"/>
            <a:ext cx="141714" cy="267429"/>
          </a:xfrm>
          <a:prstGeom prst="rect">
            <a:avLst/>
          </a:prstGeom>
        </p:spPr>
      </p:pic>
      <p:cxnSp>
        <p:nvCxnSpPr>
          <p:cNvPr id="11" name="Curved Connector 10"/>
          <p:cNvCxnSpPr>
            <a:stCxn id="13" idx="1"/>
            <a:endCxn id="4" idx="2"/>
          </p:cNvCxnSpPr>
          <p:nvPr/>
        </p:nvCxnSpPr>
        <p:spPr>
          <a:xfrm rot="10800000">
            <a:off x="1546771" y="3587642"/>
            <a:ext cx="2708491" cy="22914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6" idx="3"/>
          </p:cNvCxnSpPr>
          <p:nvPr/>
        </p:nvCxnSpPr>
        <p:spPr>
          <a:xfrm>
            <a:off x="2038709" y="3157122"/>
            <a:ext cx="2258994" cy="26267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19" idx="1"/>
          </p:cNvCxnSpPr>
          <p:nvPr/>
        </p:nvCxnSpPr>
        <p:spPr>
          <a:xfrm rot="10800000" flipV="1">
            <a:off x="4875505" y="3157122"/>
            <a:ext cx="2107891" cy="26202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3" idx="3"/>
            <a:endCxn id="48" idx="2"/>
          </p:cNvCxnSpPr>
          <p:nvPr/>
        </p:nvCxnSpPr>
        <p:spPr>
          <a:xfrm flipV="1">
            <a:off x="4888739" y="3590191"/>
            <a:ext cx="2747303" cy="22888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Multiple Working Hypotheses | ConservationBytes.com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0" y="2442494"/>
            <a:ext cx="1216719" cy="1145147"/>
          </a:xfrm>
          <a:prstGeom prst="rect">
            <a:avLst/>
          </a:prstGeom>
        </p:spPr>
      </p:pic>
      <p:pic>
        <p:nvPicPr>
          <p:cNvPr id="48" name="Picture 47" descr="Multiple Working Hypotheses | ConservationBytes.com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82" y="2445044"/>
            <a:ext cx="1216719" cy="1145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94" y="6580667"/>
            <a:ext cx="792381" cy="181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6" y="2206361"/>
            <a:ext cx="912762" cy="175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40" y="2206361"/>
            <a:ext cx="920381" cy="1752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63" y="5851615"/>
            <a:ext cx="2773333" cy="22857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7" y="1033036"/>
            <a:ext cx="5499427" cy="2285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0206" y="2578534"/>
            <a:ext cx="630192" cy="942562"/>
            <a:chOff x="1064256" y="1485920"/>
            <a:chExt cx="1481328" cy="2215584"/>
          </a:xfrm>
        </p:grpSpPr>
        <p:grpSp>
          <p:nvGrpSpPr>
            <p:cNvPr id="52" name="Group 51"/>
            <p:cNvGrpSpPr/>
            <p:nvPr/>
          </p:nvGrpSpPr>
          <p:grpSpPr>
            <a:xfrm>
              <a:off x="1275408" y="2091323"/>
              <a:ext cx="1059025" cy="997527"/>
              <a:chOff x="2586063" y="2190181"/>
              <a:chExt cx="1059025" cy="997527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616813" y="2190181"/>
                <a:ext cx="997527" cy="997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 descr="Clipart - Nuclear icon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6063" y="2220767"/>
                <a:ext cx="1059025" cy="936355"/>
              </a:xfrm>
              <a:prstGeom prst="rect">
                <a:avLst/>
              </a:prstGeom>
            </p:spPr>
          </p:pic>
        </p:grpSp>
        <p:sp>
          <p:nvSpPr>
            <p:cNvPr id="56" name="Rectangle 55"/>
            <p:cNvSpPr/>
            <p:nvPr/>
          </p:nvSpPr>
          <p:spPr>
            <a:xfrm>
              <a:off x="1064256" y="1847379"/>
              <a:ext cx="1481328" cy="148541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814855" y="3352402"/>
              <a:ext cx="0" cy="349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767182" y="1485920"/>
              <a:ext cx="0" cy="349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371877" y="2596790"/>
            <a:ext cx="630192" cy="942562"/>
            <a:chOff x="1064256" y="1485920"/>
            <a:chExt cx="1481328" cy="2215584"/>
          </a:xfrm>
        </p:grpSpPr>
        <p:grpSp>
          <p:nvGrpSpPr>
            <p:cNvPr id="61" name="Group 60"/>
            <p:cNvGrpSpPr/>
            <p:nvPr/>
          </p:nvGrpSpPr>
          <p:grpSpPr>
            <a:xfrm>
              <a:off x="1275408" y="2091323"/>
              <a:ext cx="1059025" cy="997527"/>
              <a:chOff x="2586063" y="2190181"/>
              <a:chExt cx="1059025" cy="997527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2616813" y="2190181"/>
                <a:ext cx="997527" cy="997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 descr="Clipart - Nuclear icon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6063" y="2220767"/>
                <a:ext cx="1059025" cy="936355"/>
              </a:xfrm>
              <a:prstGeom prst="rect">
                <a:avLst/>
              </a:prstGeom>
            </p:spPr>
          </p:pic>
        </p:grpSp>
        <p:sp>
          <p:nvSpPr>
            <p:cNvPr id="62" name="Rectangle 61"/>
            <p:cNvSpPr/>
            <p:nvPr/>
          </p:nvSpPr>
          <p:spPr>
            <a:xfrm>
              <a:off x="1064256" y="1847379"/>
              <a:ext cx="1481328" cy="148541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814855" y="3352402"/>
              <a:ext cx="0" cy="349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767182" y="1485920"/>
              <a:ext cx="0" cy="349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915055" y="1396296"/>
            <a:ext cx="592466" cy="122520"/>
            <a:chOff x="1153954" y="4922416"/>
            <a:chExt cx="1330036" cy="267855"/>
          </a:xfrm>
        </p:grpSpPr>
        <p:sp>
          <p:nvSpPr>
            <p:cNvPr id="68" name="Down Arrow 67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" y="1352278"/>
            <a:ext cx="592762" cy="1737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" y="1782762"/>
            <a:ext cx="582095" cy="172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72" y="1354239"/>
            <a:ext cx="582095" cy="219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39" y="1836655"/>
            <a:ext cx="571429" cy="220952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 rot="16200000">
            <a:off x="915055" y="1808001"/>
            <a:ext cx="592466" cy="122520"/>
            <a:chOff x="1153954" y="4922416"/>
            <a:chExt cx="1330036" cy="267855"/>
          </a:xfrm>
        </p:grpSpPr>
        <p:sp>
          <p:nvSpPr>
            <p:cNvPr id="71" name="Down Arrow 70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 rot="1253953">
            <a:off x="8549170" y="1402693"/>
            <a:ext cx="592466" cy="122520"/>
            <a:chOff x="1153954" y="4922416"/>
            <a:chExt cx="1330036" cy="267855"/>
          </a:xfrm>
        </p:grpSpPr>
        <p:sp>
          <p:nvSpPr>
            <p:cNvPr id="74" name="Down Arrow 73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wn Arrow 74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17453953">
            <a:off x="8549170" y="1922942"/>
            <a:ext cx="592466" cy="122520"/>
            <a:chOff x="1153954" y="4922416"/>
            <a:chExt cx="1330036" cy="267855"/>
          </a:xfrm>
        </p:grpSpPr>
        <p:sp>
          <p:nvSpPr>
            <p:cNvPr id="77" name="Down Arrow 76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wn Arrow 77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564027" y="1507509"/>
            <a:ext cx="4015946" cy="934985"/>
            <a:chOff x="2557849" y="1507509"/>
            <a:chExt cx="4015946" cy="934985"/>
          </a:xfrm>
        </p:grpSpPr>
        <p:sp>
          <p:nvSpPr>
            <p:cNvPr id="84" name="Rectangle 83"/>
            <p:cNvSpPr/>
            <p:nvPr/>
          </p:nvSpPr>
          <p:spPr>
            <a:xfrm>
              <a:off x="2557849" y="1507509"/>
              <a:ext cx="4015946" cy="9349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585" y="1689287"/>
              <a:ext cx="3614475" cy="571428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45" y="5209068"/>
            <a:ext cx="192000" cy="17142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5" y="3598862"/>
            <a:ext cx="117333" cy="11428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60" y="3590335"/>
            <a:ext cx="94476" cy="1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Bell Tests: CHSH Game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4255261" y="5263232"/>
            <a:ext cx="633478" cy="12317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97" y="6250717"/>
            <a:ext cx="345905" cy="188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59" y="4051945"/>
            <a:ext cx="176000" cy="1714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54" y="4035918"/>
            <a:ext cx="141714" cy="267429"/>
          </a:xfrm>
          <a:prstGeom prst="rect">
            <a:avLst/>
          </a:prstGeom>
        </p:spPr>
      </p:pic>
      <p:cxnSp>
        <p:nvCxnSpPr>
          <p:cNvPr id="11" name="Curved Connector 10"/>
          <p:cNvCxnSpPr>
            <a:stCxn id="13" idx="1"/>
            <a:endCxn id="4" idx="2"/>
          </p:cNvCxnSpPr>
          <p:nvPr/>
        </p:nvCxnSpPr>
        <p:spPr>
          <a:xfrm rot="10800000">
            <a:off x="1546771" y="3587642"/>
            <a:ext cx="2708491" cy="22914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6" idx="3"/>
          </p:cNvCxnSpPr>
          <p:nvPr/>
        </p:nvCxnSpPr>
        <p:spPr>
          <a:xfrm>
            <a:off x="2038709" y="3157122"/>
            <a:ext cx="2258994" cy="26267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19" idx="1"/>
          </p:cNvCxnSpPr>
          <p:nvPr/>
        </p:nvCxnSpPr>
        <p:spPr>
          <a:xfrm rot="10800000" flipV="1">
            <a:off x="4875505" y="3157122"/>
            <a:ext cx="2107891" cy="26202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3" idx="3"/>
            <a:endCxn id="48" idx="2"/>
          </p:cNvCxnSpPr>
          <p:nvPr/>
        </p:nvCxnSpPr>
        <p:spPr>
          <a:xfrm flipV="1">
            <a:off x="4888739" y="3590191"/>
            <a:ext cx="2747303" cy="22888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Multiple Working Hypotheses | ConservationBytes.com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0" y="2442494"/>
            <a:ext cx="1216719" cy="1145147"/>
          </a:xfrm>
          <a:prstGeom prst="rect">
            <a:avLst/>
          </a:prstGeom>
        </p:spPr>
      </p:pic>
      <p:pic>
        <p:nvPicPr>
          <p:cNvPr id="48" name="Picture 47" descr="Multiple Working Hypotheses | ConservationBytes.com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82" y="2445044"/>
            <a:ext cx="1216719" cy="1145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94" y="6580667"/>
            <a:ext cx="792381" cy="181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6" y="2206361"/>
            <a:ext cx="912762" cy="175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40" y="2206361"/>
            <a:ext cx="920381" cy="1752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63" y="5752759"/>
            <a:ext cx="2773333" cy="22857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7" y="1033036"/>
            <a:ext cx="5499427" cy="2285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0206" y="2578534"/>
            <a:ext cx="630192" cy="942562"/>
            <a:chOff x="1064256" y="1485920"/>
            <a:chExt cx="1481328" cy="2215584"/>
          </a:xfrm>
        </p:grpSpPr>
        <p:grpSp>
          <p:nvGrpSpPr>
            <p:cNvPr id="52" name="Group 51"/>
            <p:cNvGrpSpPr/>
            <p:nvPr/>
          </p:nvGrpSpPr>
          <p:grpSpPr>
            <a:xfrm>
              <a:off x="1275408" y="2091323"/>
              <a:ext cx="1059025" cy="997527"/>
              <a:chOff x="2586063" y="2190181"/>
              <a:chExt cx="1059025" cy="997527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616813" y="2190181"/>
                <a:ext cx="997527" cy="997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 descr="Clipart - Nuclear icon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6063" y="2220767"/>
                <a:ext cx="1059025" cy="936355"/>
              </a:xfrm>
              <a:prstGeom prst="rect">
                <a:avLst/>
              </a:prstGeom>
            </p:spPr>
          </p:pic>
        </p:grpSp>
        <p:sp>
          <p:nvSpPr>
            <p:cNvPr id="56" name="Rectangle 55"/>
            <p:cNvSpPr/>
            <p:nvPr/>
          </p:nvSpPr>
          <p:spPr>
            <a:xfrm>
              <a:off x="1064256" y="1847379"/>
              <a:ext cx="1481328" cy="148541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814855" y="3352402"/>
              <a:ext cx="0" cy="349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767182" y="1485920"/>
              <a:ext cx="0" cy="349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371877" y="2596790"/>
            <a:ext cx="630192" cy="942562"/>
            <a:chOff x="1064256" y="1485920"/>
            <a:chExt cx="1481328" cy="2215584"/>
          </a:xfrm>
        </p:grpSpPr>
        <p:grpSp>
          <p:nvGrpSpPr>
            <p:cNvPr id="61" name="Group 60"/>
            <p:cNvGrpSpPr/>
            <p:nvPr/>
          </p:nvGrpSpPr>
          <p:grpSpPr>
            <a:xfrm>
              <a:off x="1275408" y="2091323"/>
              <a:ext cx="1059025" cy="997527"/>
              <a:chOff x="2586063" y="2190181"/>
              <a:chExt cx="1059025" cy="997527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2616813" y="2190181"/>
                <a:ext cx="997527" cy="997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 descr="Clipart - Nuclear icon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6063" y="2220767"/>
                <a:ext cx="1059025" cy="936355"/>
              </a:xfrm>
              <a:prstGeom prst="rect">
                <a:avLst/>
              </a:prstGeom>
            </p:spPr>
          </p:pic>
        </p:grpSp>
        <p:sp>
          <p:nvSpPr>
            <p:cNvPr id="62" name="Rectangle 61"/>
            <p:cNvSpPr/>
            <p:nvPr/>
          </p:nvSpPr>
          <p:spPr>
            <a:xfrm>
              <a:off x="1064256" y="1847379"/>
              <a:ext cx="1481328" cy="148541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1814855" y="3352402"/>
              <a:ext cx="0" cy="349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767182" y="1485920"/>
              <a:ext cx="0" cy="349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915055" y="1396296"/>
            <a:ext cx="592466" cy="122520"/>
            <a:chOff x="1153954" y="4922416"/>
            <a:chExt cx="1330036" cy="267855"/>
          </a:xfrm>
        </p:grpSpPr>
        <p:sp>
          <p:nvSpPr>
            <p:cNvPr id="68" name="Down Arrow 67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" y="1352278"/>
            <a:ext cx="592762" cy="1737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" y="1782762"/>
            <a:ext cx="582095" cy="172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72" y="1354239"/>
            <a:ext cx="582095" cy="219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39" y="1836655"/>
            <a:ext cx="571429" cy="220952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 rot="16200000">
            <a:off x="915055" y="1808001"/>
            <a:ext cx="592466" cy="122520"/>
            <a:chOff x="1153954" y="4922416"/>
            <a:chExt cx="1330036" cy="267855"/>
          </a:xfrm>
        </p:grpSpPr>
        <p:sp>
          <p:nvSpPr>
            <p:cNvPr id="71" name="Down Arrow 70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1150028" y="4467252"/>
            <a:ext cx="2018178" cy="895580"/>
          </a:xfrm>
          <a:prstGeom prst="wedgeRoundRectCallout">
            <a:avLst>
              <a:gd name="adj1" fmla="val 61212"/>
              <a:gd name="adj2" fmla="val 500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 rot="1253953">
            <a:off x="8549170" y="1402693"/>
            <a:ext cx="592466" cy="122520"/>
            <a:chOff x="1153954" y="4922416"/>
            <a:chExt cx="1330036" cy="267855"/>
          </a:xfrm>
        </p:grpSpPr>
        <p:sp>
          <p:nvSpPr>
            <p:cNvPr id="74" name="Down Arrow 73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wn Arrow 74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17453953">
            <a:off x="8549170" y="1922942"/>
            <a:ext cx="592466" cy="122520"/>
            <a:chOff x="1153954" y="4922416"/>
            <a:chExt cx="1330036" cy="267855"/>
          </a:xfrm>
        </p:grpSpPr>
        <p:sp>
          <p:nvSpPr>
            <p:cNvPr id="77" name="Down Arrow 76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wn Arrow 77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564027" y="1507509"/>
            <a:ext cx="4015946" cy="934985"/>
            <a:chOff x="2557849" y="1507509"/>
            <a:chExt cx="4015946" cy="934985"/>
          </a:xfrm>
        </p:grpSpPr>
        <p:sp>
          <p:nvSpPr>
            <p:cNvPr id="84" name="Rectangle 83"/>
            <p:cNvSpPr/>
            <p:nvPr/>
          </p:nvSpPr>
          <p:spPr>
            <a:xfrm>
              <a:off x="2557849" y="1507509"/>
              <a:ext cx="4015946" cy="9349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585" y="1689287"/>
              <a:ext cx="3614475" cy="571428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19" y="4682529"/>
            <a:ext cx="1667047" cy="48152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5" y="3598862"/>
            <a:ext cx="117333" cy="11428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60" y="3590335"/>
            <a:ext cx="94476" cy="178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7" y="6197383"/>
            <a:ext cx="356571" cy="1478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43" y="5965900"/>
            <a:ext cx="228572" cy="632381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2270685" y="6227981"/>
            <a:ext cx="592466" cy="122520"/>
            <a:chOff x="1153954" y="4922416"/>
            <a:chExt cx="1330036" cy="267855"/>
          </a:xfrm>
        </p:grpSpPr>
        <p:sp>
          <p:nvSpPr>
            <p:cNvPr id="81" name="Down Arrow 80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wn Arrow 81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 rot="16200000">
            <a:off x="3027621" y="6223174"/>
            <a:ext cx="592466" cy="122520"/>
            <a:chOff x="1153954" y="4922416"/>
            <a:chExt cx="1330036" cy="267855"/>
          </a:xfrm>
        </p:grpSpPr>
        <p:sp>
          <p:nvSpPr>
            <p:cNvPr id="90" name="Down Arrow 89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Down Arrow 90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" name="Picture 9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9981" y="5973050"/>
            <a:ext cx="228572" cy="63238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05" y="5994731"/>
            <a:ext cx="228572" cy="63238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3943" y="6001881"/>
            <a:ext cx="228572" cy="632381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 rot="1253953">
            <a:off x="5498557" y="6249660"/>
            <a:ext cx="592466" cy="122520"/>
            <a:chOff x="1153954" y="4922416"/>
            <a:chExt cx="1330036" cy="267855"/>
          </a:xfrm>
        </p:grpSpPr>
        <p:sp>
          <p:nvSpPr>
            <p:cNvPr id="96" name="Down Arrow 95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own Arrow 96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 rot="17453953">
            <a:off x="6191543" y="6245575"/>
            <a:ext cx="592466" cy="122520"/>
            <a:chOff x="1153954" y="4922416"/>
            <a:chExt cx="1330036" cy="267855"/>
          </a:xfrm>
        </p:grpSpPr>
        <p:sp>
          <p:nvSpPr>
            <p:cNvPr id="99" name="Down Arrow 98"/>
            <p:cNvSpPr/>
            <p:nvPr/>
          </p:nvSpPr>
          <p:spPr>
            <a:xfrm rot="5400000">
              <a:off x="1352535" y="4723835"/>
              <a:ext cx="267855" cy="6650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Down Arrow 99"/>
            <p:cNvSpPr/>
            <p:nvPr/>
          </p:nvSpPr>
          <p:spPr>
            <a:xfrm rot="5400000" flipV="1">
              <a:off x="2017553" y="4723835"/>
              <a:ext cx="267855" cy="665018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ounded Rectangular Callout 101"/>
          <p:cNvSpPr/>
          <p:nvPr/>
        </p:nvSpPr>
        <p:spPr>
          <a:xfrm flipH="1">
            <a:off x="6183367" y="4496082"/>
            <a:ext cx="2018178" cy="895580"/>
          </a:xfrm>
          <a:prstGeom prst="wedgeRoundRectCallout">
            <a:avLst>
              <a:gd name="adj1" fmla="val 61212"/>
              <a:gd name="adj2" fmla="val 500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17" y="4701500"/>
            <a:ext cx="1657904" cy="5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Robust Rigidity Theorems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0" y="2765338"/>
            <a:ext cx="8225524" cy="230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5" y="1318720"/>
            <a:ext cx="3518477" cy="25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9" y="3367902"/>
            <a:ext cx="8536381" cy="230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5" y="1795570"/>
            <a:ext cx="6144000" cy="263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9" y="3962717"/>
            <a:ext cx="8371810" cy="55771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8872" y="1038304"/>
            <a:ext cx="8913091" cy="12600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8872" y="2452842"/>
            <a:ext cx="8913091" cy="23662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709"/>
            <a:ext cx="7772400" cy="2387600"/>
          </a:xfrm>
        </p:spPr>
        <p:txBody>
          <a:bodyPr/>
          <a:lstStyle/>
          <a:p>
            <a:r>
              <a:rPr lang="en-US" dirty="0" smtClean="0"/>
              <a:t>Testing a Quantum Computer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2999" y="118872"/>
            <a:ext cx="6858001" cy="661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8389" y="0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2348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1999" y="4265219"/>
            <a:ext cx="1271155" cy="1252001"/>
            <a:chOff x="6336145" y="1511525"/>
            <a:chExt cx="1700646" cy="1675020"/>
          </a:xfrm>
        </p:grpSpPr>
        <p:sp>
          <p:nvSpPr>
            <p:cNvPr id="17" name="Rectangle 16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Clipart - Gold &lt;strong&gt;Atom&lt;/strong&gt; No Backgroun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3460644" y="4265219"/>
            <a:ext cx="633478" cy="12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a Quantum Computer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5454" y="1036180"/>
            <a:ext cx="8913091" cy="27893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453" y="3957779"/>
            <a:ext cx="8913091" cy="27893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&lt;strong&gt;Photon&lt;/strong&gt; counting - Wikipedia, the free encyclopedia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18" b="92135" l="10000" r="93182">
                        <a14:foregroundMark x1="17727" y1="37640" x2="17727" y2="37640"/>
                        <a14:backgroundMark x1="31364" y1="74719" x2="31364" y2="74719"/>
                        <a14:backgroundMark x1="39545" y1="76404" x2="39545" y2="76404"/>
                        <a14:backgroundMark x1="75909" y1="88764" x2="75909" y2="88764"/>
                        <a14:backgroundMark x1="73636" y1="87640" x2="73636" y2="87640"/>
                        <a14:backgroundMark x1="80000" y1="84831" x2="80000" y2="84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2" y="2012926"/>
            <a:ext cx="1033119" cy="8358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336145" y="1511525"/>
            <a:ext cx="1700646" cy="1675020"/>
            <a:chOff x="6336145" y="1511525"/>
            <a:chExt cx="1700646" cy="1675020"/>
          </a:xfrm>
        </p:grpSpPr>
        <p:sp>
          <p:nvSpPr>
            <p:cNvPr id="7" name="Rectangle 6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Clipart - Gold &lt;strong&gt;Atom&lt;/strong&gt; No Background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11767" y="4036441"/>
            <a:ext cx="1271155" cy="1252001"/>
            <a:chOff x="6336145" y="1511525"/>
            <a:chExt cx="1700646" cy="1675020"/>
          </a:xfrm>
        </p:grpSpPr>
        <p:sp>
          <p:nvSpPr>
            <p:cNvPr id="12" name="Rectangle 11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lipart - Gold &lt;strong&gt;Atom&lt;/strong&gt; No Background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2920" y="5420660"/>
            <a:ext cx="1271155" cy="1252001"/>
            <a:chOff x="6336145" y="1511525"/>
            <a:chExt cx="1700646" cy="1675020"/>
          </a:xfrm>
        </p:grpSpPr>
        <p:sp>
          <p:nvSpPr>
            <p:cNvPr id="16" name="Rectangle 15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lipart - Gold &lt;strong&gt;Atom&lt;/strong&gt; No Background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1130292" y="4736615"/>
            <a:ext cx="633478" cy="12317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1120565"/>
            <a:ext cx="5063619" cy="2270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3118580"/>
            <a:ext cx="5878857" cy="251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3533921"/>
            <a:ext cx="3091809" cy="1843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6085342"/>
            <a:ext cx="2596571" cy="1813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4060336"/>
            <a:ext cx="4419047" cy="2270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6398893"/>
            <a:ext cx="4111238" cy="274286"/>
          </a:xfrm>
          <a:prstGeom prst="rect">
            <a:avLst/>
          </a:prstGeom>
        </p:spPr>
      </p:pic>
      <p:pic>
        <p:nvPicPr>
          <p:cNvPr id="28" name="Picture 27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813553" y="1613466"/>
            <a:ext cx="633478" cy="123170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1"/>
          </p:cNvCxnSpPr>
          <p:nvPr/>
        </p:nvCxnSpPr>
        <p:spPr>
          <a:xfrm>
            <a:off x="1905134" y="2309424"/>
            <a:ext cx="4431011" cy="396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  <a:endCxn id="12" idx="1"/>
          </p:cNvCxnSpPr>
          <p:nvPr/>
        </p:nvCxnSpPr>
        <p:spPr>
          <a:xfrm flipV="1">
            <a:off x="1763770" y="4662442"/>
            <a:ext cx="4647997" cy="6900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3"/>
            <a:endCxn id="16" idx="1"/>
          </p:cNvCxnSpPr>
          <p:nvPr/>
        </p:nvCxnSpPr>
        <p:spPr>
          <a:xfrm>
            <a:off x="1763770" y="5352469"/>
            <a:ext cx="4639150" cy="694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2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Our Contribution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5454" y="1036180"/>
            <a:ext cx="8913091" cy="27893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453" y="3957779"/>
            <a:ext cx="8913091" cy="27893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&lt;strong&gt;Photon&lt;/strong&gt; counting - Wikipedia, the free encyclopedia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18" b="92135" l="10000" r="93182">
                        <a14:foregroundMark x1="17727" y1="37640" x2="17727" y2="37640"/>
                        <a14:backgroundMark x1="31364" y1="74719" x2="31364" y2="74719"/>
                        <a14:backgroundMark x1="39545" y1="76404" x2="39545" y2="76404"/>
                        <a14:backgroundMark x1="75909" y1="88764" x2="75909" y2="88764"/>
                        <a14:backgroundMark x1="73636" y1="87640" x2="73636" y2="87640"/>
                        <a14:backgroundMark x1="80000" y1="84831" x2="80000" y2="84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2" y="2012926"/>
            <a:ext cx="1033119" cy="8358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336145" y="1511525"/>
            <a:ext cx="1700646" cy="1675020"/>
            <a:chOff x="6336145" y="1511525"/>
            <a:chExt cx="1700646" cy="1675020"/>
          </a:xfrm>
        </p:grpSpPr>
        <p:sp>
          <p:nvSpPr>
            <p:cNvPr id="7" name="Rectangle 6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Clipart - Gold &lt;strong&gt;Atom&lt;/strong&gt; No Background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11767" y="4036441"/>
            <a:ext cx="1271155" cy="1252001"/>
            <a:chOff x="6336145" y="1511525"/>
            <a:chExt cx="1700646" cy="1675020"/>
          </a:xfrm>
        </p:grpSpPr>
        <p:sp>
          <p:nvSpPr>
            <p:cNvPr id="12" name="Rectangle 11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lipart - Gold &lt;strong&gt;Atom&lt;/strong&gt; No Background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2920" y="5420660"/>
            <a:ext cx="1271155" cy="1252001"/>
            <a:chOff x="6336145" y="1511525"/>
            <a:chExt cx="1700646" cy="1675020"/>
          </a:xfrm>
        </p:grpSpPr>
        <p:sp>
          <p:nvSpPr>
            <p:cNvPr id="16" name="Rectangle 15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lipart - Gold &lt;strong&gt;Atom&lt;/strong&gt; No Background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1130292" y="4736615"/>
            <a:ext cx="633478" cy="12317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1120565"/>
            <a:ext cx="5063619" cy="2270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3118580"/>
            <a:ext cx="5878857" cy="251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3533921"/>
            <a:ext cx="3091809" cy="1843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6085342"/>
            <a:ext cx="2596571" cy="1813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4060336"/>
            <a:ext cx="4419047" cy="2270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" y="6398893"/>
            <a:ext cx="4111238" cy="274286"/>
          </a:xfrm>
          <a:prstGeom prst="rect">
            <a:avLst/>
          </a:prstGeom>
        </p:spPr>
      </p:pic>
      <p:pic>
        <p:nvPicPr>
          <p:cNvPr id="28" name="Picture 27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813553" y="1613466"/>
            <a:ext cx="633478" cy="123170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1"/>
          </p:cNvCxnSpPr>
          <p:nvPr/>
        </p:nvCxnSpPr>
        <p:spPr>
          <a:xfrm>
            <a:off x="1905134" y="2309424"/>
            <a:ext cx="4431011" cy="396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  <a:endCxn id="12" idx="1"/>
          </p:cNvCxnSpPr>
          <p:nvPr/>
        </p:nvCxnSpPr>
        <p:spPr>
          <a:xfrm flipV="1">
            <a:off x="1763770" y="4662442"/>
            <a:ext cx="4647997" cy="6900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3"/>
            <a:endCxn id="16" idx="1"/>
          </p:cNvCxnSpPr>
          <p:nvPr/>
        </p:nvCxnSpPr>
        <p:spPr>
          <a:xfrm>
            <a:off x="1763770" y="5352469"/>
            <a:ext cx="4639150" cy="694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75" y="6140960"/>
            <a:ext cx="1030095" cy="251429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813554" y="6383694"/>
            <a:ext cx="910776" cy="2889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4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Our Contribution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5454" y="1036180"/>
            <a:ext cx="8913091" cy="57109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&lt;strong&gt;Photon&lt;/strong&gt; counting - Wikipedia, the free encyclopedia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18" b="92135" l="10000" r="93182">
                        <a14:foregroundMark x1="17727" y1="37640" x2="17727" y2="37640"/>
                        <a14:backgroundMark x1="31364" y1="74719" x2="31364" y2="74719"/>
                        <a14:backgroundMark x1="39545" y1="76404" x2="39545" y2="76404"/>
                        <a14:backgroundMark x1="75909" y1="88764" x2="75909" y2="88764"/>
                        <a14:backgroundMark x1="73636" y1="87640" x2="73636" y2="87640"/>
                        <a14:backgroundMark x1="80000" y1="84831" x2="80000" y2="84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04" y="2099425"/>
            <a:ext cx="1033119" cy="8358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336145" y="1511525"/>
            <a:ext cx="1700646" cy="1675020"/>
            <a:chOff x="6336145" y="1511525"/>
            <a:chExt cx="1700646" cy="1675020"/>
          </a:xfrm>
        </p:grpSpPr>
        <p:sp>
          <p:nvSpPr>
            <p:cNvPr id="7" name="Rectangle 6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Clipart - Gold &lt;strong&gt;Atom&lt;/strong&gt; No Background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4255261" y="5149487"/>
            <a:ext cx="633478" cy="1231708"/>
          </a:xfrm>
          <a:prstGeom prst="rect">
            <a:avLst/>
          </a:prstGeom>
        </p:spPr>
      </p:pic>
      <p:pic>
        <p:nvPicPr>
          <p:cNvPr id="28" name="Picture 27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1233685" y="1699965"/>
            <a:ext cx="633478" cy="1231708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43" idx="2"/>
            <a:endCxn id="21" idx="1"/>
          </p:cNvCxnSpPr>
          <p:nvPr/>
        </p:nvCxnSpPr>
        <p:spPr>
          <a:xfrm>
            <a:off x="1779925" y="3193323"/>
            <a:ext cx="2475336" cy="25720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3"/>
            <a:endCxn id="7" idx="2"/>
          </p:cNvCxnSpPr>
          <p:nvPr/>
        </p:nvCxnSpPr>
        <p:spPr>
          <a:xfrm flipV="1">
            <a:off x="4888739" y="3186545"/>
            <a:ext cx="2297729" cy="25787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10" y="6454513"/>
            <a:ext cx="792381" cy="1813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5" y="1132992"/>
            <a:ext cx="992000" cy="1782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82" y="1163439"/>
            <a:ext cx="964571" cy="175238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929602" y="1518303"/>
            <a:ext cx="1700646" cy="167502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709"/>
            <a:ext cx="7772400" cy="23876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2999" y="118872"/>
            <a:ext cx="6858001" cy="661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8389" y="0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2348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85" y="4963714"/>
            <a:ext cx="4635428" cy="11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7598"/>
            <a:ext cx="7772400" cy="2387600"/>
          </a:xfrm>
        </p:spPr>
        <p:txBody>
          <a:bodyPr/>
          <a:lstStyle/>
          <a:p>
            <a:r>
              <a:rPr lang="en-US" dirty="0" smtClean="0"/>
              <a:t>How to test a </a:t>
            </a:r>
            <a:br>
              <a:rPr lang="en-US" dirty="0" smtClean="0"/>
            </a:br>
            <a:r>
              <a:rPr lang="en-US" dirty="0" smtClean="0"/>
              <a:t>Quantum Computer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0779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Stacey Jeffery</a:t>
            </a:r>
          </a:p>
          <a:p>
            <a:endParaRPr lang="en-US" dirty="0"/>
          </a:p>
          <a:p>
            <a:r>
              <a:rPr lang="en-US" dirty="0" smtClean="0"/>
              <a:t>Based on joint work with Andrea </a:t>
            </a:r>
            <a:r>
              <a:rPr lang="en-US" dirty="0" err="1" smtClean="0"/>
              <a:t>Coladangelo</a:t>
            </a:r>
            <a:r>
              <a:rPr lang="en-US" dirty="0" smtClean="0"/>
              <a:t>,       Alex </a:t>
            </a:r>
            <a:r>
              <a:rPr lang="en-US" dirty="0" err="1" smtClean="0"/>
              <a:t>Grilo</a:t>
            </a:r>
            <a:r>
              <a:rPr lang="en-US" dirty="0" smtClean="0"/>
              <a:t> and Thomas </a:t>
            </a:r>
            <a:r>
              <a:rPr lang="en-US" dirty="0" err="1" smtClean="0"/>
              <a:t>Vidick</a:t>
            </a:r>
            <a:endParaRPr lang="en-US" dirty="0"/>
          </a:p>
        </p:txBody>
      </p:sp>
      <p:pic>
        <p:nvPicPr>
          <p:cNvPr id="4" name="Picture 3" descr="Beatrice Wells, Mad &lt;strong&gt;Scientist&lt;/strong&gt; by MrPillbug on DeviantArt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8750" l="30000" r="6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3666" r="33568"/>
          <a:stretch/>
        </p:blipFill>
        <p:spPr>
          <a:xfrm>
            <a:off x="5445578" y="1248667"/>
            <a:ext cx="633478" cy="12317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81235" y="481907"/>
            <a:ext cx="2466961" cy="2429788"/>
            <a:chOff x="6336145" y="1511525"/>
            <a:chExt cx="1700646" cy="1675020"/>
          </a:xfrm>
        </p:grpSpPr>
        <p:sp>
          <p:nvSpPr>
            <p:cNvPr id="6" name="Rectangle 5"/>
            <p:cNvSpPr/>
            <p:nvPr/>
          </p:nvSpPr>
          <p:spPr>
            <a:xfrm>
              <a:off x="6336145" y="1511525"/>
              <a:ext cx="1700646" cy="1675020"/>
            </a:xfrm>
            <a:prstGeom prst="rect">
              <a:avLst/>
            </a:prstGeom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lipart - Gold &lt;strong&gt;Atom&lt;/strong&gt; No Backgroun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42" y="1751809"/>
              <a:ext cx="1194452" cy="119445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047345" y="2216728"/>
              <a:ext cx="254577" cy="27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142999" y="118872"/>
            <a:ext cx="6858001" cy="661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8389" y="0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2348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709"/>
            <a:ext cx="7772400" cy="238760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2999" y="118872"/>
            <a:ext cx="6858001" cy="6615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8389" y="0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2348"/>
            <a:ext cx="102561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073236" y="4364453"/>
            <a:ext cx="997527" cy="997527"/>
            <a:chOff x="1274617" y="2669309"/>
            <a:chExt cx="997527" cy="997527"/>
          </a:xfrm>
        </p:grpSpPr>
        <p:sp>
          <p:nvSpPr>
            <p:cNvPr id="14" name="Oval 1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endCxn id="14" idx="6"/>
            </p:cNvCxnSpPr>
            <p:nvPr/>
          </p:nvCxnSpPr>
          <p:spPr>
            <a:xfrm>
              <a:off x="1773380" y="3168073"/>
              <a:ext cx="498764" cy="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60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74617" y="2669309"/>
            <a:ext cx="997527" cy="997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6"/>
          </p:cNvCxnSpPr>
          <p:nvPr/>
        </p:nvCxnSpPr>
        <p:spPr>
          <a:xfrm>
            <a:off x="1773380" y="3168073"/>
            <a:ext cx="498764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74617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7"/>
            </p:cNvCxnSpPr>
            <p:nvPr/>
          </p:nvCxnSpPr>
          <p:spPr>
            <a:xfrm flipV="1">
              <a:off x="1773380" y="2815393"/>
              <a:ext cx="352680" cy="35268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74617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0"/>
            </p:cNvCxnSpPr>
            <p:nvPr/>
          </p:nvCxnSpPr>
          <p:spPr>
            <a:xfrm flipV="1">
              <a:off x="1773380" y="2669309"/>
              <a:ext cx="1" cy="498764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&lt;strong&gt;Photon&lt;/strong&gt; counting -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8" b="92135" l="10000" r="93182">
                        <a14:foregroundMark x1="17727" y1="37640" x2="17727" y2="37640"/>
                        <a14:backgroundMark x1="31364" y1="74719" x2="31364" y2="74719"/>
                        <a14:backgroundMark x1="39545" y1="76404" x2="39545" y2="76404"/>
                        <a14:backgroundMark x1="75909" y1="88764" x2="75909" y2="88764"/>
                        <a14:backgroundMark x1="73636" y1="87640" x2="73636" y2="87640"/>
                        <a14:backgroundMark x1="80000" y1="84831" x2="80000" y2="84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596" y="2082318"/>
            <a:ext cx="2294642" cy="185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328"/>
            <a:ext cx="9144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Mechanical Experiments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>
            <a:stCxn id="9" idx="0"/>
            <a:endCxn id="10" idx="0"/>
          </p:cNvCxnSpPr>
          <p:nvPr/>
        </p:nvCxnSpPr>
        <p:spPr>
          <a:xfrm>
            <a:off x="6194385" y="2179781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4"/>
            <a:endCxn id="10" idx="4"/>
          </p:cNvCxnSpPr>
          <p:nvPr/>
        </p:nvCxnSpPr>
        <p:spPr>
          <a:xfrm>
            <a:off x="6194385" y="4156363"/>
            <a:ext cx="202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018894" y="2179781"/>
            <a:ext cx="2371344" cy="1976582"/>
            <a:chOff x="4950691" y="4498109"/>
            <a:chExt cx="2371344" cy="1976582"/>
          </a:xfrm>
        </p:grpSpPr>
        <p:sp>
          <p:nvSpPr>
            <p:cNvPr id="10" name="Oval 9"/>
            <p:cNvSpPr/>
            <p:nvPr/>
          </p:nvSpPr>
          <p:spPr>
            <a:xfrm>
              <a:off x="6971053" y="4498109"/>
              <a:ext cx="350982" cy="19765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26182" y="4498109"/>
              <a:ext cx="2020362" cy="19765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950691" y="4498109"/>
              <a:ext cx="350982" cy="1976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4617" y="2669309"/>
            <a:ext cx="997527" cy="997527"/>
            <a:chOff x="1274617" y="2669309"/>
            <a:chExt cx="997527" cy="997527"/>
          </a:xfrm>
        </p:grpSpPr>
        <p:sp>
          <p:nvSpPr>
            <p:cNvPr id="4" name="Oval 3"/>
            <p:cNvSpPr/>
            <p:nvPr/>
          </p:nvSpPr>
          <p:spPr>
            <a:xfrm>
              <a:off x="1274617" y="2669309"/>
              <a:ext cx="997527" cy="99752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0"/>
            </p:cNvCxnSpPr>
            <p:nvPr/>
          </p:nvCxnSpPr>
          <p:spPr>
            <a:xfrm flipV="1">
              <a:off x="1773380" y="2669309"/>
              <a:ext cx="1" cy="498764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18872" y="118872"/>
            <a:ext cx="8913091" cy="785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06914" y="2339994"/>
            <a:ext cx="1458097" cy="1660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198746" y="3232277"/>
            <a:ext cx="267855" cy="6650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7198746" y="2567259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tored Data 4"/>
          <p:cNvSpPr/>
          <p:nvPr/>
        </p:nvSpPr>
        <p:spPr>
          <a:xfrm flipH="1">
            <a:off x="6219097" y="2179780"/>
            <a:ext cx="967291" cy="1976582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7203798" y="2567259"/>
            <a:ext cx="267855" cy="66501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574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Customer Data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4283.464"/>
  <p:tag name="LATEXADDIN" val="\documentclass{article}&#10;\usepackage{amsmath}&#10;\pagestyle{empty}&#10;\input{genericmacros.tex}&#10;\begin{document}&#10;&#10;\noindent\textbf{\color{rred} Completeness:} If the Prover follows the honest protocol, with high probability, the Verifier outputs $Q(x)$. 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2023.247"/>
  <p:tag name="LATEXADDIN" val="\documentclass{article}&#10;\usepackage{amsmath}&#10;\pagestyle{empty}&#10;\input{genericmacros.tex}&#10;\begin{document}&#10;&#10;Con: $O(g^{2048})$ to test a $g$-gate circuit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91.938"/>
  <p:tag name="LATEXADDIN" val="\documentclass{article}&#10;\usepackage{amsmath}&#10;\pagestyle{empty}&#10;\input{genericmacros.tex}&#10;\begin{document}&#10;&#10;Option 1: Verifier has limited quantum power&#10;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93.138"/>
  <p:tag name="LATEXADDIN" val="\documentclass{article}&#10;\usepackage{amsmath}&#10;\pagestyle{empty}&#10;\input{genericmacros.tex}&#10;\begin{document}&#10;&#10;Pro: Simple and efficient ($O(g)$ to test $g$-gate circuit)&#10;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21.56"/>
  <p:tag name="LATEXADDIN" val="\documentclass{article}&#10;\usepackage{amsmath}&#10;\pagestyle{empty}&#10;\input{genericmacros.tex}&#10;\begin{document}&#10;&#10;Con: Verifier is not classical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277.84"/>
  <p:tag name="LATEXADDIN" val="\documentclass{article}&#10;\usepackage{amsmath}&#10;\pagestyle{empty}&#10;\input{genericmacros.tex}&#10;\begin{document}&#10;&#10;Pro: Verifier is classical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174.728"/>
  <p:tag name="LATEXADDIN" val="\documentclass{article}&#10;\usepackage{amsmath}&#10;\pagestyle{empty}&#10;\input{genericmacros.tex}&#10;\begin{document}&#10;&#10;Option 2: Classical Verifier, two provers&#10;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2023.247"/>
  <p:tag name="LATEXADDIN" val="\documentclass{article}&#10;\usepackage{amsmath}&#10;\pagestyle{empty}&#10;\input{genericmacros.tex}&#10;\begin{document}&#10;&#10;Con: $O(g^{2048})$ to test a $g$-gate circuit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6.9366"/>
  <p:tag name="LATEXADDIN" val="\documentclass{article}&#10;\usepackage{amsmath}&#10;\pagestyle{empty}&#10;\input{genericmacros.tex}&#10;\begin{document}&#10;&#10;\color{rred}&#10;$O(g\log g)$&#10;&#10;\end{document}"/>
  <p:tag name="IGUANATEXSIZE" val="20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89.9513"/>
  <p:tag name="LATEXADDIN" val="\documentclass{article}&#10;\usepackage{amsmath}&#10;\pagestyle{empty}&#10;\input{genericmacros.tex}&#10;\begin{document}&#10;&#10;Verifier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88.189"/>
  <p:tag name="LATEXADDIN" val="\documentclass{article}&#10;\usepackage{amsmath}&#10;\pagestyle{empty}&#10;\input{genericmacros.tex}&#10;\begin{document}&#10;&#10;Prover V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226.847"/>
  <p:tag name="LATEXADDIN" val="\documentclass{article}&#10;\usepackage{amsmath}&#10;\pagestyle{empty}&#10;\input{genericmacros.tex}&#10;\begin{document}&#10;&#10;Output: $\{0,1,\mathtt{reject}\}$&#10;&#10;\end{document}"/>
  <p:tag name="IGUANATEXSIZE" val="20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74.6906"/>
  <p:tag name="LATEXADDIN" val="\documentclass{article}&#10;\usepackage{amsmath}&#10;\pagestyle{empty}&#10;\input{genericmacros.tex}&#10;\begin{document}&#10;&#10;Prover P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.7015"/>
  <p:tag name="ORIGINALWIDTH" val="1520.81"/>
  <p:tag name="LATEXADDIN" val="\documentclass{article}&#10;\usepackage{amsmath}&#10;\pagestyle{empty}&#10;\input{genericmacros.tex}&#10;\begin{document}&#10;&#10;\parbox{5in}{\centering&#10;More Details:\\ Qusoft Seminar, 13 October\\ arXiv:1708.07359}&#10;&#10;\end{document}"/>
  <p:tag name="IGUANATEXSIZE" val="3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4280.465"/>
  <p:tag name="LATEXADDIN" val="\documentclass{article}&#10;\usepackage{amsmath}&#10;\pagestyle{empty}&#10;\input{genericmacros.tex}&#10;\begin{document}&#10;&#10;\noindent \textbf{\color{rred}Soundness:} No matter how the Prover behaves, the Verifier does not output $1-Q(x)$, except with small probability.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992.126"/>
  <p:tag name="LATEXADDIN" val="\documentclass{article}&#10;\usepackage{amsmath}&#10;\pagestyle{empty}&#10;\input{genericmacros.tex}&#10;\begin{document}&#10;&#10;perfect correlation&#10;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763.4045"/>
  <p:tag name="LATEXADDIN" val="\documentclass{article}&#10;\usepackage{amsmath}&#10;\pagestyle{empty}&#10;\input{genericmacros.tex}&#10;\begin{document}&#10;&#10;less correlated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70.866"/>
  <p:tag name="LATEXADDIN" val="\documentclass{article}&#10;\usepackage{amsmath}&#10;\pagestyle{empty}&#10;\input{genericmacros.tex}&#10;\begin{document}&#10;&#10;totally uncorrelated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202.85"/>
  <p:tag name="LATEXADDIN" val="\documentclass{article}&#10;\usepackage{amsmath}&#10;\pagestyle{empty}&#10;\input{genericmacros.tex}&#10;\begin{document}&#10;&#10;perfect anticorrelation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36.6704"/>
  <p:tag name="LATEXADDIN" val="\documentclass{article}&#10;\usepackage{amsmath}&#10;\pagestyle{empty}&#10;\input{genericmacros.tex}&#10;\begin{document}&#10;&#10;$x,y\in\{0,1\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pagestyle{empty}&#10;\input{genericmacros.tex}&#10;\begin{document}&#10;&#10;$x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$x$&#10;&#10;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2.49347"/>
  <p:tag name="LATEXADDIN" val="\documentclass{article}&#10;\usepackage{amsmath}&#10;\pagestyle{empty}&#10;\input{genericmacros.tex}&#10;\begin{document}&#10;&#10;$\theta$&#10;&#10;\end{document}"/>
  <p:tag name="IGUANATEXSIZE" val="3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$y$&#10;&#10;&#10;\end{document}"/>
  <p:tag name="IGUANATEXSIZE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0&#10;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1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$a$&#10;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$b$&#10;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0&#10;&#10;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0&#10;&#10;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0&#10;&#10;&#10;\end{document}"/>
  <p:tag name="IGUANATEXSIZE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1&#10;&#10;&#10;\end{document}"/>
  <p:tag name="IGUANATEXSIZE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1&#10;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495.688"/>
  <p:tag name="LATEXADDIN" val="\documentclass{article}&#10;\usepackage{amsmath}&#10;\pagestyle{empty}&#10;\input{genericmacros.tex}&#10;\begin{document}&#10;&#10;$b\in\{0,1\}$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1&#10;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\color{rred}$a_0$&#10;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\color{rred}$a_0$&#10;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\color{bblue}$a_1$&#10;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\color{bblue}$a_1$&#10;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\color{oorange}$b_1$&#10;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\color{oorange}$b_1$&#10;&#10;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\color{ggreen}$b_0$&#10;&#10;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\color{ggreen}$b_0$&#10;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${\color{rred}a_0}\oplus {\color{ggreen}b_0}=0$&#10;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582.6772"/>
  <p:tag name="LATEXADDIN" val="\documentclass{article}&#10;\usepackage{amsmath}&#10;\pagestyle{empty}&#10;\input{genericmacros.tex}&#10;\begin{document}&#10;&#10;$x\in\{0,1\}^n$&#10;&#10;\end{document}"/>
  <p:tag name="IGUANATEXSIZE" val="3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${\color{rred}a_0}\oplus {\color{oorange}b_1}=0$&#10;&#10;&#10;\end{document}"/>
  <p:tag name="IGUANATEXSIZE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${\color{bblue}a_1}\oplus {\color{ggreen}b_0}=0$&#10;&#10;&#10;\end{document}"/>
  <p:tag name="IGUANATEXSIZE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input{genericmacros.tex}&#10;\begin{document}&#10;&#10;${\color{bblue}a_1}\oplus {\color{oorange}b_1}=1$&#10;&#10;&#10;\end{document}"/>
  <p:tag name="IGUANATEXSIZE" val="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pagestyle{empty}&#10;\input{genericmacros.tex}&#10;\begin{document}&#10;&#10;$y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input{genericmacros.tex}&#10;\begin{document}&#10;&#10;$a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input{genericmacros.tex}&#10;\begin{document}&#10;&#10;$b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89.9513"/>
  <p:tag name="LATEXADDIN" val="\documentclass{article}&#10;\usepackage{amsmath}&#10;\pagestyle{empty}&#10;\input{genericmacros.tex}&#10;\begin{document}&#10;&#10;Verifier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49.1938"/>
  <p:tag name="LATEXADDIN" val="\documentclass{article}&#10;\usepackage{amsmath}&#10;\pagestyle{empty}&#10;\input{genericmacros.tex}&#10;\begin{document}&#10;&#10;Prover 1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52.9434"/>
  <p:tag name="LATEXADDIN" val="\documentclass{article}&#10;\usepackage{amsmath}&#10;\pagestyle{empty}&#10;\input{genericmacros.tex}&#10;\begin{document}&#10;&#10;Prover 2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64.829"/>
  <p:tag name="LATEXADDIN" val="\documentclass{article}&#10;\usepackage{amsmath}&#10;\pagestyle{empty}&#10;\input{genericmacros.tex}&#10;\begin{document}&#10;&#10;Provers win if $a\oplus b=xy$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48.219"/>
  <p:tag name="LATEXADDIN" val="\documentclass{article}&#10;\usepackage{amsmath}&#10;\pagestyle{empty}&#10;\input{genericmacros.tex}&#10;\begin{document}&#10;&#10;$Q(x)$&#10;&#10;\end{document}"/>
  <p:tag name="IGUANATEXSIZE" val="3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706.412"/>
  <p:tag name="LATEXADDIN" val="\documentclass{article}&#10;\usepackage{amsmath}&#10;\pagestyle{empty}&#10;\input{genericmacros.tex}&#10;\begin{document}&#10;&#10;Best winning prob. for randomized strategies: $.75$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36.6704"/>
  <p:tag name="LATEXADDIN" val="\documentclass{article}&#10;\usepackage{amsmath}&#10;\pagestyle{empty}&#10;\input{genericmacros.tex}&#10;\begin{document}&#10;&#10;$x,y\in\{0,1\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pagestyle{empty}&#10;\input{genericmacros.tex}&#10;\begin{document}&#10;&#10;$y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input{genericmacros.tex}&#10;\begin{document}&#10;&#10;$a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input{genericmacros.tex}&#10;\begin{document}&#10;&#10;$b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89.9513"/>
  <p:tag name="LATEXADDIN" val="\documentclass{article}&#10;\usepackage{amsmath}&#10;\pagestyle{empty}&#10;\input{genericmacros.tex}&#10;\begin{document}&#10;&#10;Verifier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49.1938"/>
  <p:tag name="LATEXADDIN" val="\documentclass{article}&#10;\usepackage{amsmath}&#10;\pagestyle{empty}&#10;\input{genericmacros.tex}&#10;\begin{document}&#10;&#10;Prover 1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52.9434"/>
  <p:tag name="LATEXADDIN" val="\documentclass{article}&#10;\usepackage{amsmath}&#10;\pagestyle{empty}&#10;\input{genericmacros.tex}&#10;\begin{document}&#10;&#10;Prover 2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64.829"/>
  <p:tag name="LATEXADDIN" val="\documentclass{article}&#10;\usepackage{amsmath}&#10;\pagestyle{empty}&#10;\input{genericmacros.tex}&#10;\begin{document}&#10;&#10;Provers win if $a\oplus b=xy$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706.412"/>
  <p:tag name="LATEXADDIN" val="\documentclass{article}&#10;\usepackage{amsmath}&#10;\pagestyle{empty}&#10;\input{genericmacros.tex}&#10;\begin{document}&#10;&#10;Best winning prob. for randomized strategies: $.75$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29.621"/>
  <p:tag name="LATEXADDIN" val="\documentclass{article}&#10;\usepackage{amsmath}&#10;\pagestyle{empty}&#10;\input{genericmacros.tex}&#10;\begin{document}&#10;&#10;Quantum circuit $Q$&#10;&#10;\end{document}"/>
  <p:tag name="IGUANATEXSIZE" val="3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1.7135"/>
  <p:tag name="LATEXADDIN" val="\documentclass{article}&#10;\usepackage{amsmath}&#10;\pagestyle{empty}&#10;\input{genericmacros.tex}&#10;\begin{document}&#10;&#10;$x=0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286.4642"/>
  <p:tag name="LATEXADDIN" val="\documentclass{article}&#10;\usepackage{amsmath}&#10;\pagestyle{empty}&#10;\input{genericmacros.tex}&#10;\begin{document}&#10;&#10;$x=1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286.4642"/>
  <p:tag name="LATEXADDIN" val="\documentclass{article}&#10;\usepackage{amsmath}&#10;\pagestyle{empty}&#10;\input{genericmacros.tex}&#10;\begin{document}&#10;&#10;$y=0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81.2149"/>
  <p:tag name="LATEXADDIN" val="\documentclass{article}&#10;\usepackage{amsmath}&#10;\pagestyle{empty}&#10;\input{genericmacros.tex}&#10;\begin{document}&#10;&#10;$y=1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pagestyle{empty}&#10;\input{genericmacros.tex}&#10;\begin{document}&#10;&#10;$x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input{genericmacros.tex}&#10;\begin{document}&#10;&#10;$a$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input{genericmacros.tex}&#10;\begin{document}&#10;&#10;$b$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1778.778"/>
  <p:tag name="LATEXADDIN" val="\documentclass{article}&#10;\usepackage{amsmath}&#10;\pagestyle{empty}&#10;\input{genericmacros.tex}&#10;\begin{document}&#10;&#10;\parbox{3in}{Best winning prob. for\\ {\color{rred}quantum} strategies: {\color{rred}$\cos^2\frac{\pi}{8}\approx .85$}&#10;}&#10;\end{document}"/>
  <p:tag name="IGUANATEXSIZE" val="20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70.2287"/>
  <p:tag name="LATEXADDIN" val="\documentclass{article}&#10;\usepackage{amsmath}&#10;\pagestyle{empty}&#10;\input{genericmacros.tex}&#10;\begin{document}&#10;&#10;$y\in$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input{genericmacros.tex}&#10;\begin{document}&#10;&#10;$a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352.4559"/>
  <p:tag name="LATEXADDIN" val="\documentclass{article}&#10;\usepackage{amsmath}&#10;\pagestyle{empty}&#10;\input{genericmacros.tex}&#10;\begin{document}&#10;&#10;Prover 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input{genericmacros.tex}&#10;\begin{document}&#10;&#10;$b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89.9513"/>
  <p:tag name="LATEXADDIN" val="\documentclass{article}&#10;\usepackage{amsmath}&#10;\pagestyle{empty}&#10;\input{genericmacros.tex}&#10;\begin{document}&#10;&#10;Verifier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49.1938"/>
  <p:tag name="LATEXADDIN" val="\documentclass{article}&#10;\usepackage{amsmath}&#10;\pagestyle{empty}&#10;\input{genericmacros.tex}&#10;\begin{document}&#10;&#10;Prover 1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452.9434"/>
  <p:tag name="LATEXADDIN" val="\documentclass{article}&#10;\usepackage{amsmath}&#10;\pagestyle{empty}&#10;\input{genericmacros.tex}&#10;\begin{document}&#10;&#10;Prover 2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64.829"/>
  <p:tag name="LATEXADDIN" val="\documentclass{article}&#10;\usepackage{amsmath}&#10;\pagestyle{empty}&#10;\input{genericmacros.tex}&#10;\begin{document}&#10;&#10;Provers win if $a\oplus b=xy$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706.412"/>
  <p:tag name="LATEXADDIN" val="\documentclass{article}&#10;\usepackage{amsmath}&#10;\pagestyle{empty}&#10;\input{genericmacros.tex}&#10;\begin{document}&#10;&#10;Best winning prob. for randomized strategies: $.75$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1.7135"/>
  <p:tag name="LATEXADDIN" val="\documentclass{article}&#10;\usepackage{amsmath}&#10;\pagestyle{empty}&#10;\input{genericmacros.tex}&#10;\begin{document}&#10;&#10;$x=0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286.4642"/>
  <p:tag name="LATEXADDIN" val="\documentclass{article}&#10;\usepackage{amsmath}&#10;\pagestyle{empty}&#10;\input{genericmacros.tex}&#10;\begin{document}&#10;&#10;$x=1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286.4642"/>
  <p:tag name="LATEXADDIN" val="\documentclass{article}&#10;\usepackage{amsmath}&#10;\pagestyle{empty}&#10;\input{genericmacros.tex}&#10;\begin{document}&#10;&#10;$y=0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81.2149"/>
  <p:tag name="LATEXADDIN" val="\documentclass{article}&#10;\usepackage{amsmath}&#10;\pagestyle{empty}&#10;\input{genericmacros.tex}&#10;\begin{document}&#10;&#10;$y=1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89.9513"/>
  <p:tag name="LATEXADDIN" val="\documentclass{article}&#10;\usepackage{amsmath}&#10;\pagestyle{empty}&#10;\input{genericmacros.tex}&#10;\begin{document}&#10;&#10;Verifier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9704"/>
  <p:tag name="ORIGINALWIDTH" val="820.3975"/>
  <p:tag name="LATEXADDIN" val="\documentclass{article}&#10;\usepackage{amsmath}&#10;\pagestyle{empty}&#10;\input{genericmacros.tex}&#10;\begin{document}&#10;&#10;\parbox{3in}{&#10;Please do\\ measurement $x$&#10;}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input{genericmacros.tex}&#10;\begin{document}&#10;&#10;$a$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input{genericmacros.tex}&#10;\begin{document}&#10;&#10;$b$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175.478"/>
  <p:tag name="LATEXADDIN" val="\documentclass{article}&#10;\usepackage{amsmath}&#10;\pagestyle{empty}&#10;\input{genericmacros.tex}&#10;\begin{document}&#10;&#10;$x\in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44.99441"/>
  <p:tag name="LATEXADDIN" val="\documentclass{article}&#10;\usepackage{amsmath}&#10;\pagestyle{empty}&#10;\input{genericmacros.tex}&#10;\begin{document}&#10;&#10;$\{$&#10;&#10;\end{document}"/>
  <p:tag name="IGUANATEXSIZE" val="5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44.99441"/>
  <p:tag name="LATEXADDIN" val="\documentclass{article}&#10;\usepackage{amsmath}&#10;\pagestyle{empty}&#10;\input{genericmacros.tex}&#10;\begin{document}&#10;&#10;$\{$&#10;&#10;\end{document}"/>
  <p:tag name="IGUANATEXSIZE" val="5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44.99441"/>
  <p:tag name="LATEXADDIN" val="\documentclass{article}&#10;\usepackage{amsmath}&#10;\pagestyle{empty}&#10;\input{genericmacros.tex}&#10;\begin{document}&#10;&#10;$\{$&#10;&#10;\end{document}"/>
  <p:tag name="IGUANATEXSIZE" val="5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44.99441"/>
  <p:tag name="LATEXADDIN" val="\documentclass{article}&#10;\usepackage{amsmath}&#10;\pagestyle{empty}&#10;\input{genericmacros.tex}&#10;\begin{document}&#10;&#10;$\{$&#10;&#10;\end{document}"/>
  <p:tag name="IGUANATEXSIZE" val="5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815.898"/>
  <p:tag name="LATEXADDIN" val="\documentclass{article}&#10;\usepackage{amsmath}&#10;\pagestyle{empty}&#10;\input{genericmacros.tex}&#10;\begin{document}&#10;&#10;\parbox{3in}{&#10;Please do\\ measurement $y$&#10;}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1778.778"/>
  <p:tag name="LATEXADDIN" val="\documentclass{article}&#10;\usepackage{amsmath}&#10;\pagestyle{empty}&#10;\input{genericmacros.tex}&#10;\begin{document}&#10;&#10;\parbox{3in}{Best winning prob. for\\ {\color{rred}quantum} strategies: {\color{rred}$\cos^2\frac{\pi}{8}\approx .85$}&#10;}&#10;\end{document}"/>
  <p:tag name="IGUANATEXSIZE" val="20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904.762"/>
  <p:tag name="LATEXADDIN" val="\documentclass{article}&#10;\usepackage{amsmath}&#10;\pagestyle{empty}&#10;\input{genericmacros.tex}&#10;\begin{document}&#10;&#10;Input: Quantum circuit $Q$, input ${x}$&#10;&#10;\end{document}"/>
  <p:tag name="IGUANATEXSIZE" val="20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047.994"/>
  <p:tag name="LATEXADDIN" val="\documentclass{article}&#10;\usepackage{amsmath}&#10;\pagestyle{empty}&#10;\input{genericmacros.tex}&#10;\begin{document}&#10;&#10;\parbox{5in}{&#10;\textbf{Robust Rigidity Theorem:} There is a constant {\color{rred}$c$}, and a function {\color{rred}$\delta$} s.t.:}&#10;&#10;\end{document}"/>
  <p:tag name="IGUANATEXSIZE" val="20"/>
  <p:tag name="IGUANATEXCURSOR" val="2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31.534"/>
  <p:tag name="LATEXADDIN" val="\documentclass{article}&#10;\usepackage{amsmath}&#10;\pagestyle{empty}&#10;\input{genericmacros.tex}&#10;\begin{document}&#10;&#10;Game $G$, with inputs $(x,y)\in {\cal Q}$&#10;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200.975"/>
  <p:tag name="LATEXADDIN" val="\documentclass{article}&#10;\usepackage{amsmath}&#10;\pagestyle{empty}&#10;\input{genericmacros.tex}&#10;\begin{document}&#10;&#10;\parbox{5in}{&#10;\textbf{\color{rred}Completeness:} If the players use strategy $\cal S$, then they win $G$ with prob. {\color{rred}$c$}. &#10;}&#10;\end{document}"/>
  <p:tag name="IGUANATEXSIZE" val="20"/>
  <p:tag name="IGUANATEXCURSOR" val="2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023.622"/>
  <p:tag name="LATEXADDIN" val="\documentclass{article}&#10;\usepackage{amsmath}&#10;\pagestyle{empty}&#10;\input{genericmacros.tex}&#10;\begin{document}&#10;&#10;Strategy ${\cal S}$: on input $(x,y)$, do measurements $(M_x,M_y)$&#10;&#10;\end{document}"/>
  <p:tag name="IGUANATEXSIZE" val="20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119.985"/>
  <p:tag name="LATEXADDIN" val="\documentclass{article}&#10;\usepackage{amsmath}&#10;\pagestyle{empty}&#10;\input{genericmacros.tex}&#10;\begin{document}&#10;&#10;\parbox{5in}{&#10;\textbf{\color{rred}Soundness:} If the players use strategy ${\cal S}'$ that wins with probability {\color{rred}$c-\eps$},\\ then {\color{rred}$|{\cal S}-{\cal S}'|&lt;\delta(\eps)$}.&#10;}&#10;\end{document}"/>
  <p:tag name="IGUANATEXSIZE" val="20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91.938"/>
  <p:tag name="LATEXADDIN" val="\documentclass{article}&#10;\usepackage{amsmath}&#10;\pagestyle{empty}&#10;\input{genericmacros.tex}&#10;\begin{document}&#10;&#10;Option 1: Verifier has limited quantum power&#10;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93.138"/>
  <p:tag name="LATEXADDIN" val="\documentclass{article}&#10;\usepackage{amsmath}&#10;\pagestyle{empty}&#10;\input{genericmacros.tex}&#10;\begin{document}&#10;&#10;Pro: Simple and efficient ($O(g)$ to test $g$-gate circuit)&#10;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21.56"/>
  <p:tag name="LATEXADDIN" val="\documentclass{article}&#10;\usepackage{amsmath}&#10;\pagestyle{empty}&#10;\input{genericmacros.tex}&#10;\begin{document}&#10;&#10;Con: Verifier is not classical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277.84"/>
  <p:tag name="LATEXADDIN" val="\documentclass{article}&#10;\usepackage{amsmath}&#10;\pagestyle{empty}&#10;\input{genericmacros.tex}&#10;\begin{document}&#10;&#10;Pro: Verifier is classical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174.728"/>
  <p:tag name="LATEXADDIN" val="\documentclass{article}&#10;\usepackage{amsmath}&#10;\pagestyle{empty}&#10;\input{genericmacros.tex}&#10;\begin{document}&#10;&#10;Option 2: Classical Verifier, two provers&#10;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17572</TotalTime>
  <Words>218</Words>
  <Application>Microsoft Office PowerPoint</Application>
  <PresentationFormat>On-screen Show (4:3)</PresentationFormat>
  <Paragraphs>99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Chiller</vt:lpstr>
      <vt:lpstr>Kristen ITC</vt:lpstr>
      <vt:lpstr>Office Theme</vt:lpstr>
      <vt:lpstr>How to test a  Quantum Computer</vt:lpstr>
      <vt:lpstr>PowerPoint Presentation</vt:lpstr>
      <vt:lpstr>PowerPoint Presentation</vt:lpstr>
      <vt:lpstr>How to test a  Quantum Computer</vt:lpstr>
      <vt:lpstr>Experiments</vt:lpstr>
      <vt:lpstr>Quantum Mechanical Experiments</vt:lpstr>
      <vt:lpstr>Quantum Mechanical Experiments</vt:lpstr>
      <vt:lpstr>Quantum Mechanical Experiments</vt:lpstr>
      <vt:lpstr>Quantum Mechanical Experiments</vt:lpstr>
      <vt:lpstr>Quantum Mechanical Experiments</vt:lpstr>
      <vt:lpstr>Quantum Mechanical Experiments</vt:lpstr>
      <vt:lpstr>Quantum Mechanical Experiments</vt:lpstr>
      <vt:lpstr>Quantum Mechanical Experiments</vt:lpstr>
      <vt:lpstr>Quantum Mechanical Experiments</vt:lpstr>
      <vt:lpstr>Quantum Mechanical Experiments</vt:lpstr>
      <vt:lpstr>Quantum Mechanical Experiments</vt:lpstr>
      <vt:lpstr>Quantum Mechanical Experiments</vt:lpstr>
      <vt:lpstr>Quantum Mechanical Experiments</vt:lpstr>
      <vt:lpstr>Testing a Quantum Computer</vt:lpstr>
      <vt:lpstr>Testing a Quantum Computer</vt:lpstr>
      <vt:lpstr>Testing a Quantum Computer</vt:lpstr>
      <vt:lpstr>Bell Tests</vt:lpstr>
      <vt:lpstr>Bell Tests</vt:lpstr>
      <vt:lpstr>Bell Tests</vt:lpstr>
      <vt:lpstr>Bell Tests</vt:lpstr>
      <vt:lpstr>Bell Tests</vt:lpstr>
      <vt:lpstr>Bell Tests</vt:lpstr>
      <vt:lpstr>Bell Tests</vt:lpstr>
      <vt:lpstr>Bell Tests</vt:lpstr>
      <vt:lpstr>Bell Tests</vt:lpstr>
      <vt:lpstr>Bell Tests: CHSH Game</vt:lpstr>
      <vt:lpstr>Bell Tests: CHSH Game</vt:lpstr>
      <vt:lpstr>Bell Tests: CHSH Game</vt:lpstr>
      <vt:lpstr>Robust Rigidity Theorems</vt:lpstr>
      <vt:lpstr>Testing a Quantum Computer</vt:lpstr>
      <vt:lpstr>Testing a Quantum Computer</vt:lpstr>
      <vt:lpstr>Our Contribution</vt:lpstr>
      <vt:lpstr>Our Contribution</vt:lpstr>
      <vt:lpstr>Thanks!</vt:lpstr>
    </vt:vector>
  </TitlesOfParts>
  <Company>CWI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test a  Quantum Computer</dc:title>
  <dc:creator>jeffery</dc:creator>
  <cp:lastModifiedBy>jeffery</cp:lastModifiedBy>
  <cp:revision>90</cp:revision>
  <dcterms:created xsi:type="dcterms:W3CDTF">2017-09-13T07:56:22Z</dcterms:created>
  <dcterms:modified xsi:type="dcterms:W3CDTF">2017-10-02T10:33:17Z</dcterms:modified>
</cp:coreProperties>
</file>