
<file path=[Content_Types].xml><?xml version="1.0" encoding="utf-8"?>
<Types xmlns="http://schemas.openxmlformats.org/package/2006/content-types">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Default Extension="bin" ContentType="application/vnd.openxmlformats-officedocument.oleObject"/>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4"/>
  </p:notesMasterIdLst>
  <p:handoutMasterIdLst>
    <p:handoutMasterId r:id="rId25"/>
  </p:handoutMasterIdLst>
  <p:sldIdLst>
    <p:sldId id="268" r:id="rId3"/>
    <p:sldId id="395" r:id="rId4"/>
    <p:sldId id="334" r:id="rId5"/>
    <p:sldId id="339" r:id="rId6"/>
    <p:sldId id="394" r:id="rId7"/>
    <p:sldId id="341" r:id="rId8"/>
    <p:sldId id="396" r:id="rId9"/>
    <p:sldId id="397" r:id="rId10"/>
    <p:sldId id="398" r:id="rId11"/>
    <p:sldId id="342" r:id="rId12"/>
    <p:sldId id="405" r:id="rId13"/>
    <p:sldId id="400" r:id="rId14"/>
    <p:sldId id="401" r:id="rId15"/>
    <p:sldId id="406" r:id="rId16"/>
    <p:sldId id="408" r:id="rId17"/>
    <p:sldId id="407" r:id="rId18"/>
    <p:sldId id="409" r:id="rId19"/>
    <p:sldId id="345" r:id="rId20"/>
    <p:sldId id="344" r:id="rId21"/>
    <p:sldId id="392" r:id="rId22"/>
    <p:sldId id="41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500" autoAdjust="0"/>
  </p:normalViewPr>
  <p:slideViewPr>
    <p:cSldViewPr>
      <p:cViewPr varScale="1">
        <p:scale>
          <a:sx n="59" d="100"/>
          <a:sy n="59" d="100"/>
        </p:scale>
        <p:origin x="-1027"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54"/>
    </p:cViewPr>
  </p:sorterViewPr>
  <p:notesViewPr>
    <p:cSldViewPr>
      <p:cViewPr varScale="1">
        <p:scale>
          <a:sx n="61" d="100"/>
          <a:sy n="61" d="100"/>
        </p:scale>
        <p:origin x="-1926"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C3E1A3-1974-46D8-BFD6-B39BFC25058F}" type="datetimeFigureOut">
              <a:rPr lang="en-US" smtClean="0"/>
              <a:pPr/>
              <a:t>3/27/2015</a:t>
            </a:fld>
            <a:endParaRPr lang="en-US"/>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BEF7CC-52B5-495F-BBA1-FF5A7049CDE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78F9F8-BB5B-474B-A4C8-3C23EAD0576F}" type="datetimeFigureOut">
              <a:rPr lang="en-US" smtClean="0"/>
              <a:pPr/>
              <a:t>3/27/2015</a:t>
            </a:fld>
            <a:endParaRPr lang="en-US"/>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DBAE17-A45E-4F7B-A80A-439A28DA720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2CA5AF51-A23F-4106-BBA7-3826332916F9}" type="slidenum">
              <a:rPr lang="pl-PL">
                <a:solidFill>
                  <a:prstClr val="black"/>
                </a:solidFill>
              </a:rPr>
              <a:pPr/>
              <a:t>1</a:t>
            </a:fld>
            <a:endParaRPr lang="pl-PL">
              <a:solidFill>
                <a:prstClr val="black"/>
              </a:solidFill>
            </a:endParaRPr>
          </a:p>
        </p:txBody>
      </p:sp>
      <p:sp>
        <p:nvSpPr>
          <p:cNvPr id="15363" name="Rectangle 2"/>
          <p:cNvSpPr>
            <a:spLocks noGrp="1" noRot="1" noChangeAspect="1" noChangeArrowheads="1" noTextEdit="1"/>
          </p:cNvSpPr>
          <p:nvPr>
            <p:ph type="sldImg"/>
          </p:nvPr>
        </p:nvSpPr>
        <p:spPr>
          <a:xfrm>
            <a:off x="-1657350" y="1595438"/>
            <a:ext cx="8066088" cy="6049962"/>
          </a:xfrm>
          <a:ln/>
        </p:spPr>
      </p:sp>
      <p:sp>
        <p:nvSpPr>
          <p:cNvPr id="15364" name="Rectangle 3"/>
          <p:cNvSpPr>
            <a:spLocks noGrp="1" noChangeArrowheads="1"/>
          </p:cNvSpPr>
          <p:nvPr>
            <p:ph type="body" idx="1"/>
          </p:nvPr>
        </p:nvSpPr>
        <p:spPr>
          <a:noFill/>
          <a:ln/>
        </p:spPr>
        <p:txBody>
          <a:bodyPr/>
          <a:lstStyle/>
          <a:p>
            <a:pPr eaLnBrk="1" hangingPunct="1"/>
            <a:endParaRPr lang="pl-PL"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Jim Gray				Michael</a:t>
            </a:r>
            <a:r>
              <a:rPr lang="en-US" baseline="0" dirty="0" smtClean="0"/>
              <a:t> </a:t>
            </a:r>
            <a:r>
              <a:rPr lang="en-US" baseline="0" dirty="0" err="1" smtClean="0"/>
              <a:t>Stonebraker</a:t>
            </a:r>
            <a:endParaRPr lang="en-US" dirty="0" smtClean="0"/>
          </a:p>
          <a:p>
            <a:pPr>
              <a:buNone/>
            </a:pPr>
            <a:r>
              <a:rPr lang="en-US" sz="1200" dirty="0" smtClean="0"/>
              <a:t>	IBM System-R			Berkeley Ingres</a:t>
            </a:r>
          </a:p>
          <a:p>
            <a:pPr>
              <a:buNone/>
            </a:pPr>
            <a:r>
              <a:rPr lang="en-US" sz="1200" dirty="0" smtClean="0"/>
              <a:t>	Foundations of Transaction Processing		Object-Oriented DBMS (</a:t>
            </a:r>
            <a:r>
              <a:rPr lang="en-US" sz="1200" dirty="0" err="1" smtClean="0"/>
              <a:t>Illustra</a:t>
            </a:r>
            <a:r>
              <a:rPr lang="en-US" sz="1200" dirty="0" smtClean="0"/>
              <a:t>)</a:t>
            </a:r>
          </a:p>
          <a:p>
            <a:pPr>
              <a:buNone/>
            </a:pPr>
            <a:r>
              <a:rPr lang="en-US" sz="1200" dirty="0" smtClean="0"/>
              <a:t>	Foundations of Database Benchmarking		Stream DBMS (</a:t>
            </a:r>
            <a:r>
              <a:rPr lang="en-US" sz="1200" dirty="0" err="1" smtClean="0"/>
              <a:t>StreamBase</a:t>
            </a:r>
            <a:r>
              <a:rPr lang="en-US" sz="1200" dirty="0" smtClean="0"/>
              <a:t>)</a:t>
            </a:r>
          </a:p>
          <a:p>
            <a:pPr>
              <a:buNone/>
            </a:pPr>
            <a:r>
              <a:rPr lang="en-US" sz="1200" dirty="0" smtClean="0"/>
              <a:t>	4</a:t>
            </a:r>
            <a:r>
              <a:rPr lang="en-US" sz="1200" baseline="30000" dirty="0" smtClean="0"/>
              <a:t>th</a:t>
            </a:r>
            <a:r>
              <a:rPr lang="en-US" sz="1200" dirty="0" smtClean="0"/>
              <a:t> Paradigm Astronomy (SDDS)		C-Store (</a:t>
            </a:r>
            <a:r>
              <a:rPr lang="en-US" sz="1200" dirty="0" err="1" smtClean="0"/>
              <a:t>Vertica</a:t>
            </a:r>
            <a:r>
              <a:rPr lang="en-US" sz="1200" dirty="0" smtClean="0"/>
              <a:t>) </a:t>
            </a:r>
            <a:r>
              <a:rPr lang="en-US" sz="1200" dirty="0" err="1" smtClean="0"/>
              <a:t>vs</a:t>
            </a:r>
            <a:r>
              <a:rPr lang="en-US" sz="1200" dirty="0" smtClean="0"/>
              <a:t> H-Store (transactions) </a:t>
            </a:r>
          </a:p>
          <a:p>
            <a:pPr>
              <a:buNone/>
            </a:pPr>
            <a:endParaRPr lang="en-US" sz="1200" dirty="0" smtClean="0"/>
          </a:p>
          <a:p>
            <a:pPr>
              <a:buNone/>
            </a:pPr>
            <a:r>
              <a:rPr lang="en-US" sz="1200" dirty="0" smtClean="0"/>
              <a:t>They are the most highly decorated database systems researchers, with a Tuning Award and the Von Neumann medal,</a:t>
            </a:r>
            <a:r>
              <a:rPr lang="en-US" sz="1200" baseline="0" dirty="0" smtClean="0"/>
              <a:t> e</a:t>
            </a:r>
            <a:r>
              <a:rPr lang="en-US" sz="1200" dirty="0" smtClean="0"/>
              <a:t>ven while they</a:t>
            </a:r>
            <a:r>
              <a:rPr lang="en-US" sz="1200" baseline="0" dirty="0" smtClean="0"/>
              <a:t> spent significant time in the industry. The fact that they were able to prove the merits of their ideas an algorithms in systems that were used and conquered markets, gives their scientific papers about these more weight, credibility and recognition.</a:t>
            </a:r>
          </a:p>
          <a:p>
            <a:pPr>
              <a:buNone/>
            </a:pPr>
            <a:r>
              <a:rPr lang="en-US" sz="1200" baseline="0" dirty="0" smtClean="0"/>
              <a:t>I cannot stand in the shoes of these two, but I have tried to continue in their direction.</a:t>
            </a:r>
            <a:endParaRPr lang="en-US" dirty="0"/>
          </a:p>
        </p:txBody>
      </p:sp>
      <p:sp>
        <p:nvSpPr>
          <p:cNvPr id="4" name="Slide Number Placeholder 3"/>
          <p:cNvSpPr>
            <a:spLocks noGrp="1"/>
          </p:cNvSpPr>
          <p:nvPr>
            <p:ph type="sldNum" sz="quarter" idx="10"/>
          </p:nvPr>
        </p:nvSpPr>
        <p:spPr/>
        <p:txBody>
          <a:bodyPr/>
          <a:lstStyle/>
          <a:p>
            <a:fld id="{3ADBAE17-A45E-4F7B-A80A-439A28DA7200}"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 me then finally describe what I do.</a:t>
            </a:r>
            <a:r>
              <a:rPr lang="en-US" baseline="0" dirty="0" smtClean="0"/>
              <a:t> The title of this lecture already says it: designing engines for data analysis.</a:t>
            </a:r>
          </a:p>
          <a:p>
            <a:r>
              <a:rPr lang="en-US" baseline="0" dirty="0" smtClean="0"/>
              <a:t>Going back to a few slides earlier we see a so-called Big Data pipeline. Raw data with low information content (such as images or tweets) are being processed by algorithms on a massive scale, and massaged into high-density information or even knowledge, using machine learning and information retrieval techniques. I focus on the part in the middle, the engine.</a:t>
            </a:r>
            <a:endParaRPr lang="en-US" dirty="0" smtClean="0"/>
          </a:p>
          <a:p>
            <a:r>
              <a:rPr lang="en-US" dirty="0" smtClean="0"/>
              <a:t>The goal</a:t>
            </a:r>
            <a:r>
              <a:rPr lang="en-US" baseline="0" dirty="0" smtClean="0"/>
              <a:t> of a data processing engine is to </a:t>
            </a:r>
            <a:r>
              <a:rPr lang="en-US" dirty="0" smtClean="0"/>
              <a:t>make it easy to create such data processing pipelines. I do not</a:t>
            </a:r>
            <a:r>
              <a:rPr lang="en-US" baseline="0" dirty="0" smtClean="0"/>
              <a:t> typically do the analysis itself, I know little about astronomy, or pharmacy research. But what I know is to build software systems that can process large amounts of data fast.</a:t>
            </a:r>
          </a:p>
          <a:p>
            <a:r>
              <a:rPr lang="en-US" baseline="0" dirty="0" smtClean="0"/>
              <a:t>Engines:</a:t>
            </a:r>
            <a:endParaRPr lang="en-US" dirty="0" smtClean="0"/>
          </a:p>
          <a:p>
            <a:pPr lvl="1"/>
            <a:r>
              <a:rPr lang="en-US" dirty="0" smtClean="0"/>
              <a:t>Are Building Blocks for Big Data systems</a:t>
            </a:r>
          </a:p>
          <a:p>
            <a:pPr lvl="1"/>
            <a:r>
              <a:rPr lang="en-US" dirty="0" smtClean="0"/>
              <a:t>Shield Problem owners from the complexities of large-scale system building</a:t>
            </a:r>
          </a:p>
          <a:p>
            <a:pPr lvl="1"/>
            <a:r>
              <a:rPr lang="en-US" dirty="0" smtClean="0"/>
              <a:t>Make efficient use of hardware</a:t>
            </a:r>
          </a:p>
          <a:p>
            <a:pPr lvl="2"/>
            <a:r>
              <a:rPr lang="en-US" dirty="0" smtClean="0"/>
              <a:t>Multiple machines (clusters)</a:t>
            </a:r>
          </a:p>
          <a:p>
            <a:pPr lvl="2"/>
            <a:r>
              <a:rPr lang="en-US" dirty="0" smtClean="0"/>
              <a:t>Parallel processing  inside one machine </a:t>
            </a:r>
          </a:p>
          <a:p>
            <a:pPr lvl="2"/>
            <a:r>
              <a:rPr lang="en-US" dirty="0" smtClean="0"/>
              <a:t>Efficient data structures and algorithms, self optimizing</a:t>
            </a:r>
          </a:p>
          <a:p>
            <a:pPr lvl="3"/>
            <a:endParaRPr lang="en-US" dirty="0" smtClean="0"/>
          </a:p>
          <a:p>
            <a:pPr lvl="3"/>
            <a:endParaRPr lang="en-US" dirty="0" smtClean="0"/>
          </a:p>
          <a:p>
            <a:pPr lvl="3"/>
            <a:endParaRPr lang="en-US" dirty="0" smtClean="0"/>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3ADBAE17-A45E-4F7B-A80A-439A28DA720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3ADBAE17-A45E-4F7B-A80A-439A28DA720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ultimate form of flattery is imitation. In</a:t>
            </a:r>
            <a:r>
              <a:rPr lang="en-US" baseline="0" dirty="0" smtClean="0"/>
              <a:t> the past two years, the relational database industry leaders Oracle, SAP, IBM and Microsoft all have been introducing specialized analytical data engines. The first was SAP HANA (formerly T-REX),a project that  started by inviting our research group to SAP HQ in Waldorf to give talks about </a:t>
            </a:r>
            <a:r>
              <a:rPr lang="en-US" baseline="0" dirty="0" err="1" smtClean="0"/>
              <a:t>MonetDB</a:t>
            </a:r>
            <a:r>
              <a:rPr lang="en-US" baseline="0" dirty="0" smtClean="0"/>
              <a:t>. Then Microsoft introduced </a:t>
            </a:r>
            <a:r>
              <a:rPr lang="en-US" baseline="0" dirty="0" err="1" smtClean="0"/>
              <a:t>ColumnStore</a:t>
            </a:r>
            <a:r>
              <a:rPr lang="en-US" baseline="0" dirty="0" smtClean="0"/>
              <a:t>, IBM  introduced BLU and Oracle its in-memory option. All three look a lot like </a:t>
            </a:r>
            <a:r>
              <a:rPr lang="en-US" baseline="0" dirty="0" err="1" smtClean="0"/>
              <a:t>Vectorwise</a:t>
            </a:r>
            <a:r>
              <a:rPr lang="en-US" baseline="0" dirty="0" smtClean="0"/>
              <a:t>, but we have measured that </a:t>
            </a:r>
            <a:r>
              <a:rPr lang="en-US" baseline="0" dirty="0" err="1" smtClean="0"/>
              <a:t>Vectorwise</a:t>
            </a:r>
            <a:r>
              <a:rPr lang="en-US" baseline="0" dirty="0" smtClean="0"/>
              <a:t> is in fact still faster.</a:t>
            </a:r>
            <a:endParaRPr lang="en-US" dirty="0"/>
          </a:p>
        </p:txBody>
      </p:sp>
      <p:sp>
        <p:nvSpPr>
          <p:cNvPr id="4" name="Slide Number Placeholder 3"/>
          <p:cNvSpPr>
            <a:spLocks noGrp="1"/>
          </p:cNvSpPr>
          <p:nvPr>
            <p:ph type="sldNum" sz="quarter" idx="10"/>
          </p:nvPr>
        </p:nvSpPr>
        <p:spPr/>
        <p:txBody>
          <a:bodyPr/>
          <a:lstStyle/>
          <a:p>
            <a:fld id="{3ADBAE17-A45E-4F7B-A80A-439A28DA7200}"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2CA5AF51-A23F-4106-BBA7-3826332916F9}" type="slidenum">
              <a:rPr lang="pl-PL">
                <a:solidFill>
                  <a:prstClr val="black"/>
                </a:solidFill>
              </a:rPr>
              <a:pPr/>
              <a:t>5</a:t>
            </a:fld>
            <a:endParaRPr lang="pl-PL">
              <a:solidFill>
                <a:prstClr val="black"/>
              </a:solidFill>
            </a:endParaRPr>
          </a:p>
        </p:txBody>
      </p:sp>
      <p:sp>
        <p:nvSpPr>
          <p:cNvPr id="15363" name="Rectangle 2"/>
          <p:cNvSpPr>
            <a:spLocks noGrp="1" noRot="1" noChangeAspect="1" noChangeArrowheads="1" noTextEdit="1"/>
          </p:cNvSpPr>
          <p:nvPr>
            <p:ph type="sldImg"/>
          </p:nvPr>
        </p:nvSpPr>
        <p:spPr>
          <a:xfrm>
            <a:off x="-1657350" y="1595438"/>
            <a:ext cx="8066088" cy="6049962"/>
          </a:xfrm>
          <a:ln/>
        </p:spPr>
      </p:sp>
      <p:sp>
        <p:nvSpPr>
          <p:cNvPr id="15364" name="Rectangle 3"/>
          <p:cNvSpPr>
            <a:spLocks noGrp="1" noChangeArrowheads="1"/>
          </p:cNvSpPr>
          <p:nvPr>
            <p:ph type="body" idx="1"/>
          </p:nvPr>
        </p:nvSpPr>
        <p:spPr>
          <a:noFill/>
          <a:ln/>
        </p:spPr>
        <p:txBody>
          <a:bodyPr/>
          <a:lstStyle/>
          <a:p>
            <a:pPr eaLnBrk="1" hangingPunct="1"/>
            <a:endParaRPr lang="pl-PL"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US" dirty="0"/>
          </a:p>
        </p:txBody>
      </p:sp>
      <p:sp>
        <p:nvSpPr>
          <p:cNvPr id="4" name="Tijdelijke aanduiding voor dianummer 3"/>
          <p:cNvSpPr>
            <a:spLocks noGrp="1"/>
          </p:cNvSpPr>
          <p:nvPr>
            <p:ph type="sldNum" sz="quarter" idx="10"/>
          </p:nvPr>
        </p:nvSpPr>
        <p:spPr/>
        <p:txBody>
          <a:bodyPr/>
          <a:lstStyle/>
          <a:p>
            <a:fld id="{A318A691-7A3B-45BD-8443-0E1F7EFB97C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4052323E-EB33-4803-9D8C-4E91195CECEB}"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Sources for generating edges correlated with property values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5CCF775-D01F-4C2E-A89D-8AE0F222783F}" type="slidenum">
              <a:rPr lang="en-US" smtClean="0"/>
              <a:pPr/>
              <a:t>12</a:t>
            </a:fld>
            <a:endParaRPr lang="en-US" dirty="0"/>
          </a:p>
        </p:txBody>
      </p:sp>
    </p:spTree>
    <p:extLst>
      <p:ext uri="{BB962C8B-B14F-4D97-AF65-F5344CB8AC3E}">
        <p14:creationId xmlns="" xmlns:p14="http://schemas.microsoft.com/office/powerpoint/2010/main" val="3382106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Sources for generating edges correlated with property values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5CCF775-D01F-4C2E-A89D-8AE0F222783F}" type="slidenum">
              <a:rPr lang="en-US" smtClean="0"/>
              <a:pPr/>
              <a:t>13</a:t>
            </a:fld>
            <a:endParaRPr lang="en-US" dirty="0"/>
          </a:p>
        </p:txBody>
      </p:sp>
    </p:spTree>
    <p:extLst>
      <p:ext uri="{BB962C8B-B14F-4D97-AF65-F5344CB8AC3E}">
        <p14:creationId xmlns="" xmlns:p14="http://schemas.microsoft.com/office/powerpoint/2010/main" val="3382106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cwi.nl/"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8" name="Titel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nl-NL" smtClean="0"/>
              <a:t>Klik om de stijl te bewerken</a:t>
            </a:r>
            <a:endParaRPr kumimoji="0" lang="en-US"/>
          </a:p>
        </p:txBody>
      </p:sp>
      <p:sp>
        <p:nvSpPr>
          <p:cNvPr id="9" name="Ondertitel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het opmaakprofiel van de modelondertitel te bewerken</a:t>
            </a:r>
            <a:endParaRPr kumimoji="0" lang="en-US"/>
          </a:p>
        </p:txBody>
      </p:sp>
      <p:sp>
        <p:nvSpPr>
          <p:cNvPr id="28" name="Tijdelijke aanduiding voor datum 27"/>
          <p:cNvSpPr>
            <a:spLocks noGrp="1"/>
          </p:cNvSpPr>
          <p:nvPr>
            <p:ph type="dt" sz="half" idx="10"/>
          </p:nvPr>
        </p:nvSpPr>
        <p:spPr>
          <a:xfrm>
            <a:off x="6400800" y="6355080"/>
            <a:ext cx="2286000" cy="365760"/>
          </a:xfrm>
        </p:spPr>
        <p:txBody>
          <a:bodyPr/>
          <a:lstStyle>
            <a:lvl1pPr>
              <a:defRPr sz="1400"/>
            </a:lvl1pPr>
          </a:lstStyle>
          <a:p>
            <a:fld id="{0BF372B5-7DB3-454C-A206-10018C3C6901}" type="datetime1">
              <a:rPr lang="en-US" smtClean="0"/>
              <a:t>3/27/2015</a:t>
            </a:fld>
            <a:endParaRPr lang="en-US" sz="1600" dirty="0"/>
          </a:p>
        </p:txBody>
      </p:sp>
      <p:sp>
        <p:nvSpPr>
          <p:cNvPr id="17" name="Tijdelijke aanduiding voor voettekst 16"/>
          <p:cNvSpPr>
            <a:spLocks noGrp="1"/>
          </p:cNvSpPr>
          <p:nvPr>
            <p:ph type="ftr" sz="quarter" idx="11"/>
          </p:nvPr>
        </p:nvSpPr>
        <p:spPr>
          <a:xfrm>
            <a:off x="2898648" y="6355080"/>
            <a:ext cx="3474720" cy="365760"/>
          </a:xfrm>
        </p:spPr>
        <p:txBody>
          <a:bodyPr/>
          <a:lstStyle/>
          <a:p>
            <a:r>
              <a:rPr kumimoji="0" lang="en-US" smtClean="0"/>
              <a:t>LDBC &amp; The Social Network Benchmark - Scientific Meeting   2015-3-27</a:t>
            </a:r>
            <a:endParaRPr kumimoji="0" lang="en-US" dirty="0"/>
          </a:p>
        </p:txBody>
      </p:sp>
      <p:sp>
        <p:nvSpPr>
          <p:cNvPr id="29" name="Tijdelijke aanduiding voor dianummer 28"/>
          <p:cNvSpPr>
            <a:spLocks noGrp="1"/>
          </p:cNvSpPr>
          <p:nvPr>
            <p:ph type="sldNum" sz="quarter" idx="12"/>
          </p:nvPr>
        </p:nvSpPr>
        <p:spPr>
          <a:xfrm>
            <a:off x="1216152" y="6355080"/>
            <a:ext cx="1219200" cy="365760"/>
          </a:xfrm>
        </p:spPr>
        <p:txBody>
          <a:bodyPr/>
          <a:lstStyle/>
          <a:p>
            <a:fld id="{EA7C8D44-3667-46F6-9772-CC52308E2A7F}" type="slidenum">
              <a:rPr kumimoji="0" lang="en-US" smtClean="0"/>
              <a:pPr/>
              <a:t>‹#›</a:t>
            </a:fld>
            <a:endParaRPr kumimoji="0" lang="en-US" dirty="0"/>
          </a:p>
        </p:txBody>
      </p:sp>
      <p:sp>
        <p:nvSpPr>
          <p:cNvPr id="21" name="Rechthoek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hthoek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hthoek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hthoek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BDA24CB5-53D3-46CD-B603-DDC31DD8E199}" type="datetime1">
              <a:rPr lang="en-US" smtClean="0"/>
              <a:t>3/27/2015</a:t>
            </a:fld>
            <a:endParaRPr lang="en-US"/>
          </a:p>
        </p:txBody>
      </p:sp>
      <p:sp>
        <p:nvSpPr>
          <p:cNvPr id="5" name="Tijdelijke aanduiding voor voettekst 4"/>
          <p:cNvSpPr>
            <a:spLocks noGrp="1"/>
          </p:cNvSpPr>
          <p:nvPr>
            <p:ph type="ftr" sz="quarter" idx="11"/>
          </p:nvPr>
        </p:nvSpPr>
        <p:spPr/>
        <p:txBody>
          <a:bodyPr/>
          <a:lstStyle/>
          <a:p>
            <a:r>
              <a:rPr kumimoji="0" lang="en-US" smtClean="0"/>
              <a:t>LDBC &amp; The Social Network Benchmark - Scientific Meeting   2015-3-27</a:t>
            </a:r>
            <a:endParaRPr kumimoji="0" lang="en-US"/>
          </a:p>
        </p:txBody>
      </p:sp>
      <p:sp>
        <p:nvSpPr>
          <p:cNvPr id="6" name="Tijdelijke aanduiding voor dianummer 5"/>
          <p:cNvSpPr>
            <a:spLocks noGrp="1"/>
          </p:cNvSpPr>
          <p:nvPr>
            <p:ph type="sldNum" sz="quarter" idx="12"/>
          </p:nvPr>
        </p:nvSpPr>
        <p:spPr/>
        <p:txBody>
          <a:bodyPr/>
          <a:lstStyle/>
          <a:p>
            <a:fld id="{EA7C8D44-3667-46F6-9772-CC52308E2A7F}"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458E4CDF-02EC-4518-87AA-4332139DB607}" type="datetime1">
              <a:rPr lang="en-US" smtClean="0"/>
              <a:t>3/27/2015</a:t>
            </a:fld>
            <a:endParaRPr lang="en-US"/>
          </a:p>
        </p:txBody>
      </p:sp>
      <p:sp>
        <p:nvSpPr>
          <p:cNvPr id="5" name="Tijdelijke aanduiding voor voettekst 4"/>
          <p:cNvSpPr>
            <a:spLocks noGrp="1"/>
          </p:cNvSpPr>
          <p:nvPr>
            <p:ph type="ftr" sz="quarter" idx="11"/>
          </p:nvPr>
        </p:nvSpPr>
        <p:spPr/>
        <p:txBody>
          <a:bodyPr/>
          <a:lstStyle/>
          <a:p>
            <a:r>
              <a:rPr kumimoji="0" lang="en-US" smtClean="0"/>
              <a:t>LDBC &amp; The Social Network Benchmark - Scientific Meeting   2015-3-27</a:t>
            </a:r>
            <a:endParaRPr kumimoji="0" lang="en-US"/>
          </a:p>
        </p:txBody>
      </p:sp>
      <p:sp>
        <p:nvSpPr>
          <p:cNvPr id="6" name="Tijdelijke aanduiding voor dianummer 5"/>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7" name="Rechte verbindingslijn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Gelijkbenige driehoek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hte verbindingslijn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Content Placeholder 3"/>
          <p:cNvSpPr>
            <a:spLocks noGrp="1"/>
          </p:cNvSpPr>
          <p:nvPr>
            <p:ph sz="quarter" idx="12"/>
          </p:nvPr>
        </p:nvSpPr>
        <p:spPr>
          <a:xfrm>
            <a:off x="490538" y="1045048"/>
            <a:ext cx="8292516" cy="5149851"/>
          </a:xfrm>
          <a:prstGeom prst="rect">
            <a:avLst/>
          </a:prstGeom>
        </p:spPr>
        <p:txBody>
          <a:bodyPr/>
          <a:lstStyle>
            <a:lvl2pPr marL="484632" indent="-256032">
              <a:buFont typeface="Lucida Grande"/>
              <a:buChar char="■"/>
              <a:defRPr/>
            </a:lvl2pPr>
            <a:lvl3pPr>
              <a:defRPr>
                <a:solidFill>
                  <a:srgbClr val="666666"/>
                </a:solidFill>
              </a:defRPr>
            </a:lvl3pPr>
            <a:lvl4pPr>
              <a:defRPr>
                <a:solidFill>
                  <a:srgbClr val="666666"/>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Placeholder 1"/>
          <p:cNvSpPr>
            <a:spLocks noGrp="1"/>
          </p:cNvSpPr>
          <p:nvPr>
            <p:ph type="title"/>
          </p:nvPr>
        </p:nvSpPr>
        <p:spPr bwMode="auto">
          <a:xfrm>
            <a:off x="490538" y="53249"/>
            <a:ext cx="7067464" cy="9147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mv="urn:schemas-microsoft-com:mac:vml" xmlns:mc="http://schemas.openxmlformats.org/markup-compatibility/2006" val="1"/>
            </a:ext>
          </a:extLst>
        </p:spPr>
        <p:txBody>
          <a:bodyPr vert="horz" wrap="square" lIns="0" tIns="45720" rIns="91440" bIns="45720" numCol="1" anchor="b" anchorCtr="0" compatLnSpc="1">
            <a:prstTxWarp prst="textNoShape">
              <a:avLst/>
            </a:prstTxWarp>
          </a:bodyPr>
          <a:lstStyle/>
          <a:p>
            <a:pPr lvl="0"/>
            <a:r>
              <a:rPr lang="en-US" smtClean="0"/>
              <a:t>Click to edit Master title style</a:t>
            </a:r>
            <a:endParaRPr lang="en-US" dirty="0"/>
          </a:p>
        </p:txBody>
      </p:sp>
    </p:spTree>
    <p:extLst>
      <p:ext uri="{BB962C8B-B14F-4D97-AF65-F5344CB8AC3E}">
        <p14:creationId xmlns="" xmlns:p14="http://schemas.microsoft.com/office/powerpoint/2010/main" val="25465533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5788"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7578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15"/>
          <p:cNvSpPr>
            <a:spLocks noGrp="1" noChangeArrowheads="1"/>
          </p:cNvSpPr>
          <p:nvPr>
            <p:ph type="ftr" sz="quarter" idx="10"/>
          </p:nvPr>
        </p:nvSpPr>
        <p:spPr bwMode="auto">
          <a:xfrm>
            <a:off x="34290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400" b="0">
                <a:solidFill>
                  <a:schemeClr val="bg2"/>
                </a:solidFill>
              </a:defRPr>
            </a:lvl1pPr>
          </a:lstStyle>
          <a:p>
            <a:pPr algn="ctr" fontAlgn="base">
              <a:spcBef>
                <a:spcPct val="0"/>
              </a:spcBef>
              <a:spcAft>
                <a:spcPct val="0"/>
              </a:spcAft>
              <a:defRPr/>
            </a:pPr>
            <a:r>
              <a:rPr lang="en-US" smtClean="0">
                <a:solidFill>
                  <a:srgbClr val="1C1C1C"/>
                </a:solidFill>
              </a:rPr>
              <a:t>LDBC &amp; The Social Network Benchmark - Scientific Meeting   2015-3-27</a:t>
            </a:r>
            <a:endParaRPr lang="en-US">
              <a:solidFill>
                <a:srgbClr val="1C1C1C"/>
              </a:solidFill>
            </a:endParaRPr>
          </a:p>
        </p:txBody>
      </p:sp>
      <p:sp>
        <p:nvSpPr>
          <p:cNvPr id="5" name="Rectangle 16"/>
          <p:cNvSpPr>
            <a:spLocks noGrp="1" noChangeArrowheads="1"/>
          </p:cNvSpPr>
          <p:nvPr>
            <p:ph type="sldNum" sz="quarter" idx="11"/>
          </p:nvPr>
        </p:nvSpPr>
        <p:spPr>
          <a:xfrm>
            <a:off x="6858000" y="6248400"/>
            <a:ext cx="1905000" cy="457200"/>
          </a:xfrm>
        </p:spPr>
        <p:txBody>
          <a:bodyPr/>
          <a:lstStyle>
            <a:lvl1pPr>
              <a:defRPr>
                <a:solidFill>
                  <a:schemeClr val="bg2"/>
                </a:solidFill>
              </a:defRPr>
            </a:lvl1pPr>
          </a:lstStyle>
          <a:p>
            <a:pPr>
              <a:defRPr/>
            </a:pPr>
            <a:fld id="{DAA210AC-1295-45DA-B630-722D461F49C6}" type="slidenum">
              <a:rPr lang="en-US">
                <a:solidFill>
                  <a:srgbClr val="1C1C1C"/>
                </a:solidFill>
              </a:rPr>
              <a:pPr>
                <a:defRPr/>
              </a:pPr>
              <a:t>‹#›</a:t>
            </a:fld>
            <a:endParaRPr lang="en-US">
              <a:solidFill>
                <a:srgbClr val="1C1C1C"/>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13"/>
          <p:cNvSpPr>
            <a:spLocks noGrp="1" noChangeArrowheads="1"/>
          </p:cNvSpPr>
          <p:nvPr>
            <p:ph type="sldNum" sz="quarter" idx="10"/>
          </p:nvPr>
        </p:nvSpPr>
        <p:spPr>
          <a:ln/>
        </p:spPr>
        <p:txBody>
          <a:bodyPr/>
          <a:lstStyle>
            <a:lvl1pPr>
              <a:defRPr/>
            </a:lvl1pPr>
          </a:lstStyle>
          <a:p>
            <a:pPr>
              <a:defRPr/>
            </a:pPr>
            <a:fld id="{3A52BE07-2518-4465-A21B-301000010E4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13"/>
          <p:cNvSpPr>
            <a:spLocks noGrp="1" noChangeArrowheads="1"/>
          </p:cNvSpPr>
          <p:nvPr>
            <p:ph type="sldNum" sz="quarter" idx="10"/>
          </p:nvPr>
        </p:nvSpPr>
        <p:spPr>
          <a:ln/>
        </p:spPr>
        <p:txBody>
          <a:bodyPr/>
          <a:lstStyle>
            <a:lvl1pPr>
              <a:defRPr/>
            </a:lvl1pPr>
          </a:lstStyle>
          <a:p>
            <a:pPr>
              <a:defRPr/>
            </a:pPr>
            <a:fld id="{89D8F0E4-A744-4995-8697-CD09EF87C00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27088" y="1484313"/>
            <a:ext cx="3987800" cy="4575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967288" y="1484313"/>
            <a:ext cx="3987800" cy="4575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13"/>
          <p:cNvSpPr>
            <a:spLocks noGrp="1" noChangeArrowheads="1"/>
          </p:cNvSpPr>
          <p:nvPr>
            <p:ph type="sldNum" sz="quarter" idx="10"/>
          </p:nvPr>
        </p:nvSpPr>
        <p:spPr>
          <a:ln/>
        </p:spPr>
        <p:txBody>
          <a:bodyPr/>
          <a:lstStyle>
            <a:lvl1pPr>
              <a:defRPr/>
            </a:lvl1pPr>
          </a:lstStyle>
          <a:p>
            <a:pPr>
              <a:defRPr/>
            </a:pPr>
            <a:fld id="{A2D0FAD5-A84B-4017-A040-95DD8DD6FE3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13"/>
          <p:cNvSpPr>
            <a:spLocks noGrp="1" noChangeArrowheads="1"/>
          </p:cNvSpPr>
          <p:nvPr>
            <p:ph type="sldNum" sz="quarter" idx="10"/>
          </p:nvPr>
        </p:nvSpPr>
        <p:spPr>
          <a:ln/>
        </p:spPr>
        <p:txBody>
          <a:bodyPr/>
          <a:lstStyle>
            <a:lvl1pPr>
              <a:defRPr/>
            </a:lvl1pPr>
          </a:lstStyle>
          <a:p>
            <a:pPr>
              <a:defRPr/>
            </a:pPr>
            <a:fld id="{49EE2A98-33BE-45A4-82E9-C244482C5D7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13"/>
          <p:cNvSpPr>
            <a:spLocks noGrp="1" noChangeArrowheads="1"/>
          </p:cNvSpPr>
          <p:nvPr>
            <p:ph type="sldNum" sz="quarter" idx="10"/>
          </p:nvPr>
        </p:nvSpPr>
        <p:spPr>
          <a:ln/>
        </p:spPr>
        <p:txBody>
          <a:bodyPr/>
          <a:lstStyle>
            <a:lvl1pPr>
              <a:defRPr/>
            </a:lvl1pPr>
          </a:lstStyle>
          <a:p>
            <a:pPr>
              <a:defRPr/>
            </a:pPr>
            <a:fld id="{1D507860-1C20-43A6-BDAD-DCA4289F7FA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5F29528F-CA1F-4D59-8415-21F4222163A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8" name="Tijdelijke aanduiding voor inhoud 7"/>
          <p:cNvSpPr>
            <a:spLocks noGrp="1"/>
          </p:cNvSpPr>
          <p:nvPr>
            <p:ph sz="quarter" idx="1"/>
          </p:nvPr>
        </p:nvSpPr>
        <p:spPr>
          <a:xfrm>
            <a:off x="457200" y="1219200"/>
            <a:ext cx="8229600" cy="4937760"/>
          </a:xfrm>
        </p:spPr>
        <p:txBody>
          <a:bodyPr/>
          <a:lstStyle/>
          <a:p>
            <a:pPr lvl="0" eaLnBrk="1" latinLnBrk="0" hangingPunct="1"/>
            <a:r>
              <a:rPr lang="nl-NL" dirty="0" smtClean="0"/>
              <a:t>Klik om de modelstijlen te bewerken</a:t>
            </a:r>
          </a:p>
          <a:p>
            <a:pPr lvl="1" eaLnBrk="1" latinLnBrk="0" hangingPunct="1"/>
            <a:r>
              <a:rPr lang="nl-NL" dirty="0" smtClean="0"/>
              <a:t>Tweede niveau</a:t>
            </a:r>
          </a:p>
          <a:p>
            <a:pPr lvl="2" eaLnBrk="1" latinLnBrk="0" hangingPunct="1"/>
            <a:r>
              <a:rPr lang="nl-NL" dirty="0" smtClean="0"/>
              <a:t>Derde niveau</a:t>
            </a:r>
          </a:p>
          <a:p>
            <a:pPr lvl="3" eaLnBrk="1" latinLnBrk="0" hangingPunct="1"/>
            <a:r>
              <a:rPr lang="nl-NL" dirty="0" smtClean="0"/>
              <a:t>Vierde niveau</a:t>
            </a:r>
          </a:p>
          <a:p>
            <a:pPr lvl="4" eaLnBrk="1" latinLnBrk="0" hangingPunct="1"/>
            <a:r>
              <a:rPr lang="nl-NL" dirty="0" smtClean="0"/>
              <a:t>Vijfde niveau</a:t>
            </a:r>
            <a:endParaRPr kumimoji="0" lang="en-US" dirty="0"/>
          </a:p>
        </p:txBody>
      </p:sp>
      <p:pic>
        <p:nvPicPr>
          <p:cNvPr id="15361" name="Picture 1"/>
          <p:cNvPicPr>
            <a:picLocks noChangeAspect="1" noChangeArrowheads="1"/>
          </p:cNvPicPr>
          <p:nvPr userDrawn="1"/>
        </p:nvPicPr>
        <p:blipFill>
          <a:blip r:embed="rId2" cstate="print"/>
          <a:srcRect/>
          <a:stretch>
            <a:fillRect/>
          </a:stretch>
        </p:blipFill>
        <p:spPr bwMode="auto">
          <a:xfrm>
            <a:off x="0" y="12566"/>
            <a:ext cx="467544" cy="464106"/>
          </a:xfrm>
          <a:prstGeom prst="rect">
            <a:avLst/>
          </a:prstGeom>
          <a:noFill/>
          <a:ln w="9525">
            <a:noFill/>
            <a:miter lim="800000"/>
            <a:headEnd/>
            <a:tailEnd/>
          </a:ln>
        </p:spPr>
      </p:pic>
      <p:sp>
        <p:nvSpPr>
          <p:cNvPr id="2" name="Titel 1"/>
          <p:cNvSpPr>
            <a:spLocks noGrp="1"/>
          </p:cNvSpPr>
          <p:nvPr>
            <p:ph type="title"/>
          </p:nvPr>
        </p:nvSpPr>
        <p:spPr>
          <a:xfrm>
            <a:off x="467544" y="152400"/>
            <a:ext cx="8219256" cy="990600"/>
          </a:xfrm>
        </p:spPr>
        <p:txBody>
          <a:bodyPr/>
          <a:lstStyle/>
          <a:p>
            <a:r>
              <a:rPr kumimoji="0" lang="nl-NL" dirty="0" smtClean="0"/>
              <a:t>Klik om de stijl te bewerken</a:t>
            </a:r>
            <a:endParaRPr kumimoji="0" lang="en-US" dirty="0"/>
          </a:p>
        </p:txBody>
      </p:sp>
      <p:sp>
        <p:nvSpPr>
          <p:cNvPr id="4" name="Tijdelijke aanduiding voor datum 3"/>
          <p:cNvSpPr>
            <a:spLocks noGrp="1"/>
          </p:cNvSpPr>
          <p:nvPr>
            <p:ph type="dt" sz="half" idx="10"/>
          </p:nvPr>
        </p:nvSpPr>
        <p:spPr/>
        <p:txBody>
          <a:bodyPr/>
          <a:lstStyle>
            <a:lvl1pPr algn="ctr">
              <a:defRPr/>
            </a:lvl1pPr>
          </a:lstStyle>
          <a:p>
            <a:fld id="{389C4DD6-8BB2-413A-A9B8-6A05D3BE3E6A}" type="datetime1">
              <a:rPr lang="en-US" smtClean="0"/>
              <a:t>3/27/2015</a:t>
            </a:fld>
            <a:endParaRPr lang="en-US" dirty="0"/>
          </a:p>
        </p:txBody>
      </p:sp>
      <p:sp>
        <p:nvSpPr>
          <p:cNvPr id="5" name="Tijdelijke aanduiding voor voettekst 4"/>
          <p:cNvSpPr>
            <a:spLocks noGrp="1"/>
          </p:cNvSpPr>
          <p:nvPr>
            <p:ph type="ftr" sz="quarter" idx="11"/>
          </p:nvPr>
        </p:nvSpPr>
        <p:spPr>
          <a:xfrm>
            <a:off x="611560" y="6375608"/>
            <a:ext cx="5688632" cy="365760"/>
          </a:xfrm>
        </p:spPr>
        <p:txBody>
          <a:bodyPr/>
          <a:lstStyle>
            <a:lvl1pPr algn="l">
              <a:defRPr/>
            </a:lvl1pPr>
          </a:lstStyle>
          <a:p>
            <a:r>
              <a:rPr lang="en-US" smtClean="0"/>
              <a:t>LDBC &amp; The Social Network Benchmark - Scientific Meeting   2015-3-27</a:t>
            </a:r>
            <a:endParaRPr lang="en-US" dirty="0"/>
          </a:p>
        </p:txBody>
      </p:sp>
      <p:pic>
        <p:nvPicPr>
          <p:cNvPr id="7" name="Picture 8" descr="CWI">
            <a:hlinkClick r:id="rId3"/>
          </p:cNvPr>
          <p:cNvPicPr>
            <a:picLocks noChangeAspect="1" noChangeArrowheads="1"/>
          </p:cNvPicPr>
          <p:nvPr userDrawn="1"/>
        </p:nvPicPr>
        <p:blipFill>
          <a:blip r:embed="rId4" cstate="print"/>
          <a:srcRect/>
          <a:stretch>
            <a:fillRect/>
          </a:stretch>
        </p:blipFill>
        <p:spPr bwMode="auto">
          <a:xfrm>
            <a:off x="432048" y="0"/>
            <a:ext cx="2411760" cy="447431"/>
          </a:xfrm>
          <a:prstGeom prst="rect">
            <a:avLst/>
          </a:prstGeom>
          <a:noFill/>
          <a:ln w="9525">
            <a:noFill/>
            <a:miter lim="800000"/>
            <a:headEnd/>
            <a:tailEnd/>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13"/>
          <p:cNvSpPr>
            <a:spLocks noGrp="1" noChangeArrowheads="1"/>
          </p:cNvSpPr>
          <p:nvPr>
            <p:ph type="sldNum" sz="quarter" idx="10"/>
          </p:nvPr>
        </p:nvSpPr>
        <p:spPr>
          <a:ln/>
        </p:spPr>
        <p:txBody>
          <a:bodyPr/>
          <a:lstStyle>
            <a:lvl1pPr>
              <a:defRPr/>
            </a:lvl1pPr>
          </a:lstStyle>
          <a:p>
            <a:pPr>
              <a:defRPr/>
            </a:pPr>
            <a:fld id="{C53BE9AA-8DBE-4D94-AC87-14092BCBC33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13"/>
          <p:cNvSpPr>
            <a:spLocks noGrp="1" noChangeArrowheads="1"/>
          </p:cNvSpPr>
          <p:nvPr>
            <p:ph type="sldNum" sz="quarter" idx="10"/>
          </p:nvPr>
        </p:nvSpPr>
        <p:spPr>
          <a:ln/>
        </p:spPr>
        <p:txBody>
          <a:bodyPr/>
          <a:lstStyle>
            <a:lvl1pPr>
              <a:defRPr/>
            </a:lvl1pPr>
          </a:lstStyle>
          <a:p>
            <a:pPr>
              <a:defRPr/>
            </a:pPr>
            <a:fld id="{58C14A05-CC3C-495E-82A0-FECA58A780C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13"/>
          <p:cNvSpPr>
            <a:spLocks noGrp="1" noChangeArrowheads="1"/>
          </p:cNvSpPr>
          <p:nvPr>
            <p:ph type="sldNum" sz="quarter" idx="10"/>
          </p:nvPr>
        </p:nvSpPr>
        <p:spPr>
          <a:ln/>
        </p:spPr>
        <p:txBody>
          <a:bodyPr/>
          <a:lstStyle>
            <a:lvl1pPr>
              <a:defRPr/>
            </a:lvl1pPr>
          </a:lstStyle>
          <a:p>
            <a:pPr>
              <a:defRPr/>
            </a:pPr>
            <a:fld id="{E634CEDD-0935-409A-A9BD-EF5A168E84A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923088" y="214313"/>
            <a:ext cx="2032000" cy="584517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27088" y="214313"/>
            <a:ext cx="5943600" cy="584517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13"/>
          <p:cNvSpPr>
            <a:spLocks noGrp="1" noChangeArrowheads="1"/>
          </p:cNvSpPr>
          <p:nvPr>
            <p:ph type="sldNum" sz="quarter" idx="10"/>
          </p:nvPr>
        </p:nvSpPr>
        <p:spPr>
          <a:ln/>
        </p:spPr>
        <p:txBody>
          <a:bodyPr/>
          <a:lstStyle>
            <a:lvl1pPr>
              <a:defRPr/>
            </a:lvl1pPr>
          </a:lstStyle>
          <a:p>
            <a:pPr>
              <a:defRPr/>
            </a:pPr>
            <a:fld id="{55CF84E8-9C6D-4CD9-AEF9-ED44D9C1957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ianummer 2"/>
          <p:cNvSpPr>
            <a:spLocks noGrp="1"/>
          </p:cNvSpPr>
          <p:nvPr>
            <p:ph type="sldNum" sz="quarter" idx="10"/>
          </p:nvPr>
        </p:nvSpPr>
        <p:spPr/>
        <p:txBody>
          <a:bodyPr/>
          <a:lstStyle/>
          <a:p>
            <a:pPr>
              <a:defRPr/>
            </a:pPr>
            <a:fld id="{08FB54E5-E929-4688-985A-08651C0B6AA0}"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ianummer 2"/>
          <p:cNvSpPr>
            <a:spLocks noGrp="1"/>
          </p:cNvSpPr>
          <p:nvPr>
            <p:ph type="sldNum" sz="quarter" idx="10"/>
          </p:nvPr>
        </p:nvSpPr>
        <p:spPr/>
        <p:txBody>
          <a:bodyPr/>
          <a:lstStyle/>
          <a:p>
            <a:pPr>
              <a:defRPr/>
            </a:pPr>
            <a:fld id="{08FB54E5-E929-4688-985A-08651C0B6AA0}"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ianummer 2"/>
          <p:cNvSpPr>
            <a:spLocks noGrp="1"/>
          </p:cNvSpPr>
          <p:nvPr>
            <p:ph type="sldNum" sz="quarter" idx="10"/>
          </p:nvPr>
        </p:nvSpPr>
        <p:spPr/>
        <p:txBody>
          <a:bodyPr/>
          <a:lstStyle/>
          <a:p>
            <a:pPr>
              <a:defRPr/>
            </a:pPr>
            <a:fld id="{08FB54E5-E929-4688-985A-08651C0B6AA0}"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ianummer 2"/>
          <p:cNvSpPr>
            <a:spLocks noGrp="1"/>
          </p:cNvSpPr>
          <p:nvPr>
            <p:ph type="sldNum" sz="quarter" idx="10"/>
          </p:nvPr>
        </p:nvSpPr>
        <p:spPr/>
        <p:txBody>
          <a:bodyPr/>
          <a:lstStyle/>
          <a:p>
            <a:pPr>
              <a:defRPr/>
            </a:pPr>
            <a:fld id="{08FB54E5-E929-4688-985A-08651C0B6AA0}"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ianummer 2"/>
          <p:cNvSpPr>
            <a:spLocks noGrp="1"/>
          </p:cNvSpPr>
          <p:nvPr>
            <p:ph type="sldNum" sz="quarter" idx="10"/>
          </p:nvPr>
        </p:nvSpPr>
        <p:spPr/>
        <p:txBody>
          <a:bodyPr/>
          <a:lstStyle/>
          <a:p>
            <a:pPr>
              <a:defRPr/>
            </a:pPr>
            <a:fld id="{08FB54E5-E929-4688-985A-08651C0B6AA0}"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ianummer 2"/>
          <p:cNvSpPr>
            <a:spLocks noGrp="1"/>
          </p:cNvSpPr>
          <p:nvPr>
            <p:ph type="sldNum" sz="quarter" idx="10"/>
          </p:nvPr>
        </p:nvSpPr>
        <p:spPr/>
        <p:txBody>
          <a:bodyPr/>
          <a:lstStyle/>
          <a:p>
            <a:pPr>
              <a:defRPr/>
            </a:pPr>
            <a:fld id="{08FB54E5-E929-4688-985A-08651C0B6AA0}"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sp>
        <p:nvSpPr>
          <p:cNvPr id="4" name="Tijdelijke aanduiding voor datum 3"/>
          <p:cNvSpPr>
            <a:spLocks noGrp="1"/>
          </p:cNvSpPr>
          <p:nvPr>
            <p:ph type="dt" sz="half" idx="10"/>
          </p:nvPr>
        </p:nvSpPr>
        <p:spPr>
          <a:xfrm>
            <a:off x="6400800" y="6355080"/>
            <a:ext cx="2286000" cy="365760"/>
          </a:xfrm>
        </p:spPr>
        <p:txBody>
          <a:bodyPr/>
          <a:lstStyle/>
          <a:p>
            <a:fld id="{5DDFFF12-D48A-4635-962F-68CE03B88A29}" type="datetime1">
              <a:rPr lang="en-US" smtClean="0"/>
              <a:t>3/27/2015</a:t>
            </a:fld>
            <a:endParaRPr lang="en-US" dirty="0"/>
          </a:p>
        </p:txBody>
      </p:sp>
      <p:sp>
        <p:nvSpPr>
          <p:cNvPr id="5" name="Tijdelijke aanduiding voor voettekst 4"/>
          <p:cNvSpPr>
            <a:spLocks noGrp="1"/>
          </p:cNvSpPr>
          <p:nvPr>
            <p:ph type="ftr" sz="quarter" idx="11"/>
          </p:nvPr>
        </p:nvSpPr>
        <p:spPr>
          <a:xfrm>
            <a:off x="2898648" y="6355080"/>
            <a:ext cx="3474720" cy="365760"/>
          </a:xfrm>
        </p:spPr>
        <p:txBody>
          <a:bodyPr/>
          <a:lstStyle/>
          <a:p>
            <a:r>
              <a:rPr kumimoji="0" lang="en-US" smtClean="0"/>
              <a:t>LDBC &amp; The Social Network Benchmark - Scientific Meeting   2015-3-27</a:t>
            </a:r>
            <a:endParaRPr kumimoji="0" lang="en-US" dirty="0"/>
          </a:p>
        </p:txBody>
      </p:sp>
      <p:sp>
        <p:nvSpPr>
          <p:cNvPr id="6" name="Tijdelijke aanduiding voor dianummer 5"/>
          <p:cNvSpPr>
            <a:spLocks noGrp="1"/>
          </p:cNvSpPr>
          <p:nvPr>
            <p:ph type="sldNum" sz="quarter" idx="12"/>
          </p:nvPr>
        </p:nvSpPr>
        <p:spPr>
          <a:xfrm>
            <a:off x="1069848" y="6355080"/>
            <a:ext cx="1520952" cy="365760"/>
          </a:xfrm>
        </p:spPr>
        <p:txBody>
          <a:bodyPr/>
          <a:lstStyle/>
          <a:p>
            <a:fld id="{EA7C8D44-3667-46F6-9772-CC52308E2A7F}" type="slidenum">
              <a:rPr kumimoji="0" lang="en-US" smtClean="0"/>
              <a:pPr/>
              <a:t>‹#›</a:t>
            </a:fld>
            <a:endParaRPr kumimoji="0" lang="en-US" dirty="0"/>
          </a:p>
        </p:txBody>
      </p:sp>
      <p:sp>
        <p:nvSpPr>
          <p:cNvPr id="7" name="Rechthoek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hoek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ianummer 2"/>
          <p:cNvSpPr>
            <a:spLocks noGrp="1"/>
          </p:cNvSpPr>
          <p:nvPr>
            <p:ph type="sldNum" sz="quarter" idx="10"/>
          </p:nvPr>
        </p:nvSpPr>
        <p:spPr/>
        <p:txBody>
          <a:bodyPr/>
          <a:lstStyle/>
          <a:p>
            <a:pPr>
              <a:defRPr/>
            </a:pPr>
            <a:fld id="{08FB54E5-E929-4688-985A-08651C0B6AA0}"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ianummer 2"/>
          <p:cNvSpPr>
            <a:spLocks noGrp="1"/>
          </p:cNvSpPr>
          <p:nvPr>
            <p:ph type="sldNum" sz="quarter" idx="10"/>
          </p:nvPr>
        </p:nvSpPr>
        <p:spPr/>
        <p:txBody>
          <a:bodyPr/>
          <a:lstStyle/>
          <a:p>
            <a:pPr>
              <a:defRPr/>
            </a:pPr>
            <a:fld id="{08FB54E5-E929-4688-985A-08651C0B6AA0}"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ianummer 2"/>
          <p:cNvSpPr>
            <a:spLocks noGrp="1"/>
          </p:cNvSpPr>
          <p:nvPr>
            <p:ph type="sldNum" sz="quarter" idx="10"/>
          </p:nvPr>
        </p:nvSpPr>
        <p:spPr/>
        <p:txBody>
          <a:bodyPr/>
          <a:lstStyle/>
          <a:p>
            <a:pPr>
              <a:defRPr/>
            </a:pPr>
            <a:fld id="{08FB54E5-E929-4688-985A-08651C0B6AA0}"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9_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ianummer 2"/>
          <p:cNvSpPr>
            <a:spLocks noGrp="1"/>
          </p:cNvSpPr>
          <p:nvPr>
            <p:ph type="sldNum" sz="quarter" idx="10"/>
          </p:nvPr>
        </p:nvSpPr>
        <p:spPr/>
        <p:txBody>
          <a:bodyPr/>
          <a:lstStyle/>
          <a:p>
            <a:pPr>
              <a:defRPr/>
            </a:pPr>
            <a:fld id="{08FB54E5-E929-4688-985A-08651C0B6AA0}"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0_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ianummer 2"/>
          <p:cNvSpPr>
            <a:spLocks noGrp="1"/>
          </p:cNvSpPr>
          <p:nvPr>
            <p:ph type="sldNum" sz="quarter" idx="10"/>
          </p:nvPr>
        </p:nvSpPr>
        <p:spPr/>
        <p:txBody>
          <a:bodyPr/>
          <a:lstStyle/>
          <a:p>
            <a:pPr>
              <a:defRPr/>
            </a:pPr>
            <a:fld id="{08FB54E5-E929-4688-985A-08651C0B6AA0}"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1_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ianummer 2"/>
          <p:cNvSpPr>
            <a:spLocks noGrp="1"/>
          </p:cNvSpPr>
          <p:nvPr>
            <p:ph type="sldNum" sz="quarter" idx="10"/>
          </p:nvPr>
        </p:nvSpPr>
        <p:spPr/>
        <p:txBody>
          <a:bodyPr/>
          <a:lstStyle/>
          <a:p>
            <a:pPr>
              <a:defRPr/>
            </a:pPr>
            <a:fld id="{08FB54E5-E929-4688-985A-08651C0B6AA0}"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2_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ianummer 2"/>
          <p:cNvSpPr>
            <a:spLocks noGrp="1"/>
          </p:cNvSpPr>
          <p:nvPr>
            <p:ph type="sldNum" sz="quarter" idx="10"/>
          </p:nvPr>
        </p:nvSpPr>
        <p:spPr/>
        <p:txBody>
          <a:bodyPr/>
          <a:lstStyle/>
          <a:p>
            <a:pPr>
              <a:defRPr/>
            </a:pPr>
            <a:fld id="{08FB54E5-E929-4688-985A-08651C0B6AA0}"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3_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ianummer 2"/>
          <p:cNvSpPr>
            <a:spLocks noGrp="1"/>
          </p:cNvSpPr>
          <p:nvPr>
            <p:ph type="sldNum" sz="quarter" idx="10"/>
          </p:nvPr>
        </p:nvSpPr>
        <p:spPr/>
        <p:txBody>
          <a:bodyPr/>
          <a:lstStyle/>
          <a:p>
            <a:pPr>
              <a:defRPr/>
            </a:pPr>
            <a:fld id="{08FB54E5-E929-4688-985A-08651C0B6AA0}"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4_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ianummer 2"/>
          <p:cNvSpPr>
            <a:spLocks noGrp="1"/>
          </p:cNvSpPr>
          <p:nvPr>
            <p:ph type="sldNum" sz="quarter" idx="10"/>
          </p:nvPr>
        </p:nvSpPr>
        <p:spPr/>
        <p:txBody>
          <a:bodyPr/>
          <a:lstStyle/>
          <a:p>
            <a:pPr>
              <a:defRPr/>
            </a:pPr>
            <a:fld id="{08FB54E5-E929-4688-985A-08651C0B6AA0}"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5_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ianummer 2"/>
          <p:cNvSpPr>
            <a:spLocks noGrp="1"/>
          </p:cNvSpPr>
          <p:nvPr>
            <p:ph type="sldNum" sz="quarter" idx="10"/>
          </p:nvPr>
        </p:nvSpPr>
        <p:spPr/>
        <p:txBody>
          <a:bodyPr/>
          <a:lstStyle/>
          <a:p>
            <a:pPr>
              <a:defRPr/>
            </a:pPr>
            <a:fld id="{08FB54E5-E929-4688-985A-08651C0B6AA0}"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914400"/>
          </a:xfrm>
        </p:spPr>
        <p:txBody>
          <a:bodyPr/>
          <a:lstStyle/>
          <a:p>
            <a:r>
              <a:rPr kumimoji="0" lang="nl-NL" smtClean="0"/>
              <a:t>Klik om de stijl te bewerken</a:t>
            </a:r>
            <a:endParaRPr kumimoji="0" lang="en-US"/>
          </a:p>
        </p:txBody>
      </p:sp>
      <p:sp>
        <p:nvSpPr>
          <p:cNvPr id="5" name="Tijdelijke aanduiding voor datum 4"/>
          <p:cNvSpPr>
            <a:spLocks noGrp="1"/>
          </p:cNvSpPr>
          <p:nvPr>
            <p:ph type="dt" sz="half" idx="10"/>
          </p:nvPr>
        </p:nvSpPr>
        <p:spPr/>
        <p:txBody>
          <a:bodyPr/>
          <a:lstStyle/>
          <a:p>
            <a:fld id="{C142CACD-3952-4ECD-A864-C9202FA94E48}" type="datetime1">
              <a:rPr lang="en-US" smtClean="0"/>
              <a:t>3/27/2015</a:t>
            </a:fld>
            <a:endParaRPr lang="en-US"/>
          </a:p>
        </p:txBody>
      </p:sp>
      <p:sp>
        <p:nvSpPr>
          <p:cNvPr id="6" name="Tijdelijke aanduiding voor voettekst 5"/>
          <p:cNvSpPr>
            <a:spLocks noGrp="1"/>
          </p:cNvSpPr>
          <p:nvPr>
            <p:ph type="ftr" sz="quarter" idx="11"/>
          </p:nvPr>
        </p:nvSpPr>
        <p:spPr/>
        <p:txBody>
          <a:bodyPr/>
          <a:lstStyle/>
          <a:p>
            <a:r>
              <a:rPr kumimoji="0" lang="en-US" smtClean="0"/>
              <a:t>LDBC &amp; The Social Network Benchmark - Scientific Meeting   2015-3-27</a:t>
            </a:r>
            <a:endParaRPr kumimoji="0" lang="en-US"/>
          </a:p>
        </p:txBody>
      </p:sp>
      <p:sp>
        <p:nvSpPr>
          <p:cNvPr id="7" name="Tijdelijke aanduiding voor dianummer 6"/>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9" name="Tijdelijke aanduiding voor inhoud 8"/>
          <p:cNvSpPr>
            <a:spLocks noGrp="1"/>
          </p:cNvSpPr>
          <p:nvPr>
            <p:ph sz="quarter" idx="1"/>
          </p:nvPr>
        </p:nvSpPr>
        <p:spPr>
          <a:xfrm>
            <a:off x="457200" y="1219200"/>
            <a:ext cx="4041648" cy="493776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1" name="Tijdelijke aanduiding voor inhoud 10"/>
          <p:cNvSpPr>
            <a:spLocks noGrp="1"/>
          </p:cNvSpPr>
          <p:nvPr>
            <p:ph sz="quarter" idx="2"/>
          </p:nvPr>
        </p:nvSpPr>
        <p:spPr>
          <a:xfrm>
            <a:off x="4632198" y="1216152"/>
            <a:ext cx="4041648" cy="493776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6_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ianummer 2"/>
          <p:cNvSpPr>
            <a:spLocks noGrp="1"/>
          </p:cNvSpPr>
          <p:nvPr>
            <p:ph type="sldNum" sz="quarter" idx="10"/>
          </p:nvPr>
        </p:nvSpPr>
        <p:spPr/>
        <p:txBody>
          <a:bodyPr/>
          <a:lstStyle/>
          <a:p>
            <a:pPr>
              <a:defRPr/>
            </a:pPr>
            <a:fld id="{08FB54E5-E929-4688-985A-08651C0B6AA0}"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7_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ianummer 2"/>
          <p:cNvSpPr>
            <a:spLocks noGrp="1"/>
          </p:cNvSpPr>
          <p:nvPr>
            <p:ph type="sldNum" sz="quarter" idx="10"/>
          </p:nvPr>
        </p:nvSpPr>
        <p:spPr/>
        <p:txBody>
          <a:bodyPr/>
          <a:lstStyle/>
          <a:p>
            <a:pPr>
              <a:defRPr/>
            </a:pPr>
            <a:fld id="{08FB54E5-E929-4688-985A-08651C0B6AA0}"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8_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ianummer 2"/>
          <p:cNvSpPr>
            <a:spLocks noGrp="1"/>
          </p:cNvSpPr>
          <p:nvPr>
            <p:ph type="sldNum" sz="quarter" idx="10"/>
          </p:nvPr>
        </p:nvSpPr>
        <p:spPr/>
        <p:txBody>
          <a:bodyPr/>
          <a:lstStyle/>
          <a:p>
            <a:pPr>
              <a:defRPr/>
            </a:pPr>
            <a:fld id="{08FB54E5-E929-4688-985A-08651C0B6AA0}"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9_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ianummer 2"/>
          <p:cNvSpPr>
            <a:spLocks noGrp="1"/>
          </p:cNvSpPr>
          <p:nvPr>
            <p:ph type="sldNum" sz="quarter" idx="10"/>
          </p:nvPr>
        </p:nvSpPr>
        <p:spPr/>
        <p:txBody>
          <a:bodyPr/>
          <a:lstStyle/>
          <a:p>
            <a:pPr>
              <a:defRPr/>
            </a:pPr>
            <a:fld id="{08FB54E5-E929-4688-985A-08651C0B6AA0}"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0_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ianummer 2"/>
          <p:cNvSpPr>
            <a:spLocks noGrp="1"/>
          </p:cNvSpPr>
          <p:nvPr>
            <p:ph type="sldNum" sz="quarter" idx="10"/>
          </p:nvPr>
        </p:nvSpPr>
        <p:spPr/>
        <p:txBody>
          <a:bodyPr/>
          <a:lstStyle/>
          <a:p>
            <a:pPr>
              <a:defRPr/>
            </a:pPr>
            <a:fld id="{08FB54E5-E929-4688-985A-08651C0B6AA0}"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1_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ianummer 2"/>
          <p:cNvSpPr>
            <a:spLocks noGrp="1"/>
          </p:cNvSpPr>
          <p:nvPr>
            <p:ph type="sldNum" sz="quarter" idx="10"/>
          </p:nvPr>
        </p:nvSpPr>
        <p:spPr/>
        <p:txBody>
          <a:bodyPr/>
          <a:lstStyle/>
          <a:p>
            <a:pPr>
              <a:defRPr/>
            </a:pPr>
            <a:fld id="{08FB54E5-E929-4688-985A-08651C0B6AA0}"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2_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ianummer 2"/>
          <p:cNvSpPr>
            <a:spLocks noGrp="1"/>
          </p:cNvSpPr>
          <p:nvPr>
            <p:ph type="sldNum" sz="quarter" idx="10"/>
          </p:nvPr>
        </p:nvSpPr>
        <p:spPr/>
        <p:txBody>
          <a:bodyPr/>
          <a:lstStyle/>
          <a:p>
            <a:pPr>
              <a:defRPr/>
            </a:pPr>
            <a:fld id="{08FB54E5-E929-4688-985A-08651C0B6AA0}"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3_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ianummer 2"/>
          <p:cNvSpPr>
            <a:spLocks noGrp="1"/>
          </p:cNvSpPr>
          <p:nvPr>
            <p:ph type="sldNum" sz="quarter" idx="10"/>
          </p:nvPr>
        </p:nvSpPr>
        <p:spPr/>
        <p:txBody>
          <a:bodyPr/>
          <a:lstStyle/>
          <a:p>
            <a:pPr>
              <a:defRPr/>
            </a:pPr>
            <a:fld id="{08FB54E5-E929-4688-985A-08651C0B6AA0}"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4_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ianummer 2"/>
          <p:cNvSpPr>
            <a:spLocks noGrp="1"/>
          </p:cNvSpPr>
          <p:nvPr>
            <p:ph type="sldNum" sz="quarter" idx="10"/>
          </p:nvPr>
        </p:nvSpPr>
        <p:spPr/>
        <p:txBody>
          <a:bodyPr/>
          <a:lstStyle/>
          <a:p>
            <a:pPr>
              <a:defRPr/>
            </a:pPr>
            <a:fld id="{08FB54E5-E929-4688-985A-08651C0B6AA0}"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5_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ianummer 2"/>
          <p:cNvSpPr>
            <a:spLocks noGrp="1"/>
          </p:cNvSpPr>
          <p:nvPr>
            <p:ph type="sldNum" sz="quarter" idx="10"/>
          </p:nvPr>
        </p:nvSpPr>
        <p:spPr/>
        <p:txBody>
          <a:bodyPr/>
          <a:lstStyle/>
          <a:p>
            <a:pPr>
              <a:defRPr/>
            </a:pPr>
            <a:fld id="{08FB54E5-E929-4688-985A-08651C0B6AA0}"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914400"/>
          </a:xfrm>
        </p:spPr>
        <p:txBody>
          <a:bodyPr anchor="ctr"/>
          <a:lstStyle>
            <a:lvl1pPr>
              <a:defRPr/>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4" name="Tijdelijke aanduiding voor tekst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7" name="Tijdelijke aanduiding voor datum 6"/>
          <p:cNvSpPr>
            <a:spLocks noGrp="1"/>
          </p:cNvSpPr>
          <p:nvPr>
            <p:ph type="dt" sz="half" idx="10"/>
          </p:nvPr>
        </p:nvSpPr>
        <p:spPr/>
        <p:txBody>
          <a:bodyPr/>
          <a:lstStyle/>
          <a:p>
            <a:fld id="{0CB8A51A-66DD-4DA1-8E16-0FB1B30FF35E}" type="datetime1">
              <a:rPr lang="en-US" smtClean="0"/>
              <a:t>3/27/2015</a:t>
            </a:fld>
            <a:endParaRPr lang="en-US"/>
          </a:p>
        </p:txBody>
      </p:sp>
      <p:sp>
        <p:nvSpPr>
          <p:cNvPr id="8" name="Tijdelijke aanduiding voor voettekst 7"/>
          <p:cNvSpPr>
            <a:spLocks noGrp="1"/>
          </p:cNvSpPr>
          <p:nvPr>
            <p:ph type="ftr" sz="quarter" idx="11"/>
          </p:nvPr>
        </p:nvSpPr>
        <p:spPr/>
        <p:txBody>
          <a:bodyPr/>
          <a:lstStyle/>
          <a:p>
            <a:r>
              <a:rPr kumimoji="0" lang="en-US" smtClean="0"/>
              <a:t>LDBC &amp; The Social Network Benchmark - Scientific Meeting   2015-3-27</a:t>
            </a:r>
            <a:endParaRPr kumimoji="0" lang="en-US"/>
          </a:p>
        </p:txBody>
      </p:sp>
      <p:sp>
        <p:nvSpPr>
          <p:cNvPr id="9" name="Tijdelijke aanduiding voor dianummer 8"/>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11" name="Tijdelijke aanduiding voor inhoud 10"/>
          <p:cNvSpPr>
            <a:spLocks noGrp="1"/>
          </p:cNvSpPr>
          <p:nvPr>
            <p:ph sz="quarter" idx="2"/>
          </p:nvPr>
        </p:nvSpPr>
        <p:spPr>
          <a:xfrm>
            <a:off x="457200" y="2133600"/>
            <a:ext cx="4038600" cy="40386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3" name="Tijdelijke aanduiding voor inhoud 12"/>
          <p:cNvSpPr>
            <a:spLocks noGrp="1"/>
          </p:cNvSpPr>
          <p:nvPr>
            <p:ph sz="quarter" idx="4"/>
          </p:nvPr>
        </p:nvSpPr>
        <p:spPr>
          <a:xfrm>
            <a:off x="4648200" y="2133600"/>
            <a:ext cx="4038600" cy="40386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6_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ianummer 2"/>
          <p:cNvSpPr>
            <a:spLocks noGrp="1"/>
          </p:cNvSpPr>
          <p:nvPr>
            <p:ph type="sldNum" sz="quarter" idx="10"/>
          </p:nvPr>
        </p:nvSpPr>
        <p:spPr/>
        <p:txBody>
          <a:bodyPr/>
          <a:lstStyle/>
          <a:p>
            <a:pPr>
              <a:defRPr/>
            </a:pPr>
            <a:fld id="{08FB54E5-E929-4688-985A-08651C0B6AA0}"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914400"/>
          </a:xfrm>
        </p:spPr>
        <p:txBody>
          <a:bodyPr/>
          <a:lstStyle/>
          <a:p>
            <a:r>
              <a:rPr kumimoji="0" lang="nl-NL" smtClean="0"/>
              <a:t>Klik om de stijl te bewerken</a:t>
            </a:r>
            <a:endParaRPr kumimoji="0" lang="en-US"/>
          </a:p>
        </p:txBody>
      </p:sp>
      <p:sp>
        <p:nvSpPr>
          <p:cNvPr id="3" name="Tijdelijke aanduiding voor datum 2"/>
          <p:cNvSpPr>
            <a:spLocks noGrp="1"/>
          </p:cNvSpPr>
          <p:nvPr>
            <p:ph type="dt" sz="half" idx="10"/>
          </p:nvPr>
        </p:nvSpPr>
        <p:spPr/>
        <p:txBody>
          <a:bodyPr/>
          <a:lstStyle/>
          <a:p>
            <a:fld id="{E22ECD44-E221-401F-A10C-CFB54770153D}" type="datetime1">
              <a:rPr lang="en-US" smtClean="0"/>
              <a:t>3/27/2015</a:t>
            </a:fld>
            <a:endParaRPr lang="en-US"/>
          </a:p>
        </p:txBody>
      </p:sp>
      <p:sp>
        <p:nvSpPr>
          <p:cNvPr id="4" name="Tijdelijke aanduiding voor voettekst 3"/>
          <p:cNvSpPr>
            <a:spLocks noGrp="1"/>
          </p:cNvSpPr>
          <p:nvPr>
            <p:ph type="ftr" sz="quarter" idx="11"/>
          </p:nvPr>
        </p:nvSpPr>
        <p:spPr/>
        <p:txBody>
          <a:bodyPr/>
          <a:lstStyle/>
          <a:p>
            <a:r>
              <a:rPr kumimoji="0" lang="en-US" smtClean="0"/>
              <a:t>LDBC &amp; The Social Network Benchmark - Scientific Meeting   2015-3-27</a:t>
            </a:r>
            <a:endParaRPr kumimoji="0" lang="en-US"/>
          </a:p>
        </p:txBody>
      </p:sp>
      <p:sp>
        <p:nvSpPr>
          <p:cNvPr id="5" name="Tijdelijke aanduiding voor dianummer 4"/>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6" name="Gelijkbenige driehoe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D05E9A5-D340-48A1-9586-E246A6038BE2}" type="datetime1">
              <a:rPr lang="en-US" smtClean="0"/>
              <a:t>3/27/2015</a:t>
            </a:fld>
            <a:endParaRPr lang="en-US"/>
          </a:p>
        </p:txBody>
      </p:sp>
      <p:sp>
        <p:nvSpPr>
          <p:cNvPr id="3" name="Tijdelijke aanduiding voor voettekst 2"/>
          <p:cNvSpPr>
            <a:spLocks noGrp="1"/>
          </p:cNvSpPr>
          <p:nvPr>
            <p:ph type="ftr" sz="quarter" idx="11"/>
          </p:nvPr>
        </p:nvSpPr>
        <p:spPr/>
        <p:txBody>
          <a:bodyPr/>
          <a:lstStyle/>
          <a:p>
            <a:r>
              <a:rPr kumimoji="0" lang="en-US" smtClean="0"/>
              <a:t>LDBC &amp; The Social Network Benchmark - Scientific Meeting   2015-3-27</a:t>
            </a:r>
            <a:endParaRPr kumimoji="0" lang="en-US"/>
          </a:p>
        </p:txBody>
      </p:sp>
      <p:sp>
        <p:nvSpPr>
          <p:cNvPr id="4" name="Tijdelijke aanduiding voor dianummer 3"/>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5" name="Rechte verbindingslijn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Gelijkbenige driehoe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nl-NL" smtClean="0"/>
              <a:t>Klik om de modelstijlen te bewerken</a:t>
            </a:r>
          </a:p>
        </p:txBody>
      </p:sp>
      <p:sp>
        <p:nvSpPr>
          <p:cNvPr id="5" name="Tijdelijke aanduiding voor datum 4"/>
          <p:cNvSpPr>
            <a:spLocks noGrp="1"/>
          </p:cNvSpPr>
          <p:nvPr>
            <p:ph type="dt" sz="half" idx="10"/>
          </p:nvPr>
        </p:nvSpPr>
        <p:spPr/>
        <p:txBody>
          <a:bodyPr/>
          <a:lstStyle/>
          <a:p>
            <a:fld id="{8EB34D81-2F75-4005-A09A-2EC2A1950CC3}" type="datetime1">
              <a:rPr lang="en-US" smtClean="0"/>
              <a:t>3/27/2015</a:t>
            </a:fld>
            <a:endParaRPr lang="en-US"/>
          </a:p>
        </p:txBody>
      </p:sp>
      <p:sp>
        <p:nvSpPr>
          <p:cNvPr id="6" name="Tijdelijke aanduiding voor voettekst 5"/>
          <p:cNvSpPr>
            <a:spLocks noGrp="1"/>
          </p:cNvSpPr>
          <p:nvPr>
            <p:ph type="ftr" sz="quarter" idx="11"/>
          </p:nvPr>
        </p:nvSpPr>
        <p:spPr/>
        <p:txBody>
          <a:bodyPr/>
          <a:lstStyle/>
          <a:p>
            <a:r>
              <a:rPr kumimoji="0" lang="en-US" smtClean="0"/>
              <a:t>LDBC &amp; The Social Network Benchmark - Scientific Meeting   2015-3-27</a:t>
            </a:r>
            <a:endParaRPr kumimoji="0" lang="en-US"/>
          </a:p>
        </p:txBody>
      </p:sp>
      <p:sp>
        <p:nvSpPr>
          <p:cNvPr id="7" name="Tijdelijke aanduiding voor dianummer 6"/>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8" name="Rechte verbindingslijn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Rechte verbindingslijn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Gelijkbenige driehoek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Tijdelijke aanduiding voor inhoud 11"/>
          <p:cNvSpPr>
            <a:spLocks noGrp="1"/>
          </p:cNvSpPr>
          <p:nvPr>
            <p:ph sz="quarter" idx="1"/>
          </p:nvPr>
        </p:nvSpPr>
        <p:spPr>
          <a:xfrm>
            <a:off x="304800" y="304800"/>
            <a:ext cx="5715000" cy="57150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nl-NL" smtClean="0"/>
              <a:t>Klik om de stijl te bewerken</a:t>
            </a:r>
            <a:endParaRPr kumimoji="0" lang="en-US"/>
          </a:p>
        </p:txBody>
      </p:sp>
      <p:sp>
        <p:nvSpPr>
          <p:cNvPr id="3" name="Tijdelijke aanduiding voor afbeelding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nl-NL" smtClean="0"/>
              <a:t>Klik op het pictogram als u een afbeelding wilt toevoegen</a:t>
            </a:r>
            <a:endParaRPr kumimoji="0" lang="en-US" dirty="0"/>
          </a:p>
        </p:txBody>
      </p:sp>
      <p:sp>
        <p:nvSpPr>
          <p:cNvPr id="4" name="Tijdelijke aanduiding voor tekst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nl-NL" smtClean="0"/>
              <a:t>Klik om de modelstijlen te bewerken</a:t>
            </a:r>
          </a:p>
        </p:txBody>
      </p:sp>
      <p:sp>
        <p:nvSpPr>
          <p:cNvPr id="5" name="Tijdelijke aanduiding voor datum 4"/>
          <p:cNvSpPr>
            <a:spLocks noGrp="1"/>
          </p:cNvSpPr>
          <p:nvPr>
            <p:ph type="dt" sz="half" idx="10"/>
          </p:nvPr>
        </p:nvSpPr>
        <p:spPr/>
        <p:txBody>
          <a:bodyPr/>
          <a:lstStyle/>
          <a:p>
            <a:fld id="{EF2E4EAC-5253-4A9A-A7C3-92C64D74F418}" type="datetime1">
              <a:rPr lang="en-US" smtClean="0"/>
              <a:t>3/27/2015</a:t>
            </a:fld>
            <a:endParaRPr lang="en-US"/>
          </a:p>
        </p:txBody>
      </p:sp>
      <p:sp>
        <p:nvSpPr>
          <p:cNvPr id="6" name="Tijdelijke aanduiding voor voettekst 5"/>
          <p:cNvSpPr>
            <a:spLocks noGrp="1"/>
          </p:cNvSpPr>
          <p:nvPr>
            <p:ph type="ftr" sz="quarter" idx="11"/>
          </p:nvPr>
        </p:nvSpPr>
        <p:spPr/>
        <p:txBody>
          <a:bodyPr/>
          <a:lstStyle/>
          <a:p>
            <a:r>
              <a:rPr kumimoji="0" lang="en-US" smtClean="0"/>
              <a:t>LDBC &amp; The Social Network Benchmark - Scientific Meeting   2015-3-27</a:t>
            </a:r>
            <a:endParaRPr kumimoji="0" lang="en-US"/>
          </a:p>
        </p:txBody>
      </p:sp>
      <p:sp>
        <p:nvSpPr>
          <p:cNvPr id="7" name="Tijdelijke aanduiding voor dianummer 6"/>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8" name="Rechte verbindingslijn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Gelijkbenige driehoek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hoek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theme" Target="../theme/theme2.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hyperlink" Target="http://www.cwi.nl/" TargetMode="Externa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41" Type="http://schemas.openxmlformats.org/officeDocument/2006/relationships/oleObject" Target="../embeddings/oleObject1.bin"/><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vmlDrawing" Target="../drawings/vmlDrawing1.v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jdelijke aanduiding voor titel 21"/>
          <p:cNvSpPr>
            <a:spLocks noGrp="1"/>
          </p:cNvSpPr>
          <p:nvPr>
            <p:ph type="title"/>
          </p:nvPr>
        </p:nvSpPr>
        <p:spPr>
          <a:xfrm>
            <a:off x="457200" y="152400"/>
            <a:ext cx="8229600" cy="990600"/>
          </a:xfrm>
          <a:prstGeom prst="rect">
            <a:avLst/>
          </a:prstGeom>
        </p:spPr>
        <p:txBody>
          <a:bodyPr vert="horz" anchor="b" anchorCtr="0">
            <a:normAutofit/>
          </a:bodyPr>
          <a:lstStyle/>
          <a:p>
            <a:r>
              <a:rPr kumimoji="0" lang="nl-NL" smtClean="0"/>
              <a:t>Klik om de stijl te bewerken</a:t>
            </a:r>
            <a:endParaRPr kumimoji="0" lang="en-US"/>
          </a:p>
        </p:txBody>
      </p:sp>
      <p:sp>
        <p:nvSpPr>
          <p:cNvPr id="13" name="Tijdelijke aanduiding voor tekst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4" name="Tijdelijke aanduiding voor datum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F34292C6-1DAC-4DA2-823A-63D107C9D3E5}" type="datetime1">
              <a:rPr lang="en-US" smtClean="0"/>
              <a:t>3/27/2015</a:t>
            </a:fld>
            <a:endParaRPr lang="en-US" sz="1400" dirty="0">
              <a:solidFill>
                <a:schemeClr val="tx2"/>
              </a:solidFill>
            </a:endParaRPr>
          </a:p>
        </p:txBody>
      </p:sp>
      <p:sp>
        <p:nvSpPr>
          <p:cNvPr id="3" name="Tijdelijke aanduiding voor voettekst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lgn="r" eaLnBrk="1" latinLnBrk="0" hangingPunct="1"/>
            <a:r>
              <a:rPr kumimoji="0" lang="en-US" sz="1400" smtClean="0">
                <a:solidFill>
                  <a:schemeClr val="tx2"/>
                </a:solidFill>
              </a:rPr>
              <a:t>LDBC &amp; The Social Network Benchmark - Scientific Meeting   2015-3-27</a:t>
            </a:r>
            <a:endParaRPr kumimoji="0" lang="en-US" sz="1400" dirty="0">
              <a:solidFill>
                <a:schemeClr val="tx2"/>
              </a:solidFill>
            </a:endParaRPr>
          </a:p>
        </p:txBody>
      </p:sp>
      <p:sp>
        <p:nvSpPr>
          <p:cNvPr id="23" name="Tijdelijke aanduiding voor dianumm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lgn="l" eaLnBrk="1" latinLnBrk="0" hangingPunct="1"/>
            <a:fld id="{EA7C8D44-3667-46F6-9772-CC52308E2A7F}" type="slidenum">
              <a:rPr kumimoji="0" lang="en-US" smtClean="0"/>
              <a:pPr algn="l" eaLnBrk="1" latinLnBrk="0" hangingPunct="1"/>
              <a:t>‹#›</a:t>
            </a:fld>
            <a:endParaRPr kumimoji="0" lang="en-US" sz="1600" dirty="0">
              <a:solidFill>
                <a:schemeClr val="tx2"/>
              </a:solidFill>
            </a:endParaRPr>
          </a:p>
        </p:txBody>
      </p:sp>
      <p:sp>
        <p:nvSpPr>
          <p:cNvPr id="28" name="Rechte verbindingslijn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Rechte verbindingslijn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Gelijkbenige driehoek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11" r:id="rId12"/>
  </p:sldLayoutIdLst>
  <p:hf sldNum="0" hd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9"/>
          <p:cNvSpPr>
            <a:spLocks noGrp="1" noChangeArrowheads="1"/>
          </p:cNvSpPr>
          <p:nvPr>
            <p:ph type="title"/>
          </p:nvPr>
        </p:nvSpPr>
        <p:spPr bwMode="auto">
          <a:xfrm>
            <a:off x="1116013" y="214313"/>
            <a:ext cx="7827962" cy="9112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9" name="Rectangle 10"/>
          <p:cNvSpPr>
            <a:spLocks noGrp="1" noChangeArrowheads="1"/>
          </p:cNvSpPr>
          <p:nvPr>
            <p:ph type="body" idx="1"/>
          </p:nvPr>
        </p:nvSpPr>
        <p:spPr bwMode="auto">
          <a:xfrm>
            <a:off x="827088" y="1484313"/>
            <a:ext cx="8128000" cy="4575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4765" name="Rectangle 13"/>
          <p:cNvSpPr>
            <a:spLocks noGrp="1" noChangeArrowheads="1"/>
          </p:cNvSpPr>
          <p:nvPr>
            <p:ph type="sldNum" sz="quarter" idx="4"/>
          </p:nvPr>
        </p:nvSpPr>
        <p:spPr bwMode="auto">
          <a:xfrm>
            <a:off x="7524750" y="6237288"/>
            <a:ext cx="769938"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lvl1pPr>
          </a:lstStyle>
          <a:p>
            <a:pPr fontAlgn="base">
              <a:spcBef>
                <a:spcPct val="0"/>
              </a:spcBef>
              <a:spcAft>
                <a:spcPct val="0"/>
              </a:spcAft>
              <a:defRPr/>
            </a:pPr>
            <a:fld id="{08FB54E5-E929-4688-985A-08651C0B6AA0}" type="slidenum">
              <a:rPr lang="en-US">
                <a:solidFill>
                  <a:srgbClr val="000000"/>
                </a:solidFill>
              </a:rPr>
              <a:pPr fontAlgn="base">
                <a:spcBef>
                  <a:spcPct val="0"/>
                </a:spcBef>
                <a:spcAft>
                  <a:spcPct val="0"/>
                </a:spcAft>
                <a:defRPr/>
              </a:pPr>
              <a:t>‹#›</a:t>
            </a:fld>
            <a:endParaRPr lang="en-US">
              <a:solidFill>
                <a:srgbClr val="000000"/>
              </a:solidFill>
            </a:endParaRPr>
          </a:p>
        </p:txBody>
      </p:sp>
      <p:graphicFrame>
        <p:nvGraphicFramePr>
          <p:cNvPr id="1026" name="Object 24"/>
          <p:cNvGraphicFramePr>
            <a:graphicFrameLocks noChangeAspect="1"/>
          </p:cNvGraphicFramePr>
          <p:nvPr/>
        </p:nvGraphicFramePr>
        <p:xfrm>
          <a:off x="0" y="6548438"/>
          <a:ext cx="2195513" cy="309562"/>
        </p:xfrm>
        <a:graphic>
          <a:graphicData uri="http://schemas.openxmlformats.org/presentationml/2006/ole">
            <p:oleObj spid="_x0000_s5122" name="Bitmap Image" r:id="rId41" imgW="6066667" imgH="857143" progId="PBrush">
              <p:embed/>
            </p:oleObj>
          </a:graphicData>
        </a:graphic>
      </p:graphicFrame>
      <p:sp>
        <p:nvSpPr>
          <p:cNvPr id="74777" name="Oval 25"/>
          <p:cNvSpPr>
            <a:spLocks noChangeArrowheads="1"/>
          </p:cNvSpPr>
          <p:nvPr userDrawn="1"/>
        </p:nvSpPr>
        <p:spPr bwMode="auto">
          <a:xfrm rot="300000">
            <a:off x="-1620838" y="0"/>
            <a:ext cx="16348076" cy="7462838"/>
          </a:xfrm>
          <a:prstGeom prst="ellipse">
            <a:avLst/>
          </a:prstGeom>
          <a:noFill/>
          <a:ln w="12700">
            <a:solidFill>
              <a:srgbClr val="969696"/>
            </a:solidFill>
            <a:round/>
            <a:headEnd/>
            <a:tailEnd/>
          </a:ln>
          <a:effectLst/>
        </p:spPr>
        <p:txBody>
          <a:bodyPr wrap="none" anchor="ctr"/>
          <a:lstStyle/>
          <a:p>
            <a:pPr algn="ctr" eaLnBrk="0" fontAlgn="base" hangingPunct="0">
              <a:spcBef>
                <a:spcPct val="0"/>
              </a:spcBef>
              <a:spcAft>
                <a:spcPct val="0"/>
              </a:spcAft>
              <a:defRPr/>
            </a:pPr>
            <a:endParaRPr lang="nl-NL" b="1">
              <a:solidFill>
                <a:srgbClr val="000000"/>
              </a:solidFill>
            </a:endParaRPr>
          </a:p>
        </p:txBody>
      </p:sp>
      <p:pic>
        <p:nvPicPr>
          <p:cNvPr id="1032" name="Picture 27" descr="CWI">
            <a:hlinkClick r:id="rId42"/>
          </p:cNvPr>
          <p:cNvPicPr>
            <a:picLocks noChangeAspect="1" noChangeArrowheads="1"/>
          </p:cNvPicPr>
          <p:nvPr userDrawn="1"/>
        </p:nvPicPr>
        <p:blipFill>
          <a:blip r:embed="rId43" cstate="print"/>
          <a:srcRect/>
          <a:stretch>
            <a:fillRect/>
          </a:stretch>
        </p:blipFill>
        <p:spPr bwMode="auto">
          <a:xfrm>
            <a:off x="0" y="0"/>
            <a:ext cx="2879725" cy="5349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Lst>
  <p:timing>
    <p:tnLst>
      <p:par>
        <p:cTn id="1" dur="indefinite" restart="never" nodeType="tmRoot"/>
      </p:par>
    </p:tnLst>
  </p:timing>
  <p:hf sldNum="0" hdr="0" dt="0"/>
  <p:txStyles>
    <p:titleStyle>
      <a:lvl1pPr algn="r" rtl="0" eaLnBrk="0" fontAlgn="base" hangingPunct="0">
        <a:spcBef>
          <a:spcPct val="0"/>
        </a:spcBef>
        <a:spcAft>
          <a:spcPct val="0"/>
        </a:spcAft>
        <a:defRPr sz="4400">
          <a:solidFill>
            <a:schemeClr val="tx2"/>
          </a:solidFill>
          <a:latin typeface="+mj-lt"/>
          <a:ea typeface="+mj-ea"/>
          <a:cs typeface="+mj-cs"/>
        </a:defRPr>
      </a:lvl1pPr>
      <a:lvl2pPr algn="r" rtl="0" eaLnBrk="0" fontAlgn="base" hangingPunct="0">
        <a:spcBef>
          <a:spcPct val="0"/>
        </a:spcBef>
        <a:spcAft>
          <a:spcPct val="0"/>
        </a:spcAft>
        <a:defRPr sz="4400">
          <a:solidFill>
            <a:schemeClr val="tx2"/>
          </a:solidFill>
          <a:latin typeface="Tahoma" pitchFamily="34" charset="0"/>
        </a:defRPr>
      </a:lvl2pPr>
      <a:lvl3pPr algn="r" rtl="0" eaLnBrk="0" fontAlgn="base" hangingPunct="0">
        <a:spcBef>
          <a:spcPct val="0"/>
        </a:spcBef>
        <a:spcAft>
          <a:spcPct val="0"/>
        </a:spcAft>
        <a:defRPr sz="4400">
          <a:solidFill>
            <a:schemeClr val="tx2"/>
          </a:solidFill>
          <a:latin typeface="Tahoma" pitchFamily="34" charset="0"/>
        </a:defRPr>
      </a:lvl3pPr>
      <a:lvl4pPr algn="r" rtl="0" eaLnBrk="0" fontAlgn="base" hangingPunct="0">
        <a:spcBef>
          <a:spcPct val="0"/>
        </a:spcBef>
        <a:spcAft>
          <a:spcPct val="0"/>
        </a:spcAft>
        <a:defRPr sz="4400">
          <a:solidFill>
            <a:schemeClr val="tx2"/>
          </a:solidFill>
          <a:latin typeface="Tahoma" pitchFamily="34" charset="0"/>
        </a:defRPr>
      </a:lvl4pPr>
      <a:lvl5pPr algn="r" rtl="0" eaLnBrk="0" fontAlgn="base" hangingPunct="0">
        <a:spcBef>
          <a:spcPct val="0"/>
        </a:spcBef>
        <a:spcAft>
          <a:spcPct val="0"/>
        </a:spcAft>
        <a:defRPr sz="4400">
          <a:solidFill>
            <a:schemeClr val="tx2"/>
          </a:solidFill>
          <a:latin typeface="Tahoma" pitchFamily="34" charset="0"/>
        </a:defRPr>
      </a:lvl5pPr>
      <a:lvl6pPr marL="457200" algn="r" rtl="0" fontAlgn="base">
        <a:spcBef>
          <a:spcPct val="0"/>
        </a:spcBef>
        <a:spcAft>
          <a:spcPct val="0"/>
        </a:spcAft>
        <a:defRPr sz="4400">
          <a:solidFill>
            <a:schemeClr val="tx2"/>
          </a:solidFill>
          <a:latin typeface="Tahoma" pitchFamily="34" charset="0"/>
        </a:defRPr>
      </a:lvl6pPr>
      <a:lvl7pPr marL="914400" algn="r" rtl="0" fontAlgn="base">
        <a:spcBef>
          <a:spcPct val="0"/>
        </a:spcBef>
        <a:spcAft>
          <a:spcPct val="0"/>
        </a:spcAft>
        <a:defRPr sz="4400">
          <a:solidFill>
            <a:schemeClr val="tx2"/>
          </a:solidFill>
          <a:latin typeface="Tahoma" pitchFamily="34" charset="0"/>
        </a:defRPr>
      </a:lvl7pPr>
      <a:lvl8pPr marL="1371600" algn="r" rtl="0" fontAlgn="base">
        <a:spcBef>
          <a:spcPct val="0"/>
        </a:spcBef>
        <a:spcAft>
          <a:spcPct val="0"/>
        </a:spcAft>
        <a:defRPr sz="4400">
          <a:solidFill>
            <a:schemeClr val="tx2"/>
          </a:solidFill>
          <a:latin typeface="Tahoma" pitchFamily="34" charset="0"/>
        </a:defRPr>
      </a:lvl8pPr>
      <a:lvl9pPr marL="1828800" algn="r"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lnSpc>
          <a:spcPct val="130000"/>
        </a:lnSpc>
        <a:spcBef>
          <a:spcPct val="20000"/>
        </a:spcBef>
        <a:spcAft>
          <a:spcPct val="0"/>
        </a:spcAft>
        <a:buClr>
          <a:schemeClr val="folHlink"/>
        </a:buClr>
        <a:buSzPct val="60000"/>
        <a:buFont typeface="Wingdings" pitchFamily="2" charset="2"/>
        <a:buChar char="n"/>
        <a:defRPr sz="2800">
          <a:solidFill>
            <a:schemeClr val="tx1"/>
          </a:solidFill>
          <a:latin typeface="+mn-lt"/>
          <a:ea typeface="+mn-ea"/>
          <a:cs typeface="+mn-cs"/>
        </a:defRPr>
      </a:lvl1pPr>
      <a:lvl2pPr marL="742950" indent="-285750" algn="l" rtl="0" eaLnBrk="0" fontAlgn="base" hangingPunct="0">
        <a:lnSpc>
          <a:spcPct val="130000"/>
        </a:lnSpc>
        <a:spcBef>
          <a:spcPct val="20000"/>
        </a:spcBef>
        <a:spcAft>
          <a:spcPct val="0"/>
        </a:spcAft>
        <a:buClr>
          <a:schemeClr val="hlink"/>
        </a:buClr>
        <a:buSzPct val="55000"/>
        <a:buFont typeface="Wingdings" pitchFamily="2" charset="2"/>
        <a:buChar char="n"/>
        <a:defRPr sz="2400">
          <a:solidFill>
            <a:schemeClr val="tx1"/>
          </a:solidFill>
          <a:latin typeface="+mn-lt"/>
        </a:defRPr>
      </a:lvl2pPr>
      <a:lvl3pPr marL="1143000" indent="-228600" algn="l" rtl="0" eaLnBrk="0" fontAlgn="base" hangingPunct="0">
        <a:lnSpc>
          <a:spcPct val="130000"/>
        </a:lnSpc>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lnSpc>
          <a:spcPct val="130000"/>
        </a:lnSpc>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lnSpc>
          <a:spcPct val="130000"/>
        </a:lnSpc>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lnSpc>
          <a:spcPct val="130000"/>
        </a:lnSpc>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lnSpc>
          <a:spcPct val="130000"/>
        </a:lnSpc>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lnSpc>
          <a:spcPct val="130000"/>
        </a:lnSpc>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lnSpc>
          <a:spcPct val="130000"/>
        </a:lnSpc>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hyperlink" Target="http://www.cwi.n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jpeg"/><Relationship Id="rId9"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5.jpe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hyperlink" Target="http://www.cwi.n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wmf"/><Relationship Id="rId4" Type="http://schemas.openxmlformats.org/officeDocument/2006/relationships/image" Target="../media/image23.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t0.gstatic.com/images?q=tbn:ANd9GcR3mFDzSAoKfFI8w812QOS9q9mi0Cqxal48WrEgAsYDxEoQvEkeuw"/>
          <p:cNvPicPr>
            <a:picLocks noChangeAspect="1" noChangeArrowheads="1"/>
          </p:cNvPicPr>
          <p:nvPr/>
        </p:nvPicPr>
        <p:blipFill>
          <a:blip r:embed="rId3" cstate="print"/>
          <a:srcRect/>
          <a:stretch>
            <a:fillRect/>
          </a:stretch>
        </p:blipFill>
        <p:spPr bwMode="auto">
          <a:xfrm>
            <a:off x="0" y="0"/>
            <a:ext cx="2160240" cy="1154004"/>
          </a:xfrm>
          <a:prstGeom prst="rect">
            <a:avLst/>
          </a:prstGeom>
          <a:noFill/>
        </p:spPr>
      </p:pic>
      <p:sp>
        <p:nvSpPr>
          <p:cNvPr id="2051" name="Rectangle 3"/>
          <p:cNvSpPr>
            <a:spLocks noGrp="1" noChangeArrowheads="1"/>
          </p:cNvSpPr>
          <p:nvPr>
            <p:ph type="subTitle" idx="1"/>
          </p:nvPr>
        </p:nvSpPr>
        <p:spPr>
          <a:xfrm>
            <a:off x="0" y="1916832"/>
            <a:ext cx="9144000" cy="3717156"/>
          </a:xfrm>
        </p:spPr>
        <p:txBody>
          <a:bodyPr/>
          <a:lstStyle/>
          <a:p>
            <a:pPr eaLnBrk="1" hangingPunct="1"/>
            <a:r>
              <a:rPr lang="en-US" sz="3200" b="1" dirty="0" smtClean="0"/>
              <a:t>LDBC &amp; The Social Network Benchmark</a:t>
            </a:r>
          </a:p>
          <a:p>
            <a:pPr eaLnBrk="1" hangingPunct="1"/>
            <a:r>
              <a:rPr lang="en-US" sz="2000" dirty="0" smtClean="0">
                <a:latin typeface="Bookman Old Style" pitchFamily="18" charset="0"/>
              </a:rPr>
              <a:t>Peter Boncz</a:t>
            </a:r>
          </a:p>
          <a:p>
            <a:pPr eaLnBrk="1" hangingPunct="1"/>
            <a:endParaRPr lang="en-US" sz="2000" kern="1200" dirty="0" smtClean="0">
              <a:solidFill>
                <a:prstClr val="black"/>
              </a:solidFill>
              <a:latin typeface="Bookman Old Style" pitchFamily="18" charset="0"/>
            </a:endParaRPr>
          </a:p>
          <a:p>
            <a:pPr eaLnBrk="1" hangingPunct="1"/>
            <a:r>
              <a:rPr lang="en-US" sz="2000" kern="1200" dirty="0" smtClean="0">
                <a:solidFill>
                  <a:prstClr val="black"/>
                </a:solidFill>
                <a:latin typeface="Bookman Old Style" pitchFamily="18" charset="0"/>
              </a:rPr>
              <a:t>Database Architectures (DA) @ CWI</a:t>
            </a:r>
          </a:p>
          <a:p>
            <a:pPr eaLnBrk="1" hangingPunct="1"/>
            <a:r>
              <a:rPr lang="en-US" sz="2000" kern="1200" dirty="0" smtClean="0">
                <a:solidFill>
                  <a:prstClr val="black"/>
                </a:solidFill>
                <a:latin typeface="Bookman Old Style" pitchFamily="18" charset="0"/>
              </a:rPr>
              <a:t>Special chair “Large-Scale Data Engineering” @ VU  </a:t>
            </a:r>
          </a:p>
          <a:p>
            <a:pPr eaLnBrk="1" hangingPunct="1"/>
            <a:r>
              <a:rPr lang="en-US" sz="2000" kern="1200" dirty="0" smtClean="0">
                <a:solidFill>
                  <a:prstClr val="black"/>
                </a:solidFill>
                <a:latin typeface="Bookman Old Style" pitchFamily="18" charset="0"/>
              </a:rPr>
              <a:t>event.cwi.nl/lsde2015</a:t>
            </a:r>
          </a:p>
          <a:p>
            <a:pPr eaLnBrk="1" hangingPunct="1"/>
            <a:endParaRPr lang="en-US" sz="2000" kern="1200" dirty="0" smtClean="0">
              <a:solidFill>
                <a:prstClr val="black"/>
              </a:solidFill>
              <a:latin typeface="Bookman Old Style" pitchFamily="18" charset="0"/>
            </a:endParaRPr>
          </a:p>
          <a:p>
            <a:pPr eaLnBrk="1" hangingPunct="1"/>
            <a:endParaRPr lang="en-US" dirty="0" smtClean="0"/>
          </a:p>
        </p:txBody>
      </p:sp>
      <p:sp>
        <p:nvSpPr>
          <p:cNvPr id="2052" name="Rectangle 5"/>
          <p:cNvSpPr>
            <a:spLocks noChangeArrowheads="1"/>
          </p:cNvSpPr>
          <p:nvPr/>
        </p:nvSpPr>
        <p:spPr bwMode="auto">
          <a:xfrm>
            <a:off x="1042988" y="1484313"/>
            <a:ext cx="7685087" cy="1466850"/>
          </a:xfrm>
          <a:prstGeom prst="rect">
            <a:avLst/>
          </a:prstGeom>
          <a:noFill/>
          <a:ln w="9525">
            <a:noFill/>
            <a:miter lim="800000"/>
            <a:headEnd/>
            <a:tailEnd/>
          </a:ln>
        </p:spPr>
        <p:txBody>
          <a:bodyPr anchor="b"/>
          <a:lstStyle/>
          <a:p>
            <a:pPr algn="r" fontAlgn="base">
              <a:spcBef>
                <a:spcPct val="0"/>
              </a:spcBef>
              <a:spcAft>
                <a:spcPct val="0"/>
              </a:spcAft>
            </a:pPr>
            <a:endParaRPr lang="nl-NL" sz="4000" smtClean="0">
              <a:solidFill>
                <a:srgbClr val="333399"/>
              </a:solidFill>
            </a:endParaRPr>
          </a:p>
        </p:txBody>
      </p:sp>
      <p:pic>
        <p:nvPicPr>
          <p:cNvPr id="2053" name="Picture 8" descr="CWI">
            <a:hlinkClick r:id="rId4"/>
          </p:cNvPr>
          <p:cNvPicPr>
            <a:picLocks noChangeAspect="1" noChangeArrowheads="1"/>
          </p:cNvPicPr>
          <p:nvPr/>
        </p:nvPicPr>
        <p:blipFill>
          <a:blip r:embed="rId5" cstate="print"/>
          <a:srcRect/>
          <a:stretch>
            <a:fillRect/>
          </a:stretch>
        </p:blipFill>
        <p:spPr bwMode="auto">
          <a:xfrm>
            <a:off x="1331640" y="0"/>
            <a:ext cx="5004048" cy="928352"/>
          </a:xfrm>
          <a:prstGeom prst="rect">
            <a:avLst/>
          </a:prstGeom>
          <a:noFill/>
          <a:ln w="9525">
            <a:noFill/>
            <a:miter lim="800000"/>
            <a:headEnd/>
            <a:tailEnd/>
          </a:ln>
        </p:spPr>
      </p:pic>
      <p:pic>
        <p:nvPicPr>
          <p:cNvPr id="6" name="Picture 2"/>
          <p:cNvPicPr>
            <a:picLocks noChangeAspect="1" noChangeArrowheads="1"/>
          </p:cNvPicPr>
          <p:nvPr/>
        </p:nvPicPr>
        <p:blipFill>
          <a:blip r:embed="rId6" cstate="print"/>
          <a:srcRect/>
          <a:stretch>
            <a:fillRect/>
          </a:stretch>
        </p:blipFill>
        <p:spPr bwMode="auto">
          <a:xfrm>
            <a:off x="2555776" y="4830663"/>
            <a:ext cx="4855276" cy="1190625"/>
          </a:xfrm>
          <a:prstGeom prst="rect">
            <a:avLst/>
          </a:prstGeom>
          <a:noFill/>
          <a:ln w="9525">
            <a:noFill/>
            <a:miter lim="800000"/>
            <a:headEnd/>
            <a:tailEnd/>
          </a:ln>
        </p:spPr>
      </p:pic>
      <p:sp>
        <p:nvSpPr>
          <p:cNvPr id="7" name="Footer Placeholder 6"/>
          <p:cNvSpPr>
            <a:spLocks noGrp="1"/>
          </p:cNvSpPr>
          <p:nvPr>
            <p:ph type="ftr" sz="quarter" idx="10"/>
          </p:nvPr>
        </p:nvSpPr>
        <p:spPr/>
        <p:txBody>
          <a:bodyPr/>
          <a:lstStyle/>
          <a:p>
            <a:pPr algn="ctr" fontAlgn="base">
              <a:spcBef>
                <a:spcPct val="0"/>
              </a:spcBef>
              <a:spcAft>
                <a:spcPct val="0"/>
              </a:spcAft>
              <a:defRPr/>
            </a:pPr>
            <a:r>
              <a:rPr lang="en-US" smtClean="0">
                <a:solidFill>
                  <a:srgbClr val="1C1C1C"/>
                </a:solidFill>
              </a:rPr>
              <a:t>LDBC &amp; The Social Network Benchmark - Scientific Meeting   2015-3-27</a:t>
            </a:r>
            <a:endParaRPr lang="en-US" dirty="0">
              <a:solidFill>
                <a:srgbClr val="1C1C1C"/>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Networks</a:t>
            </a:r>
            <a:endParaRPr lang="en-US" dirty="0"/>
          </a:p>
        </p:txBody>
      </p:sp>
      <p:sp>
        <p:nvSpPr>
          <p:cNvPr id="3" name="Content Placeholder 2"/>
          <p:cNvSpPr>
            <a:spLocks noGrp="1"/>
          </p:cNvSpPr>
          <p:nvPr>
            <p:ph idx="1"/>
          </p:nvPr>
        </p:nvSpPr>
        <p:spPr/>
        <p:txBody>
          <a:bodyPr/>
          <a:lstStyle/>
          <a:p>
            <a:r>
              <a:rPr lang="en-US" dirty="0" smtClean="0"/>
              <a:t>correlation between property values and network structure </a:t>
            </a:r>
            <a:endParaRPr lang="en-US" dirty="0"/>
          </a:p>
        </p:txBody>
      </p:sp>
      <p:pic>
        <p:nvPicPr>
          <p:cNvPr id="2050" name="Picture 2" descr="linkedin-network-map.jpg (1297×696)"/>
          <p:cNvPicPr>
            <a:picLocks noChangeAspect="1" noChangeArrowheads="1"/>
          </p:cNvPicPr>
          <p:nvPr/>
        </p:nvPicPr>
        <p:blipFill>
          <a:blip r:embed="rId2" cstate="print">
            <a:clrChange>
              <a:clrFrom>
                <a:srgbClr val="FFFEFF"/>
              </a:clrFrom>
              <a:clrTo>
                <a:srgbClr val="FFFEFF">
                  <a:alpha val="0"/>
                </a:srgbClr>
              </a:clrTo>
            </a:clrChange>
          </a:blip>
          <a:srcRect/>
          <a:stretch>
            <a:fillRect/>
          </a:stretch>
        </p:blipFill>
        <p:spPr bwMode="auto">
          <a:xfrm>
            <a:off x="883854" y="1700808"/>
            <a:ext cx="8945946" cy="4800600"/>
          </a:xfrm>
          <a:prstGeom prst="rect">
            <a:avLst/>
          </a:prstGeom>
          <a:noFill/>
        </p:spPr>
      </p:pic>
      <p:sp>
        <p:nvSpPr>
          <p:cNvPr id="2052" name="AutoShape 4" descr="Afbeeldingsresultaat voor linkedin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Afbeeldingsresultaat voor linkedin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6" name="Picture 8" descr="Linkedin-Logo.jpg (600×60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67544" y="5127104"/>
            <a:ext cx="1730896" cy="1730896"/>
          </a:xfrm>
          <a:prstGeom prst="rect">
            <a:avLst/>
          </a:prstGeom>
          <a:noFill/>
        </p:spPr>
      </p:pic>
      <p:sp>
        <p:nvSpPr>
          <p:cNvPr id="8" name="Footer Placeholder 7"/>
          <p:cNvSpPr>
            <a:spLocks noGrp="1"/>
          </p:cNvSpPr>
          <p:nvPr>
            <p:ph type="ftr" sz="quarter" idx="11"/>
          </p:nvPr>
        </p:nvSpPr>
        <p:spPr/>
        <p:txBody>
          <a:bodyPr/>
          <a:lstStyle/>
          <a:p>
            <a:r>
              <a:rPr lang="en-US" dirty="0" smtClean="0"/>
              <a:t>LDBC &amp; The Social Network Benchmark - Scientific Meeting   2015-3-27</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SNB </a:t>
            </a:r>
            <a:r>
              <a:rPr lang="en-US" dirty="0" err="1" smtClean="0"/>
              <a:t>datagen</a:t>
            </a:r>
            <a:r>
              <a:rPr lang="en-US" dirty="0" smtClean="0"/>
              <a:t>: </a:t>
            </a:r>
            <a:r>
              <a:rPr lang="en-US" dirty="0" smtClean="0"/>
              <a:t>correlated </a:t>
            </a:r>
            <a:r>
              <a:rPr lang="en-US" dirty="0" smtClean="0"/>
              <a:t>graph structure</a:t>
            </a:r>
            <a:endParaRPr lang="en-US" dirty="0"/>
          </a:p>
        </p:txBody>
      </p:sp>
      <p:sp>
        <p:nvSpPr>
          <p:cNvPr id="4" name="Footer Placeholder 3"/>
          <p:cNvSpPr>
            <a:spLocks noGrp="1"/>
          </p:cNvSpPr>
          <p:nvPr>
            <p:ph type="ftr" sz="quarter" idx="11"/>
          </p:nvPr>
        </p:nvSpPr>
        <p:spPr/>
        <p:txBody>
          <a:bodyPr/>
          <a:lstStyle/>
          <a:p>
            <a:r>
              <a:rPr lang="en-US" dirty="0" smtClean="0"/>
              <a:t>LDBC &amp; The Social Network Benchmark - Scientific Meeting   2015-3-27</a:t>
            </a:r>
            <a:endParaRPr lang="en-US" dirty="0"/>
          </a:p>
        </p:txBody>
      </p:sp>
      <p:sp>
        <p:nvSpPr>
          <p:cNvPr id="77" name="Content Placeholder 1"/>
          <p:cNvSpPr txBox="1">
            <a:spLocks/>
          </p:cNvSpPr>
          <p:nvPr/>
        </p:nvSpPr>
        <p:spPr>
          <a:xfrm>
            <a:off x="1447800" y="1447800"/>
            <a:ext cx="7696200" cy="505224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en-US" sz="2600" b="0" i="0" u="none" strike="noStrike" kern="1200" cap="none" spc="0" normalizeH="0" baseline="0" noProof="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78" name="Oval 77"/>
          <p:cNvSpPr/>
          <p:nvPr/>
        </p:nvSpPr>
        <p:spPr>
          <a:xfrm>
            <a:off x="4863789" y="2004369"/>
            <a:ext cx="228600" cy="228600"/>
          </a:xfrm>
          <a:prstGeom prst="ellipse">
            <a:avLst/>
          </a:prstGeom>
          <a:solidFill>
            <a:schemeClr val="tx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TextBox 78"/>
          <p:cNvSpPr txBox="1"/>
          <p:nvPr/>
        </p:nvSpPr>
        <p:spPr>
          <a:xfrm>
            <a:off x="4826964" y="1708499"/>
            <a:ext cx="354635" cy="276999"/>
          </a:xfrm>
          <a:prstGeom prst="rect">
            <a:avLst/>
          </a:prstGeom>
          <a:noFill/>
          <a:effectLst/>
        </p:spPr>
        <p:txBody>
          <a:bodyPr wrap="square" lIns="0" tIns="0" rIns="0" bIns="0" rtlCol="0">
            <a:spAutoFit/>
          </a:bodyPr>
          <a:lstStyle/>
          <a:p>
            <a:r>
              <a:rPr lang="en-US" b="1" dirty="0" smtClean="0"/>
              <a:t>P4</a:t>
            </a:r>
            <a:endParaRPr lang="en-US" b="1" dirty="0"/>
          </a:p>
        </p:txBody>
      </p:sp>
      <p:grpSp>
        <p:nvGrpSpPr>
          <p:cNvPr id="80" name="Group 153"/>
          <p:cNvGrpSpPr/>
          <p:nvPr/>
        </p:nvGrpSpPr>
        <p:grpSpPr>
          <a:xfrm>
            <a:off x="4553936" y="3379392"/>
            <a:ext cx="1305056" cy="1102488"/>
            <a:chOff x="4038469" y="3379392"/>
            <a:chExt cx="1305056" cy="1102488"/>
          </a:xfrm>
        </p:grpSpPr>
        <p:cxnSp>
          <p:nvCxnSpPr>
            <p:cNvPr id="81" name="Straight Connector 80"/>
            <p:cNvCxnSpPr>
              <a:stCxn id="93" idx="3"/>
              <a:endCxn id="133" idx="7"/>
            </p:cNvCxnSpPr>
            <p:nvPr/>
          </p:nvCxnSpPr>
          <p:spPr>
            <a:xfrm flipH="1">
              <a:off x="4038469" y="3379392"/>
              <a:ext cx="1149576" cy="1021666"/>
            </a:xfrm>
            <a:prstGeom prst="line">
              <a:avLst/>
            </a:prstGeom>
            <a:ln>
              <a:solidFill>
                <a:srgbClr val="00B050"/>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rot="18978922">
              <a:off x="4268216" y="3892745"/>
              <a:ext cx="1075309" cy="276999"/>
            </a:xfrm>
            <a:prstGeom prst="rect">
              <a:avLst/>
            </a:prstGeom>
            <a:noFill/>
            <a:ln>
              <a:noFill/>
            </a:ln>
            <a:effectLst/>
          </p:spPr>
          <p:txBody>
            <a:bodyPr wrap="square" lIns="0" tIns="0" rIns="0" bIns="0" rtlCol="0">
              <a:spAutoFit/>
            </a:bodyPr>
            <a:lstStyle/>
            <a:p>
              <a:r>
                <a:rPr lang="en-US" b="1" dirty="0" smtClean="0"/>
                <a:t>&lt;knows&gt;</a:t>
              </a:r>
              <a:endParaRPr lang="en-US" b="1" dirty="0"/>
            </a:p>
          </p:txBody>
        </p:sp>
        <p:cxnSp>
          <p:nvCxnSpPr>
            <p:cNvPr id="83" name="Straight Connector 82"/>
            <p:cNvCxnSpPr>
              <a:stCxn id="133" idx="6"/>
              <a:endCxn id="93" idx="4"/>
            </p:cNvCxnSpPr>
            <p:nvPr/>
          </p:nvCxnSpPr>
          <p:spPr>
            <a:xfrm flipV="1">
              <a:off x="4071947" y="3412870"/>
              <a:ext cx="1196920" cy="1069010"/>
            </a:xfrm>
            <a:prstGeom prst="line">
              <a:avLst/>
            </a:prstGeom>
            <a:ln>
              <a:solidFill>
                <a:srgbClr val="00B050"/>
              </a:solidFill>
              <a:prstDash val="solid"/>
              <a:tailEnd type="triangle"/>
            </a:ln>
            <a:effectLst/>
          </p:spPr>
          <p:style>
            <a:lnRef idx="1">
              <a:schemeClr val="accent1"/>
            </a:lnRef>
            <a:fillRef idx="0">
              <a:schemeClr val="accent1"/>
            </a:fillRef>
            <a:effectRef idx="0">
              <a:schemeClr val="accent1"/>
            </a:effectRef>
            <a:fontRef idx="minor">
              <a:schemeClr val="tx1"/>
            </a:fontRef>
          </p:style>
        </p:cxnSp>
      </p:grpSp>
      <p:grpSp>
        <p:nvGrpSpPr>
          <p:cNvPr id="84" name="Group 152"/>
          <p:cNvGrpSpPr/>
          <p:nvPr/>
        </p:nvGrpSpPr>
        <p:grpSpPr>
          <a:xfrm>
            <a:off x="3525355" y="2950472"/>
            <a:ext cx="947759" cy="1450586"/>
            <a:chOff x="3009888" y="2950472"/>
            <a:chExt cx="947759" cy="1450586"/>
          </a:xfrm>
        </p:grpSpPr>
        <p:cxnSp>
          <p:nvCxnSpPr>
            <p:cNvPr id="85" name="Straight Connector 84"/>
            <p:cNvCxnSpPr>
              <a:stCxn id="112" idx="5"/>
              <a:endCxn id="133" idx="0"/>
            </p:cNvCxnSpPr>
            <p:nvPr/>
          </p:nvCxnSpPr>
          <p:spPr>
            <a:xfrm>
              <a:off x="3090710" y="2950472"/>
              <a:ext cx="866937" cy="1417108"/>
            </a:xfrm>
            <a:prstGeom prst="line">
              <a:avLst/>
            </a:prstGeom>
            <a:ln>
              <a:solidFill>
                <a:srgbClr val="00B050"/>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rot="3491222">
              <a:off x="3154986" y="3521005"/>
              <a:ext cx="1088041" cy="276999"/>
            </a:xfrm>
            <a:prstGeom prst="rect">
              <a:avLst/>
            </a:prstGeom>
            <a:noFill/>
            <a:ln>
              <a:noFill/>
            </a:ln>
            <a:effectLst/>
          </p:spPr>
          <p:txBody>
            <a:bodyPr wrap="square" lIns="0" tIns="0" rIns="0" bIns="0" rtlCol="0">
              <a:spAutoFit/>
            </a:bodyPr>
            <a:lstStyle/>
            <a:p>
              <a:r>
                <a:rPr lang="en-US" b="1" dirty="0" smtClean="0"/>
                <a:t>&lt;knows&gt;</a:t>
              </a:r>
              <a:endParaRPr lang="en-US" b="1" dirty="0"/>
            </a:p>
          </p:txBody>
        </p:sp>
        <p:cxnSp>
          <p:nvCxnSpPr>
            <p:cNvPr id="87" name="Straight Connector 86"/>
            <p:cNvCxnSpPr>
              <a:stCxn id="133" idx="1"/>
              <a:endCxn id="112" idx="4"/>
            </p:cNvCxnSpPr>
            <p:nvPr/>
          </p:nvCxnSpPr>
          <p:spPr>
            <a:xfrm flipH="1" flipV="1">
              <a:off x="3009888" y="2983950"/>
              <a:ext cx="866937" cy="1417108"/>
            </a:xfrm>
            <a:prstGeom prst="line">
              <a:avLst/>
            </a:prstGeom>
            <a:ln>
              <a:solidFill>
                <a:srgbClr val="00B050"/>
              </a:solidFill>
              <a:prstDash val="solid"/>
              <a:tailEnd type="triangle"/>
            </a:ln>
            <a:effectLst/>
          </p:spPr>
          <p:style>
            <a:lnRef idx="1">
              <a:schemeClr val="accent1"/>
            </a:lnRef>
            <a:fillRef idx="0">
              <a:schemeClr val="accent1"/>
            </a:fillRef>
            <a:effectRef idx="0">
              <a:schemeClr val="accent1"/>
            </a:effectRef>
            <a:fontRef idx="minor">
              <a:schemeClr val="tx1"/>
            </a:fontRef>
          </p:style>
        </p:cxnSp>
      </p:grpSp>
      <p:grpSp>
        <p:nvGrpSpPr>
          <p:cNvPr id="88" name="Group 151"/>
          <p:cNvGrpSpPr/>
          <p:nvPr/>
        </p:nvGrpSpPr>
        <p:grpSpPr>
          <a:xfrm>
            <a:off x="3606177" y="2852189"/>
            <a:ext cx="2097335" cy="446381"/>
            <a:chOff x="3090710" y="2852189"/>
            <a:chExt cx="2097335" cy="446381"/>
          </a:xfrm>
        </p:grpSpPr>
        <p:cxnSp>
          <p:nvCxnSpPr>
            <p:cNvPr id="89" name="Straight Connector 88"/>
            <p:cNvCxnSpPr>
              <a:stCxn id="93" idx="1"/>
              <a:endCxn id="112" idx="6"/>
            </p:cNvCxnSpPr>
            <p:nvPr/>
          </p:nvCxnSpPr>
          <p:spPr>
            <a:xfrm flipH="1" flipV="1">
              <a:off x="3124188" y="2869650"/>
              <a:ext cx="2063857" cy="348098"/>
            </a:xfrm>
            <a:prstGeom prst="line">
              <a:avLst/>
            </a:prstGeom>
            <a:ln>
              <a:solidFill>
                <a:srgbClr val="00B050"/>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rot="319148">
              <a:off x="3711606" y="2852189"/>
              <a:ext cx="1033828" cy="276999"/>
            </a:xfrm>
            <a:prstGeom prst="rect">
              <a:avLst/>
            </a:prstGeom>
            <a:noFill/>
            <a:ln>
              <a:noFill/>
            </a:ln>
            <a:effectLst/>
          </p:spPr>
          <p:txBody>
            <a:bodyPr wrap="square" lIns="0" tIns="0" rIns="0" bIns="0" rtlCol="0">
              <a:spAutoFit/>
            </a:bodyPr>
            <a:lstStyle/>
            <a:p>
              <a:r>
                <a:rPr lang="en-US" b="1" dirty="0" smtClean="0"/>
                <a:t>&lt;knows&gt;</a:t>
              </a:r>
              <a:endParaRPr lang="en-US" b="1" dirty="0"/>
            </a:p>
          </p:txBody>
        </p:sp>
        <p:cxnSp>
          <p:nvCxnSpPr>
            <p:cNvPr id="91" name="Straight Connector 90"/>
            <p:cNvCxnSpPr>
              <a:stCxn id="112" idx="5"/>
              <a:endCxn id="93" idx="2"/>
            </p:cNvCxnSpPr>
            <p:nvPr/>
          </p:nvCxnSpPr>
          <p:spPr>
            <a:xfrm>
              <a:off x="3090710" y="2950472"/>
              <a:ext cx="2063857" cy="348098"/>
            </a:xfrm>
            <a:prstGeom prst="line">
              <a:avLst/>
            </a:prstGeom>
            <a:ln>
              <a:solidFill>
                <a:srgbClr val="00B050"/>
              </a:solidFill>
              <a:prstDash val="solid"/>
              <a:tailEnd type="triangle"/>
            </a:ln>
            <a:effectLst/>
          </p:spPr>
          <p:style>
            <a:lnRef idx="1">
              <a:schemeClr val="accent1"/>
            </a:lnRef>
            <a:fillRef idx="0">
              <a:schemeClr val="accent1"/>
            </a:fillRef>
            <a:effectRef idx="0">
              <a:schemeClr val="accent1"/>
            </a:effectRef>
            <a:fontRef idx="minor">
              <a:schemeClr val="tx1"/>
            </a:fontRef>
          </p:style>
        </p:cxnSp>
      </p:grpSp>
      <p:grpSp>
        <p:nvGrpSpPr>
          <p:cNvPr id="92" name="Group 157"/>
          <p:cNvGrpSpPr/>
          <p:nvPr/>
        </p:nvGrpSpPr>
        <p:grpSpPr>
          <a:xfrm>
            <a:off x="5631776" y="1895253"/>
            <a:ext cx="3494291" cy="3362547"/>
            <a:chOff x="5116309" y="1895253"/>
            <a:chExt cx="3494291" cy="3362547"/>
          </a:xfrm>
        </p:grpSpPr>
        <p:sp>
          <p:nvSpPr>
            <p:cNvPr id="93" name="Oval 92"/>
            <p:cNvSpPr/>
            <p:nvPr/>
          </p:nvSpPr>
          <p:spPr>
            <a:xfrm>
              <a:off x="5154567" y="3184270"/>
              <a:ext cx="228600" cy="228600"/>
            </a:xfrm>
            <a:prstGeom prst="ellipse">
              <a:avLst/>
            </a:prstGeom>
            <a:solidFill>
              <a:schemeClr val="tx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TextBox 93"/>
            <p:cNvSpPr txBox="1"/>
            <p:nvPr/>
          </p:nvSpPr>
          <p:spPr>
            <a:xfrm>
              <a:off x="5116309" y="2858940"/>
              <a:ext cx="388024" cy="276999"/>
            </a:xfrm>
            <a:prstGeom prst="rect">
              <a:avLst/>
            </a:prstGeom>
            <a:noFill/>
            <a:effectLst/>
          </p:spPr>
          <p:txBody>
            <a:bodyPr wrap="square" lIns="0" tIns="0" rIns="0" bIns="0" rtlCol="0">
              <a:spAutoFit/>
            </a:bodyPr>
            <a:lstStyle/>
            <a:p>
              <a:r>
                <a:rPr lang="en-US" b="1" dirty="0" smtClean="0"/>
                <a:t>P5</a:t>
              </a:r>
              <a:endParaRPr lang="en-US" b="1" dirty="0"/>
            </a:p>
          </p:txBody>
        </p:sp>
        <p:cxnSp>
          <p:nvCxnSpPr>
            <p:cNvPr id="95" name="Straight Connector 94"/>
            <p:cNvCxnSpPr>
              <a:stCxn id="93" idx="7"/>
              <a:endCxn id="96" idx="2"/>
            </p:cNvCxnSpPr>
            <p:nvPr/>
          </p:nvCxnSpPr>
          <p:spPr>
            <a:xfrm flipV="1">
              <a:off x="5349689" y="2172252"/>
              <a:ext cx="943063" cy="1045496"/>
            </a:xfrm>
            <a:prstGeom prst="line">
              <a:avLst/>
            </a:prstGeom>
            <a:ln>
              <a:solidFill>
                <a:schemeClr val="tx1"/>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5780965" y="1895253"/>
              <a:ext cx="1023573" cy="276999"/>
            </a:xfrm>
            <a:prstGeom prst="rect">
              <a:avLst/>
            </a:prstGeom>
            <a:noFill/>
            <a:effectLst/>
          </p:spPr>
          <p:txBody>
            <a:bodyPr wrap="square" lIns="0" tIns="0" rIns="0" bIns="0" rtlCol="0">
              <a:spAutoFit/>
            </a:bodyPr>
            <a:lstStyle/>
            <a:p>
              <a:r>
                <a:rPr lang="en-US" b="1" dirty="0" smtClean="0"/>
                <a:t>Student</a:t>
              </a:r>
              <a:endParaRPr lang="en-US" b="1" dirty="0"/>
            </a:p>
          </p:txBody>
        </p:sp>
        <p:cxnSp>
          <p:nvCxnSpPr>
            <p:cNvPr id="97" name="Straight Connector 96"/>
            <p:cNvCxnSpPr>
              <a:stCxn id="93" idx="6"/>
              <a:endCxn id="98" idx="1"/>
            </p:cNvCxnSpPr>
            <p:nvPr/>
          </p:nvCxnSpPr>
          <p:spPr>
            <a:xfrm flipV="1">
              <a:off x="5383167" y="2346549"/>
              <a:ext cx="1774144" cy="952021"/>
            </a:xfrm>
            <a:prstGeom prst="line">
              <a:avLst/>
            </a:prstGeom>
            <a:ln>
              <a:solidFill>
                <a:schemeClr val="tx1"/>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7157311" y="2208049"/>
              <a:ext cx="874256" cy="276999"/>
            </a:xfrm>
            <a:prstGeom prst="rect">
              <a:avLst/>
            </a:prstGeom>
            <a:noFill/>
            <a:effectLst/>
          </p:spPr>
          <p:txBody>
            <a:bodyPr wrap="square" lIns="0" tIns="0" rIns="0" bIns="0" rtlCol="0">
              <a:spAutoFit/>
            </a:bodyPr>
            <a:lstStyle/>
            <a:p>
              <a:r>
                <a:rPr lang="en-US" b="1" dirty="0" smtClean="0"/>
                <a:t>“Anna”</a:t>
              </a:r>
              <a:endParaRPr lang="en-US" b="1" dirty="0"/>
            </a:p>
          </p:txBody>
        </p:sp>
        <p:sp>
          <p:nvSpPr>
            <p:cNvPr id="99" name="TextBox 98"/>
            <p:cNvSpPr txBox="1"/>
            <p:nvPr/>
          </p:nvSpPr>
          <p:spPr>
            <a:xfrm rot="18640363">
              <a:off x="5577009" y="2362144"/>
              <a:ext cx="456386" cy="276999"/>
            </a:xfrm>
            <a:prstGeom prst="rect">
              <a:avLst/>
            </a:prstGeom>
            <a:noFill/>
            <a:effectLst/>
          </p:spPr>
          <p:txBody>
            <a:bodyPr wrap="square" lIns="0" tIns="0" rIns="0" bIns="0" rtlCol="0">
              <a:spAutoFit/>
            </a:bodyPr>
            <a:lstStyle/>
            <a:p>
              <a:r>
                <a:rPr lang="en-US" b="1" dirty="0" smtClean="0"/>
                <a:t>&lt;is&gt;</a:t>
              </a:r>
              <a:endParaRPr lang="en-US" b="1" dirty="0"/>
            </a:p>
          </p:txBody>
        </p:sp>
        <p:cxnSp>
          <p:nvCxnSpPr>
            <p:cNvPr id="100" name="Straight Connector 99"/>
            <p:cNvCxnSpPr>
              <a:stCxn id="93" idx="5"/>
              <a:endCxn id="102" idx="1"/>
            </p:cNvCxnSpPr>
            <p:nvPr/>
          </p:nvCxnSpPr>
          <p:spPr>
            <a:xfrm>
              <a:off x="5349689" y="3379392"/>
              <a:ext cx="1431684" cy="1601409"/>
            </a:xfrm>
            <a:prstGeom prst="line">
              <a:avLst/>
            </a:prstGeom>
            <a:ln>
              <a:solidFill>
                <a:schemeClr val="tx1"/>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rot="3015267">
              <a:off x="5737379" y="4152080"/>
              <a:ext cx="1233649" cy="276999"/>
            </a:xfrm>
            <a:prstGeom prst="rect">
              <a:avLst/>
            </a:prstGeom>
            <a:noFill/>
            <a:effectLst/>
          </p:spPr>
          <p:txBody>
            <a:bodyPr wrap="square" lIns="0" tIns="0" rIns="0" bIns="0" rtlCol="0">
              <a:spAutoFit/>
            </a:bodyPr>
            <a:lstStyle/>
            <a:p>
              <a:r>
                <a:rPr lang="en-US" b="1" dirty="0" smtClean="0"/>
                <a:t>&lt;</a:t>
              </a:r>
              <a:r>
                <a:rPr lang="en-US" b="1" dirty="0" err="1" smtClean="0"/>
                <a:t>studyAt</a:t>
              </a:r>
              <a:r>
                <a:rPr lang="en-US" b="1" dirty="0" smtClean="0"/>
                <a:t>&gt;</a:t>
              </a:r>
              <a:endParaRPr lang="en-US" b="1" dirty="0"/>
            </a:p>
          </p:txBody>
        </p:sp>
        <p:sp>
          <p:nvSpPr>
            <p:cNvPr id="102" name="TextBox 101"/>
            <p:cNvSpPr txBox="1"/>
            <p:nvPr/>
          </p:nvSpPr>
          <p:spPr>
            <a:xfrm>
              <a:off x="6781373" y="4703802"/>
              <a:ext cx="1676827" cy="553998"/>
            </a:xfrm>
            <a:prstGeom prst="rect">
              <a:avLst/>
            </a:prstGeom>
            <a:noFill/>
            <a:effectLst/>
          </p:spPr>
          <p:txBody>
            <a:bodyPr wrap="square" lIns="0" tIns="0" rIns="0" bIns="0" rtlCol="0">
              <a:spAutoFit/>
            </a:bodyPr>
            <a:lstStyle/>
            <a:p>
              <a:r>
                <a:rPr lang="en-US" b="1" dirty="0" smtClean="0">
                  <a:solidFill>
                    <a:srgbClr val="00B050"/>
                  </a:solidFill>
                </a:rPr>
                <a:t>“University of Leipzig</a:t>
              </a:r>
              <a:r>
                <a:rPr lang="en-US" b="1" dirty="0" smtClean="0"/>
                <a:t>”</a:t>
              </a:r>
              <a:endParaRPr lang="en-US" b="1" dirty="0"/>
            </a:p>
          </p:txBody>
        </p:sp>
        <p:cxnSp>
          <p:nvCxnSpPr>
            <p:cNvPr id="103" name="Straight Connector 102"/>
            <p:cNvCxnSpPr>
              <a:stCxn id="93" idx="6"/>
              <a:endCxn id="105" idx="1"/>
            </p:cNvCxnSpPr>
            <p:nvPr/>
          </p:nvCxnSpPr>
          <p:spPr>
            <a:xfrm flipV="1">
              <a:off x="5383167" y="3031653"/>
              <a:ext cx="1774144" cy="266917"/>
            </a:xfrm>
            <a:prstGeom prst="line">
              <a:avLst/>
            </a:prstGeom>
            <a:ln>
              <a:solidFill>
                <a:schemeClr val="tx1"/>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rot="21194416">
              <a:off x="6195411" y="2834768"/>
              <a:ext cx="961900" cy="276999"/>
            </a:xfrm>
            <a:prstGeom prst="rect">
              <a:avLst/>
            </a:prstGeom>
            <a:noFill/>
            <a:effectLst/>
          </p:spPr>
          <p:txBody>
            <a:bodyPr wrap="square" lIns="0" tIns="0" rIns="0" bIns="0" rtlCol="0">
              <a:spAutoFit/>
            </a:bodyPr>
            <a:lstStyle/>
            <a:p>
              <a:r>
                <a:rPr lang="en-US" b="1" dirty="0" smtClean="0"/>
                <a:t>&lt;</a:t>
              </a:r>
              <a:r>
                <a:rPr lang="en-US" b="1" dirty="0" err="1" smtClean="0"/>
                <a:t>liveAt</a:t>
              </a:r>
              <a:r>
                <a:rPr lang="en-US" b="1" dirty="0" smtClean="0"/>
                <a:t>&gt;</a:t>
              </a:r>
              <a:endParaRPr lang="en-US" b="1" dirty="0"/>
            </a:p>
          </p:txBody>
        </p:sp>
        <p:sp>
          <p:nvSpPr>
            <p:cNvPr id="105" name="TextBox 104"/>
            <p:cNvSpPr txBox="1"/>
            <p:nvPr/>
          </p:nvSpPr>
          <p:spPr>
            <a:xfrm>
              <a:off x="7157311" y="2893153"/>
              <a:ext cx="1453289" cy="276999"/>
            </a:xfrm>
            <a:prstGeom prst="rect">
              <a:avLst/>
            </a:prstGeom>
            <a:noFill/>
            <a:effectLst/>
          </p:spPr>
          <p:txBody>
            <a:bodyPr wrap="square" lIns="0" tIns="0" rIns="0" bIns="0" rtlCol="0">
              <a:spAutoFit/>
            </a:bodyPr>
            <a:lstStyle/>
            <a:p>
              <a:r>
                <a:rPr lang="en-US" b="1" dirty="0" smtClean="0"/>
                <a:t>“Germany”</a:t>
              </a:r>
              <a:endParaRPr lang="en-US" b="1" dirty="0"/>
            </a:p>
          </p:txBody>
        </p:sp>
        <p:cxnSp>
          <p:nvCxnSpPr>
            <p:cNvPr id="106" name="Straight Connector 105"/>
            <p:cNvCxnSpPr>
              <a:stCxn id="93" idx="5"/>
              <a:endCxn id="107" idx="1"/>
            </p:cNvCxnSpPr>
            <p:nvPr/>
          </p:nvCxnSpPr>
          <p:spPr>
            <a:xfrm>
              <a:off x="5349689" y="3379392"/>
              <a:ext cx="1603666" cy="483038"/>
            </a:xfrm>
            <a:prstGeom prst="line">
              <a:avLst/>
            </a:prstGeom>
            <a:ln>
              <a:solidFill>
                <a:schemeClr val="tx1"/>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6953355" y="3723930"/>
              <a:ext cx="1071532" cy="276999"/>
            </a:xfrm>
            <a:prstGeom prst="rect">
              <a:avLst/>
            </a:prstGeom>
            <a:noFill/>
            <a:effectLst/>
          </p:spPr>
          <p:txBody>
            <a:bodyPr wrap="square" lIns="0" tIns="0" rIns="0" bIns="0" rtlCol="0">
              <a:spAutoFit/>
            </a:bodyPr>
            <a:lstStyle/>
            <a:p>
              <a:r>
                <a:rPr lang="en-US" b="1" dirty="0" smtClean="0"/>
                <a:t>“1990”</a:t>
              </a:r>
              <a:endParaRPr lang="en-US" b="1" dirty="0"/>
            </a:p>
          </p:txBody>
        </p:sp>
        <p:sp>
          <p:nvSpPr>
            <p:cNvPr id="108" name="TextBox 107"/>
            <p:cNvSpPr txBox="1"/>
            <p:nvPr/>
          </p:nvSpPr>
          <p:spPr>
            <a:xfrm rot="806357">
              <a:off x="5788141" y="3449167"/>
              <a:ext cx="1549626" cy="276999"/>
            </a:xfrm>
            <a:prstGeom prst="rect">
              <a:avLst/>
            </a:prstGeom>
            <a:noFill/>
            <a:effectLst/>
          </p:spPr>
          <p:txBody>
            <a:bodyPr wrap="square" lIns="0" tIns="0" rIns="0" bIns="0" rtlCol="0">
              <a:spAutoFit/>
            </a:bodyPr>
            <a:lstStyle/>
            <a:p>
              <a:r>
                <a:rPr lang="en-US" b="1" dirty="0" smtClean="0"/>
                <a:t>&lt;</a:t>
              </a:r>
              <a:r>
                <a:rPr lang="en-US" b="1" dirty="0" err="1" smtClean="0"/>
                <a:t>birthYear</a:t>
              </a:r>
              <a:r>
                <a:rPr lang="en-US" b="1" dirty="0" smtClean="0"/>
                <a:t>&gt;</a:t>
              </a:r>
              <a:endParaRPr lang="en-US" b="1" dirty="0"/>
            </a:p>
          </p:txBody>
        </p:sp>
        <p:sp>
          <p:nvSpPr>
            <p:cNvPr id="109" name="TextBox 108"/>
            <p:cNvSpPr txBox="1"/>
            <p:nvPr/>
          </p:nvSpPr>
          <p:spPr>
            <a:xfrm rot="19746257">
              <a:off x="5809155" y="2448626"/>
              <a:ext cx="1296675" cy="276999"/>
            </a:xfrm>
            <a:prstGeom prst="rect">
              <a:avLst/>
            </a:prstGeom>
            <a:noFill/>
            <a:effectLst/>
          </p:spPr>
          <p:txBody>
            <a:bodyPr wrap="square" lIns="0" tIns="0" rIns="0" bIns="0" rtlCol="0">
              <a:spAutoFit/>
            </a:bodyPr>
            <a:lstStyle/>
            <a:p>
              <a:r>
                <a:rPr lang="en-US" b="1" dirty="0" smtClean="0"/>
                <a:t>&lt;</a:t>
              </a:r>
              <a:r>
                <a:rPr lang="en-US" b="1" dirty="0" err="1" smtClean="0"/>
                <a:t>firstname</a:t>
              </a:r>
              <a:r>
                <a:rPr lang="en-US" b="1" dirty="0" smtClean="0"/>
                <a:t>&gt;</a:t>
              </a:r>
              <a:endParaRPr lang="en-US" b="1" dirty="0"/>
            </a:p>
          </p:txBody>
        </p:sp>
      </p:grpSp>
      <p:grpSp>
        <p:nvGrpSpPr>
          <p:cNvPr id="110" name="Group 158"/>
          <p:cNvGrpSpPr/>
          <p:nvPr/>
        </p:nvGrpSpPr>
        <p:grpSpPr>
          <a:xfrm>
            <a:off x="990600" y="1447800"/>
            <a:ext cx="2684465" cy="3155822"/>
            <a:chOff x="329808" y="1577608"/>
            <a:chExt cx="2684465" cy="3155822"/>
          </a:xfrm>
        </p:grpSpPr>
        <p:sp>
          <p:nvSpPr>
            <p:cNvPr id="111" name="TextBox 110"/>
            <p:cNvSpPr txBox="1"/>
            <p:nvPr/>
          </p:nvSpPr>
          <p:spPr>
            <a:xfrm rot="21039185">
              <a:off x="1471434" y="2919257"/>
              <a:ext cx="1542839" cy="276999"/>
            </a:xfrm>
            <a:prstGeom prst="rect">
              <a:avLst/>
            </a:prstGeom>
            <a:noFill/>
            <a:effectLst/>
          </p:spPr>
          <p:txBody>
            <a:bodyPr wrap="square" lIns="0" tIns="0" rIns="0" bIns="0" rtlCol="0">
              <a:spAutoFit/>
            </a:bodyPr>
            <a:lstStyle/>
            <a:p>
              <a:r>
                <a:rPr lang="en-US" b="1" dirty="0" smtClean="0"/>
                <a:t>&lt;</a:t>
              </a:r>
              <a:r>
                <a:rPr lang="en-US" b="1" dirty="0" err="1" smtClean="0"/>
                <a:t>firstname</a:t>
              </a:r>
              <a:r>
                <a:rPr lang="en-US" b="1" dirty="0" smtClean="0"/>
                <a:t>&gt;</a:t>
              </a:r>
              <a:endParaRPr lang="en-US" b="1" dirty="0"/>
            </a:p>
          </p:txBody>
        </p:sp>
        <p:sp>
          <p:nvSpPr>
            <p:cNvPr id="112" name="Oval 111"/>
            <p:cNvSpPr/>
            <p:nvPr/>
          </p:nvSpPr>
          <p:spPr>
            <a:xfrm>
              <a:off x="2750263" y="2885158"/>
              <a:ext cx="228600" cy="228600"/>
            </a:xfrm>
            <a:prstGeom prst="ellipse">
              <a:avLst/>
            </a:prstGeom>
            <a:solidFill>
              <a:schemeClr val="tx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3" name="TextBox 112"/>
            <p:cNvSpPr txBox="1"/>
            <p:nvPr/>
          </p:nvSpPr>
          <p:spPr>
            <a:xfrm>
              <a:off x="2710228" y="3163314"/>
              <a:ext cx="286579" cy="276999"/>
            </a:xfrm>
            <a:prstGeom prst="rect">
              <a:avLst/>
            </a:prstGeom>
            <a:noFill/>
            <a:effectLst/>
          </p:spPr>
          <p:txBody>
            <a:bodyPr wrap="square" lIns="0" tIns="0" rIns="0" bIns="0" rtlCol="0">
              <a:spAutoFit/>
            </a:bodyPr>
            <a:lstStyle/>
            <a:p>
              <a:r>
                <a:rPr lang="en-US" b="1" dirty="0" smtClean="0"/>
                <a:t>P1</a:t>
              </a:r>
              <a:endParaRPr lang="en-US" b="1" dirty="0"/>
            </a:p>
          </p:txBody>
        </p:sp>
        <p:cxnSp>
          <p:nvCxnSpPr>
            <p:cNvPr id="114" name="Straight Connector 113"/>
            <p:cNvCxnSpPr>
              <a:stCxn id="112" idx="2"/>
              <a:endCxn id="116" idx="3"/>
            </p:cNvCxnSpPr>
            <p:nvPr/>
          </p:nvCxnSpPr>
          <p:spPr>
            <a:xfrm flipH="1" flipV="1">
              <a:off x="1651532" y="2540407"/>
              <a:ext cx="1098731" cy="459051"/>
            </a:xfrm>
            <a:prstGeom prst="line">
              <a:avLst/>
            </a:prstGeom>
            <a:ln>
              <a:solidFill>
                <a:schemeClr val="tx1"/>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rot="1370662">
              <a:off x="1614870" y="2498111"/>
              <a:ext cx="1276102" cy="276999"/>
            </a:xfrm>
            <a:prstGeom prst="rect">
              <a:avLst/>
            </a:prstGeom>
            <a:noFill/>
            <a:effectLst/>
          </p:spPr>
          <p:txBody>
            <a:bodyPr wrap="square" lIns="0" tIns="0" rIns="0" bIns="0" rtlCol="0">
              <a:spAutoFit/>
            </a:bodyPr>
            <a:lstStyle/>
            <a:p>
              <a:r>
                <a:rPr lang="en-US" b="1" dirty="0"/>
                <a:t>&lt; </a:t>
              </a:r>
              <a:r>
                <a:rPr lang="en-US" b="1" dirty="0" err="1"/>
                <a:t>studyAt</a:t>
              </a:r>
              <a:r>
                <a:rPr lang="en-US" b="1" dirty="0"/>
                <a:t> &gt;</a:t>
              </a:r>
            </a:p>
          </p:txBody>
        </p:sp>
        <p:sp>
          <p:nvSpPr>
            <p:cNvPr id="116" name="TextBox 115"/>
            <p:cNvSpPr txBox="1"/>
            <p:nvPr/>
          </p:nvSpPr>
          <p:spPr>
            <a:xfrm>
              <a:off x="329808" y="2263408"/>
              <a:ext cx="1321724" cy="553998"/>
            </a:xfrm>
            <a:prstGeom prst="rect">
              <a:avLst/>
            </a:prstGeom>
            <a:noFill/>
            <a:effectLst/>
          </p:spPr>
          <p:txBody>
            <a:bodyPr wrap="square" lIns="0" tIns="0" rIns="0" bIns="0" rtlCol="0">
              <a:spAutoFit/>
            </a:bodyPr>
            <a:lstStyle/>
            <a:p>
              <a:r>
                <a:rPr lang="en-US" b="1" dirty="0" smtClean="0">
                  <a:solidFill>
                    <a:srgbClr val="00B050"/>
                  </a:solidFill>
                </a:rPr>
                <a:t>“University of Leipzig”</a:t>
              </a:r>
              <a:endParaRPr lang="en-US" b="1" dirty="0">
                <a:solidFill>
                  <a:srgbClr val="00B050"/>
                </a:solidFill>
              </a:endParaRPr>
            </a:p>
          </p:txBody>
        </p:sp>
        <p:cxnSp>
          <p:nvCxnSpPr>
            <p:cNvPr id="117" name="Straight Connector 116"/>
            <p:cNvCxnSpPr>
              <a:stCxn id="112" idx="3"/>
              <a:endCxn id="118" idx="3"/>
            </p:cNvCxnSpPr>
            <p:nvPr/>
          </p:nvCxnSpPr>
          <p:spPr>
            <a:xfrm flipH="1">
              <a:off x="1275006" y="3080280"/>
              <a:ext cx="1508735" cy="288928"/>
            </a:xfrm>
            <a:prstGeom prst="line">
              <a:avLst/>
            </a:prstGeom>
            <a:ln>
              <a:solidFill>
                <a:schemeClr val="tx1"/>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381000" y="3230708"/>
              <a:ext cx="894006" cy="276999"/>
            </a:xfrm>
            <a:prstGeom prst="rect">
              <a:avLst/>
            </a:prstGeom>
            <a:noFill/>
            <a:effectLst/>
          </p:spPr>
          <p:txBody>
            <a:bodyPr wrap="square" lIns="0" tIns="0" rIns="0" bIns="0" rtlCol="0">
              <a:spAutoFit/>
            </a:bodyPr>
            <a:lstStyle/>
            <a:p>
              <a:r>
                <a:rPr lang="en-US" b="1" dirty="0" smtClean="0"/>
                <a:t>“Laura”</a:t>
              </a:r>
              <a:endParaRPr lang="en-US" b="1" dirty="0"/>
            </a:p>
          </p:txBody>
        </p:sp>
        <p:cxnSp>
          <p:nvCxnSpPr>
            <p:cNvPr id="119" name="Straight Connector 118"/>
            <p:cNvCxnSpPr>
              <a:stCxn id="115" idx="3"/>
              <a:endCxn id="120" idx="2"/>
            </p:cNvCxnSpPr>
            <p:nvPr/>
          </p:nvCxnSpPr>
          <p:spPr>
            <a:xfrm flipH="1" flipV="1">
              <a:off x="2116097" y="1854607"/>
              <a:ext cx="724828" cy="1029714"/>
            </a:xfrm>
            <a:prstGeom prst="line">
              <a:avLst/>
            </a:prstGeom>
            <a:ln>
              <a:solidFill>
                <a:schemeClr val="tx1"/>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1692586" y="1577608"/>
              <a:ext cx="847022" cy="276999"/>
            </a:xfrm>
            <a:prstGeom prst="rect">
              <a:avLst/>
            </a:prstGeom>
            <a:noFill/>
            <a:effectLst/>
          </p:spPr>
          <p:txBody>
            <a:bodyPr wrap="square" lIns="0" tIns="0" rIns="0" bIns="0" rtlCol="0">
              <a:spAutoFit/>
            </a:bodyPr>
            <a:lstStyle/>
            <a:p>
              <a:r>
                <a:rPr lang="en-US" b="1" dirty="0" smtClean="0"/>
                <a:t>“1990”</a:t>
              </a:r>
              <a:endParaRPr lang="en-US" b="1" dirty="0"/>
            </a:p>
          </p:txBody>
        </p:sp>
        <p:sp>
          <p:nvSpPr>
            <p:cNvPr id="121" name="TextBox 120"/>
            <p:cNvSpPr txBox="1"/>
            <p:nvPr/>
          </p:nvSpPr>
          <p:spPr>
            <a:xfrm rot="3193878">
              <a:off x="2021471" y="2260410"/>
              <a:ext cx="1282992" cy="276999"/>
            </a:xfrm>
            <a:prstGeom prst="rect">
              <a:avLst/>
            </a:prstGeom>
            <a:noFill/>
            <a:effectLst/>
          </p:spPr>
          <p:txBody>
            <a:bodyPr wrap="square" lIns="0" tIns="0" rIns="0" bIns="0" rtlCol="0">
              <a:spAutoFit/>
            </a:bodyPr>
            <a:lstStyle/>
            <a:p>
              <a:r>
                <a:rPr lang="en-US" b="1" dirty="0" smtClean="0"/>
                <a:t>&lt;</a:t>
              </a:r>
              <a:r>
                <a:rPr lang="en-US" b="1" dirty="0" err="1" smtClean="0"/>
                <a:t>birthYear</a:t>
              </a:r>
              <a:r>
                <a:rPr lang="en-US" b="1" dirty="0" smtClean="0"/>
                <a:t>&gt;</a:t>
              </a:r>
              <a:endParaRPr lang="en-US" b="1" dirty="0"/>
            </a:p>
          </p:txBody>
        </p:sp>
        <p:cxnSp>
          <p:nvCxnSpPr>
            <p:cNvPr id="122" name="Straight Connector 121"/>
            <p:cNvCxnSpPr>
              <a:stCxn id="112" idx="3"/>
              <a:endCxn id="124" idx="3"/>
            </p:cNvCxnSpPr>
            <p:nvPr/>
          </p:nvCxnSpPr>
          <p:spPr>
            <a:xfrm flipH="1">
              <a:off x="1676400" y="3080280"/>
              <a:ext cx="1107341" cy="1376151"/>
            </a:xfrm>
            <a:prstGeom prst="line">
              <a:avLst/>
            </a:prstGeom>
            <a:ln>
              <a:solidFill>
                <a:schemeClr val="tx1"/>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rot="18603339">
              <a:off x="1729447" y="3337877"/>
              <a:ext cx="1132073" cy="276999"/>
            </a:xfrm>
            <a:prstGeom prst="rect">
              <a:avLst/>
            </a:prstGeom>
            <a:noFill/>
            <a:effectLst/>
          </p:spPr>
          <p:txBody>
            <a:bodyPr wrap="square" lIns="0" tIns="0" rIns="0" bIns="0" rtlCol="0">
              <a:spAutoFit/>
            </a:bodyPr>
            <a:lstStyle/>
            <a:p>
              <a:r>
                <a:rPr lang="en-US" b="1" dirty="0" smtClean="0"/>
                <a:t>&lt;like&gt;</a:t>
              </a:r>
              <a:endParaRPr lang="en-US" b="1" dirty="0"/>
            </a:p>
          </p:txBody>
        </p:sp>
        <p:sp>
          <p:nvSpPr>
            <p:cNvPr id="124" name="TextBox 123"/>
            <p:cNvSpPr txBox="1"/>
            <p:nvPr/>
          </p:nvSpPr>
          <p:spPr>
            <a:xfrm>
              <a:off x="705089" y="4179432"/>
              <a:ext cx="971311" cy="553998"/>
            </a:xfrm>
            <a:prstGeom prst="rect">
              <a:avLst/>
            </a:prstGeom>
            <a:noFill/>
            <a:effectLst/>
          </p:spPr>
          <p:txBody>
            <a:bodyPr wrap="square" lIns="0" tIns="0" rIns="0" bIns="0" rtlCol="0">
              <a:spAutoFit/>
            </a:bodyPr>
            <a:lstStyle/>
            <a:p>
              <a:r>
                <a:rPr lang="en-US" b="1" dirty="0" smtClean="0">
                  <a:solidFill>
                    <a:srgbClr val="FF0000"/>
                  </a:solidFill>
                </a:rPr>
                <a:t>&lt;Britney Spears&gt;</a:t>
              </a:r>
              <a:endParaRPr lang="en-US" b="1" dirty="0">
                <a:solidFill>
                  <a:srgbClr val="FF0000"/>
                </a:solidFill>
              </a:endParaRPr>
            </a:p>
          </p:txBody>
        </p:sp>
      </p:grpSp>
      <p:sp>
        <p:nvSpPr>
          <p:cNvPr id="125" name="TextBox 124"/>
          <p:cNvSpPr txBox="1"/>
          <p:nvPr/>
        </p:nvSpPr>
        <p:spPr>
          <a:xfrm>
            <a:off x="5855007" y="1242888"/>
            <a:ext cx="1642422" cy="276999"/>
          </a:xfrm>
          <a:prstGeom prst="rect">
            <a:avLst/>
          </a:prstGeom>
          <a:noFill/>
          <a:effectLst/>
        </p:spPr>
        <p:txBody>
          <a:bodyPr wrap="square" lIns="0" tIns="0" rIns="0" bIns="0" rtlCol="0">
            <a:spAutoFit/>
          </a:bodyPr>
          <a:lstStyle/>
          <a:p>
            <a:r>
              <a:rPr lang="en-US" b="1" dirty="0" smtClean="0">
                <a:solidFill>
                  <a:srgbClr val="FF0000"/>
                </a:solidFill>
              </a:rPr>
              <a:t>&lt;Britney Spears&gt;</a:t>
            </a:r>
            <a:endParaRPr lang="en-US" b="1" dirty="0">
              <a:solidFill>
                <a:srgbClr val="FF0000"/>
              </a:solidFill>
            </a:endParaRPr>
          </a:p>
        </p:txBody>
      </p:sp>
      <p:cxnSp>
        <p:nvCxnSpPr>
          <p:cNvPr id="126" name="Straight Connector 125"/>
          <p:cNvCxnSpPr>
            <a:stCxn id="78" idx="6"/>
            <a:endCxn id="125" idx="1"/>
          </p:cNvCxnSpPr>
          <p:nvPr/>
        </p:nvCxnSpPr>
        <p:spPr>
          <a:xfrm flipV="1">
            <a:off x="5092389" y="1381388"/>
            <a:ext cx="762618" cy="737281"/>
          </a:xfrm>
          <a:prstGeom prst="line">
            <a:avLst/>
          </a:prstGeom>
          <a:ln>
            <a:solidFill>
              <a:schemeClr val="tx1"/>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rot="19029654">
            <a:off x="5054014" y="1423637"/>
            <a:ext cx="842599" cy="276999"/>
          </a:xfrm>
          <a:prstGeom prst="rect">
            <a:avLst/>
          </a:prstGeom>
          <a:noFill/>
          <a:effectLst/>
        </p:spPr>
        <p:txBody>
          <a:bodyPr wrap="square" lIns="0" tIns="0" rIns="0" bIns="0" rtlCol="0">
            <a:spAutoFit/>
          </a:bodyPr>
          <a:lstStyle/>
          <a:p>
            <a:r>
              <a:rPr lang="en-US" b="1" dirty="0" smtClean="0"/>
              <a:t>&lt;like&gt;</a:t>
            </a:r>
            <a:endParaRPr lang="en-US" b="1" dirty="0"/>
          </a:p>
        </p:txBody>
      </p:sp>
      <p:grpSp>
        <p:nvGrpSpPr>
          <p:cNvPr id="128" name="Group 154"/>
          <p:cNvGrpSpPr/>
          <p:nvPr/>
        </p:nvGrpSpPr>
        <p:grpSpPr>
          <a:xfrm>
            <a:off x="3606177" y="2199491"/>
            <a:ext cx="1371912" cy="670159"/>
            <a:chOff x="3090710" y="2199491"/>
            <a:chExt cx="1371912" cy="670159"/>
          </a:xfrm>
        </p:grpSpPr>
        <p:cxnSp>
          <p:nvCxnSpPr>
            <p:cNvPr id="129" name="Straight Connector 128"/>
            <p:cNvCxnSpPr>
              <a:stCxn id="112" idx="7"/>
              <a:endCxn id="78" idx="3"/>
            </p:cNvCxnSpPr>
            <p:nvPr/>
          </p:nvCxnSpPr>
          <p:spPr>
            <a:xfrm flipV="1">
              <a:off x="3090710" y="2199491"/>
              <a:ext cx="1291090" cy="589337"/>
            </a:xfrm>
            <a:prstGeom prst="line">
              <a:avLst/>
            </a:prstGeom>
            <a:ln>
              <a:solidFill>
                <a:srgbClr val="FF0000"/>
              </a:solidFill>
              <a:prstDash val="solid"/>
              <a:tailEnd type="triangle"/>
            </a:ln>
            <a:effectLst/>
          </p:spPr>
          <p:style>
            <a:lnRef idx="1">
              <a:schemeClr val="accent1"/>
            </a:lnRef>
            <a:fillRef idx="0">
              <a:schemeClr val="accent1"/>
            </a:fillRef>
            <a:effectRef idx="0">
              <a:schemeClr val="accent1"/>
            </a:effectRef>
            <a:fontRef idx="minor">
              <a:schemeClr val="tx1"/>
            </a:fontRef>
          </p:style>
        </p:cxnSp>
        <p:cxnSp>
          <p:nvCxnSpPr>
            <p:cNvPr id="130" name="Straight Connector 129"/>
            <p:cNvCxnSpPr>
              <a:stCxn id="78" idx="4"/>
              <a:endCxn id="112" idx="6"/>
            </p:cNvCxnSpPr>
            <p:nvPr/>
          </p:nvCxnSpPr>
          <p:spPr>
            <a:xfrm flipH="1">
              <a:off x="3124188" y="2232969"/>
              <a:ext cx="1338434" cy="636681"/>
            </a:xfrm>
            <a:prstGeom prst="line">
              <a:avLst/>
            </a:prstGeom>
            <a:ln>
              <a:solidFill>
                <a:srgbClr val="FF0000"/>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rot="20060218">
              <a:off x="3130868" y="2261429"/>
              <a:ext cx="1036500" cy="276999"/>
            </a:xfrm>
            <a:prstGeom prst="rect">
              <a:avLst/>
            </a:prstGeom>
            <a:noFill/>
            <a:effectLst/>
          </p:spPr>
          <p:txBody>
            <a:bodyPr wrap="square" lIns="0" tIns="0" rIns="0" bIns="0" rtlCol="0">
              <a:spAutoFit/>
            </a:bodyPr>
            <a:lstStyle/>
            <a:p>
              <a:r>
                <a:rPr lang="en-US" b="1" dirty="0" smtClean="0"/>
                <a:t>&lt;knows&gt;</a:t>
              </a:r>
              <a:endParaRPr lang="en-US" b="1" dirty="0"/>
            </a:p>
          </p:txBody>
        </p:sp>
      </p:grpSp>
      <p:grpSp>
        <p:nvGrpSpPr>
          <p:cNvPr id="132" name="Group 159"/>
          <p:cNvGrpSpPr/>
          <p:nvPr/>
        </p:nvGrpSpPr>
        <p:grpSpPr>
          <a:xfrm>
            <a:off x="2243800" y="4343400"/>
            <a:ext cx="2996067" cy="1957615"/>
            <a:chOff x="1728333" y="4343400"/>
            <a:chExt cx="2996067" cy="1957615"/>
          </a:xfrm>
        </p:grpSpPr>
        <p:sp>
          <p:nvSpPr>
            <p:cNvPr id="133" name="Oval 132"/>
            <p:cNvSpPr/>
            <p:nvPr/>
          </p:nvSpPr>
          <p:spPr>
            <a:xfrm>
              <a:off x="3843347" y="4367580"/>
              <a:ext cx="228600" cy="228600"/>
            </a:xfrm>
            <a:prstGeom prst="ellipse">
              <a:avLst/>
            </a:prstGeom>
            <a:solidFill>
              <a:schemeClr val="tx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4" name="TextBox 133"/>
            <p:cNvSpPr txBox="1"/>
            <p:nvPr/>
          </p:nvSpPr>
          <p:spPr>
            <a:xfrm>
              <a:off x="3523133" y="4343400"/>
              <a:ext cx="297488" cy="276999"/>
            </a:xfrm>
            <a:prstGeom prst="rect">
              <a:avLst/>
            </a:prstGeom>
            <a:noFill/>
            <a:effectLst/>
          </p:spPr>
          <p:txBody>
            <a:bodyPr wrap="square" lIns="0" tIns="0" rIns="0" bIns="0" rtlCol="0">
              <a:spAutoFit/>
            </a:bodyPr>
            <a:lstStyle/>
            <a:p>
              <a:r>
                <a:rPr lang="en-US" b="1" dirty="0" smtClean="0"/>
                <a:t>P3</a:t>
              </a:r>
              <a:endParaRPr lang="en-US" b="1" dirty="0"/>
            </a:p>
          </p:txBody>
        </p:sp>
        <p:cxnSp>
          <p:nvCxnSpPr>
            <p:cNvPr id="135" name="Straight Connector 134"/>
            <p:cNvCxnSpPr>
              <a:stCxn id="133" idx="3"/>
              <a:endCxn id="137" idx="0"/>
            </p:cNvCxnSpPr>
            <p:nvPr/>
          </p:nvCxnSpPr>
          <p:spPr>
            <a:xfrm flipH="1">
              <a:off x="2426267" y="4562702"/>
              <a:ext cx="1450558" cy="1008910"/>
            </a:xfrm>
            <a:prstGeom prst="line">
              <a:avLst/>
            </a:prstGeom>
            <a:ln>
              <a:solidFill>
                <a:schemeClr val="tx1"/>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rot="19703953">
              <a:off x="2454753" y="4816046"/>
              <a:ext cx="1275227" cy="276999"/>
            </a:xfrm>
            <a:prstGeom prst="rect">
              <a:avLst/>
            </a:prstGeom>
            <a:noFill/>
            <a:effectLst/>
          </p:spPr>
          <p:txBody>
            <a:bodyPr wrap="square" lIns="0" tIns="0" rIns="0" bIns="0" rtlCol="0">
              <a:spAutoFit/>
            </a:bodyPr>
            <a:lstStyle/>
            <a:p>
              <a:r>
                <a:rPr lang="en-US" b="1" dirty="0"/>
                <a:t>&lt; </a:t>
              </a:r>
              <a:r>
                <a:rPr lang="en-US" b="1" dirty="0" err="1"/>
                <a:t>studyAt</a:t>
              </a:r>
              <a:r>
                <a:rPr lang="en-US" b="1" dirty="0"/>
                <a:t> &gt;</a:t>
              </a:r>
            </a:p>
          </p:txBody>
        </p:sp>
        <p:sp>
          <p:nvSpPr>
            <p:cNvPr id="137" name="TextBox 136"/>
            <p:cNvSpPr txBox="1"/>
            <p:nvPr/>
          </p:nvSpPr>
          <p:spPr>
            <a:xfrm>
              <a:off x="1728333" y="5571612"/>
              <a:ext cx="1395867" cy="553998"/>
            </a:xfrm>
            <a:prstGeom prst="rect">
              <a:avLst/>
            </a:prstGeom>
            <a:noFill/>
            <a:effectLst/>
          </p:spPr>
          <p:txBody>
            <a:bodyPr wrap="square" lIns="0" tIns="0" rIns="0" bIns="0" rtlCol="0">
              <a:spAutoFit/>
            </a:bodyPr>
            <a:lstStyle/>
            <a:p>
              <a:r>
                <a:rPr lang="en-US" b="1" dirty="0" smtClean="0">
                  <a:solidFill>
                    <a:srgbClr val="00B050"/>
                  </a:solidFill>
                </a:rPr>
                <a:t>“</a:t>
              </a:r>
              <a:r>
                <a:rPr lang="en-US" b="1" dirty="0">
                  <a:solidFill>
                    <a:srgbClr val="00B050"/>
                  </a:solidFill>
                </a:rPr>
                <a:t>University of </a:t>
              </a:r>
              <a:r>
                <a:rPr lang="en-US" b="1" dirty="0" smtClean="0">
                  <a:solidFill>
                    <a:srgbClr val="00B050"/>
                  </a:solidFill>
                </a:rPr>
                <a:t>Leipzig”</a:t>
              </a:r>
              <a:endParaRPr lang="en-US" b="1" dirty="0">
                <a:solidFill>
                  <a:srgbClr val="00B050"/>
                </a:solidFill>
              </a:endParaRPr>
            </a:p>
          </p:txBody>
        </p:sp>
        <p:sp>
          <p:nvSpPr>
            <p:cNvPr id="138" name="TextBox 137"/>
            <p:cNvSpPr txBox="1"/>
            <p:nvPr/>
          </p:nvSpPr>
          <p:spPr>
            <a:xfrm>
              <a:off x="3937794" y="6024016"/>
              <a:ext cx="786606" cy="276999"/>
            </a:xfrm>
            <a:prstGeom prst="rect">
              <a:avLst/>
            </a:prstGeom>
            <a:noFill/>
            <a:effectLst/>
          </p:spPr>
          <p:txBody>
            <a:bodyPr wrap="square" lIns="0" tIns="0" rIns="0" bIns="0" rtlCol="0">
              <a:spAutoFit/>
            </a:bodyPr>
            <a:lstStyle/>
            <a:p>
              <a:r>
                <a:rPr lang="en-US" b="1" dirty="0" smtClean="0"/>
                <a:t>“1990”</a:t>
              </a:r>
              <a:endParaRPr lang="en-US" b="1" dirty="0"/>
            </a:p>
          </p:txBody>
        </p:sp>
        <p:sp>
          <p:nvSpPr>
            <p:cNvPr id="139" name="TextBox 138"/>
            <p:cNvSpPr txBox="1"/>
            <p:nvPr/>
          </p:nvSpPr>
          <p:spPr>
            <a:xfrm rot="4671919">
              <a:off x="3632063" y="5173271"/>
              <a:ext cx="1282992" cy="276999"/>
            </a:xfrm>
            <a:prstGeom prst="rect">
              <a:avLst/>
            </a:prstGeom>
            <a:noFill/>
            <a:effectLst/>
          </p:spPr>
          <p:txBody>
            <a:bodyPr wrap="square" lIns="0" tIns="0" rIns="0" bIns="0" rtlCol="0">
              <a:spAutoFit/>
            </a:bodyPr>
            <a:lstStyle/>
            <a:p>
              <a:r>
                <a:rPr lang="en-US" b="1" dirty="0" smtClean="0"/>
                <a:t>&lt;</a:t>
              </a:r>
              <a:r>
                <a:rPr lang="en-US" b="1" dirty="0" err="1" smtClean="0"/>
                <a:t>birthYear</a:t>
              </a:r>
              <a:r>
                <a:rPr lang="en-US" b="1" dirty="0" smtClean="0"/>
                <a:t>&gt;</a:t>
              </a:r>
              <a:endParaRPr lang="en-US" b="1" dirty="0"/>
            </a:p>
          </p:txBody>
        </p:sp>
        <p:cxnSp>
          <p:nvCxnSpPr>
            <p:cNvPr id="140" name="Straight Connector 139"/>
            <p:cNvCxnSpPr>
              <a:stCxn id="133" idx="4"/>
              <a:endCxn id="138" idx="0"/>
            </p:cNvCxnSpPr>
            <p:nvPr/>
          </p:nvCxnSpPr>
          <p:spPr>
            <a:xfrm>
              <a:off x="3957647" y="4596180"/>
              <a:ext cx="373450" cy="1427836"/>
            </a:xfrm>
            <a:prstGeom prst="line">
              <a:avLst/>
            </a:prstGeom>
            <a:ln>
              <a:solidFill>
                <a:schemeClr val="tx1"/>
              </a:solidFill>
              <a:prstDash val="solid"/>
              <a:tailEnd type="triangle"/>
            </a:ln>
            <a:effectLst/>
          </p:spPr>
          <p:style>
            <a:lnRef idx="1">
              <a:schemeClr val="accent1"/>
            </a:lnRef>
            <a:fillRef idx="0">
              <a:schemeClr val="accent1"/>
            </a:fillRef>
            <a:effectRef idx="0">
              <a:schemeClr val="accent1"/>
            </a:effectRef>
            <a:fontRef idx="minor">
              <a:schemeClr val="tx1"/>
            </a:fontRef>
          </p:style>
        </p:cxnSp>
      </p:grpSp>
      <p:sp>
        <p:nvSpPr>
          <p:cNvPr id="141" name="Oval 140"/>
          <p:cNvSpPr/>
          <p:nvPr/>
        </p:nvSpPr>
        <p:spPr>
          <a:xfrm>
            <a:off x="6047183" y="4944894"/>
            <a:ext cx="228600" cy="228600"/>
          </a:xfrm>
          <a:prstGeom prst="ellipse">
            <a:avLst/>
          </a:prstGeom>
          <a:solidFill>
            <a:schemeClr val="tx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2" name="TextBox 141"/>
          <p:cNvSpPr txBox="1"/>
          <p:nvPr/>
        </p:nvSpPr>
        <p:spPr>
          <a:xfrm>
            <a:off x="6037286" y="4649939"/>
            <a:ext cx="363513" cy="276999"/>
          </a:xfrm>
          <a:prstGeom prst="rect">
            <a:avLst/>
          </a:prstGeom>
          <a:noFill/>
          <a:effectLst/>
        </p:spPr>
        <p:txBody>
          <a:bodyPr wrap="square" lIns="0" tIns="0" rIns="0" bIns="0" rtlCol="0">
            <a:spAutoFit/>
          </a:bodyPr>
          <a:lstStyle/>
          <a:p>
            <a:r>
              <a:rPr lang="en-US" b="1" dirty="0" smtClean="0"/>
              <a:t>P2</a:t>
            </a:r>
            <a:endParaRPr lang="en-US" b="1" dirty="0"/>
          </a:p>
        </p:txBody>
      </p:sp>
      <p:sp>
        <p:nvSpPr>
          <p:cNvPr id="143" name="TextBox 142"/>
          <p:cNvSpPr txBox="1"/>
          <p:nvPr/>
        </p:nvSpPr>
        <p:spPr>
          <a:xfrm rot="2253517">
            <a:off x="6283402" y="5293745"/>
            <a:ext cx="1212168" cy="276999"/>
          </a:xfrm>
          <a:prstGeom prst="rect">
            <a:avLst/>
          </a:prstGeom>
          <a:noFill/>
          <a:effectLst/>
        </p:spPr>
        <p:txBody>
          <a:bodyPr wrap="square" lIns="0" tIns="0" rIns="0" bIns="0" rtlCol="0">
            <a:spAutoFit/>
          </a:bodyPr>
          <a:lstStyle/>
          <a:p>
            <a:r>
              <a:rPr lang="en-US" b="1" dirty="0" smtClean="0"/>
              <a:t>&lt;</a:t>
            </a:r>
            <a:r>
              <a:rPr lang="en-US" b="1" dirty="0" err="1" smtClean="0"/>
              <a:t>studyAt</a:t>
            </a:r>
            <a:r>
              <a:rPr lang="en-US" b="1" dirty="0" smtClean="0"/>
              <a:t>&gt;</a:t>
            </a:r>
            <a:endParaRPr lang="en-US" b="1" dirty="0"/>
          </a:p>
        </p:txBody>
      </p:sp>
      <p:sp>
        <p:nvSpPr>
          <p:cNvPr id="144" name="TextBox 143"/>
          <p:cNvSpPr txBox="1"/>
          <p:nvPr/>
        </p:nvSpPr>
        <p:spPr>
          <a:xfrm>
            <a:off x="7391401" y="5691049"/>
            <a:ext cx="1752600" cy="553998"/>
          </a:xfrm>
          <a:prstGeom prst="rect">
            <a:avLst/>
          </a:prstGeom>
          <a:noFill/>
          <a:effectLst/>
        </p:spPr>
        <p:txBody>
          <a:bodyPr wrap="square" lIns="0" tIns="0" rIns="0" bIns="0" rtlCol="0">
            <a:spAutoFit/>
          </a:bodyPr>
          <a:lstStyle/>
          <a:p>
            <a:r>
              <a:rPr lang="en-US" b="1" dirty="0" smtClean="0"/>
              <a:t>“University of Amsterdam”</a:t>
            </a:r>
            <a:endParaRPr lang="en-US" b="1" dirty="0"/>
          </a:p>
        </p:txBody>
      </p:sp>
      <p:cxnSp>
        <p:nvCxnSpPr>
          <p:cNvPr id="145" name="Straight Connector 144"/>
          <p:cNvCxnSpPr>
            <a:stCxn id="141" idx="5"/>
            <a:endCxn id="144" idx="1"/>
          </p:cNvCxnSpPr>
          <p:nvPr/>
        </p:nvCxnSpPr>
        <p:spPr>
          <a:xfrm>
            <a:off x="6242305" y="5140016"/>
            <a:ext cx="1149096" cy="828032"/>
          </a:xfrm>
          <a:prstGeom prst="line">
            <a:avLst/>
          </a:prstGeom>
          <a:ln>
            <a:solidFill>
              <a:schemeClr val="tx1"/>
            </a:solidFill>
            <a:prstDash val="solid"/>
            <a:tailEnd type="triangle"/>
          </a:ln>
          <a:effectLst/>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141" idx="4"/>
          </p:cNvCxnSpPr>
          <p:nvPr/>
        </p:nvCxnSpPr>
        <p:spPr>
          <a:xfrm>
            <a:off x="6161483" y="5173494"/>
            <a:ext cx="239317" cy="1074906"/>
          </a:xfrm>
          <a:prstGeom prst="line">
            <a:avLst/>
          </a:prstGeom>
          <a:ln>
            <a:solidFill>
              <a:schemeClr val="tx1"/>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rot="4426779">
            <a:off x="5958582" y="5695992"/>
            <a:ext cx="961900" cy="276999"/>
          </a:xfrm>
          <a:prstGeom prst="rect">
            <a:avLst/>
          </a:prstGeom>
          <a:noFill/>
          <a:effectLst/>
        </p:spPr>
        <p:txBody>
          <a:bodyPr wrap="square" lIns="0" tIns="0" rIns="0" bIns="0" rtlCol="0">
            <a:spAutoFit/>
          </a:bodyPr>
          <a:lstStyle/>
          <a:p>
            <a:r>
              <a:rPr lang="en-US" b="1" dirty="0" smtClean="0"/>
              <a:t>&lt;</a:t>
            </a:r>
            <a:r>
              <a:rPr lang="en-US" b="1" dirty="0" err="1" smtClean="0"/>
              <a:t>liveAt</a:t>
            </a:r>
            <a:r>
              <a:rPr lang="en-US" b="1" dirty="0" smtClean="0"/>
              <a:t>&gt;</a:t>
            </a:r>
            <a:endParaRPr lang="en-US" b="1" dirty="0"/>
          </a:p>
        </p:txBody>
      </p:sp>
      <p:sp>
        <p:nvSpPr>
          <p:cNvPr id="148" name="TextBox 147"/>
          <p:cNvSpPr txBox="1"/>
          <p:nvPr/>
        </p:nvSpPr>
        <p:spPr>
          <a:xfrm>
            <a:off x="5805804" y="6276201"/>
            <a:ext cx="1796263" cy="276999"/>
          </a:xfrm>
          <a:prstGeom prst="rect">
            <a:avLst/>
          </a:prstGeom>
          <a:noFill/>
          <a:effectLst/>
        </p:spPr>
        <p:txBody>
          <a:bodyPr wrap="square" lIns="0" tIns="0" rIns="0" bIns="0" rtlCol="0">
            <a:spAutoFit/>
          </a:bodyPr>
          <a:lstStyle/>
          <a:p>
            <a:r>
              <a:rPr lang="en-US" b="1" dirty="0" smtClean="0"/>
              <a:t>“Netherlands”</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4"/>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8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pPr>
              <a:buNone/>
            </a:pPr>
            <a:endParaRPr lang="en-US" dirty="0"/>
          </a:p>
          <a:p>
            <a:pPr>
              <a:buNone/>
            </a:pPr>
            <a:r>
              <a:rPr lang="en-US" dirty="0" smtClean="0"/>
              <a:t>	</a:t>
            </a:r>
            <a:endParaRPr lang="en-US" dirty="0"/>
          </a:p>
        </p:txBody>
      </p:sp>
      <p:sp>
        <p:nvSpPr>
          <p:cNvPr id="107" name="Title 106"/>
          <p:cNvSpPr>
            <a:spLocks noGrp="1"/>
          </p:cNvSpPr>
          <p:nvPr>
            <p:ph type="title"/>
          </p:nvPr>
        </p:nvSpPr>
        <p:spPr/>
        <p:txBody>
          <a:bodyPr>
            <a:normAutofit/>
          </a:bodyPr>
          <a:lstStyle/>
          <a:p>
            <a:pPr lvl="0"/>
            <a:r>
              <a:rPr lang="en-US" sz="2900" dirty="0" smtClean="0">
                <a:solidFill>
                  <a:schemeClr val="tx1"/>
                </a:solidFill>
              </a:rPr>
              <a:t>SNB</a:t>
            </a:r>
            <a:r>
              <a:rPr lang="en-US" sz="2800" dirty="0" smtClean="0">
                <a:solidFill>
                  <a:schemeClr val="tx1"/>
                </a:solidFill>
              </a:rPr>
              <a:t> </a:t>
            </a:r>
            <a:r>
              <a:rPr lang="en-US" sz="2800" dirty="0" err="1" smtClean="0">
                <a:solidFill>
                  <a:schemeClr val="tx1"/>
                </a:solidFill>
              </a:rPr>
              <a:t>datagen</a:t>
            </a:r>
            <a:r>
              <a:rPr lang="en-US" sz="2800" dirty="0" smtClean="0">
                <a:solidFill>
                  <a:schemeClr val="tx1"/>
                </a:solidFill>
              </a:rPr>
              <a:t>: </a:t>
            </a:r>
            <a:r>
              <a:rPr lang="en-US" sz="2800" dirty="0" smtClean="0">
                <a:solidFill>
                  <a:schemeClr val="tx1"/>
                </a:solidFill>
              </a:rPr>
              <a:t>correlated </a:t>
            </a:r>
            <a:r>
              <a:rPr lang="en-US" sz="2800" dirty="0" smtClean="0">
                <a:solidFill>
                  <a:schemeClr val="tx1"/>
                </a:solidFill>
              </a:rPr>
              <a:t>graph </a:t>
            </a:r>
            <a:r>
              <a:rPr lang="en-US" sz="2800" dirty="0" smtClean="0">
                <a:solidFill>
                  <a:schemeClr val="tx1"/>
                </a:solidFill>
              </a:rPr>
              <a:t>structure</a:t>
            </a:r>
            <a:endParaRPr lang="en-US" sz="2800" dirty="0"/>
          </a:p>
        </p:txBody>
      </p:sp>
      <p:sp>
        <p:nvSpPr>
          <p:cNvPr id="35" name="TextBox 34"/>
          <p:cNvSpPr txBox="1"/>
          <p:nvPr/>
        </p:nvSpPr>
        <p:spPr>
          <a:xfrm>
            <a:off x="4311498" y="1708499"/>
            <a:ext cx="248392" cy="276999"/>
          </a:xfrm>
          <a:prstGeom prst="rect">
            <a:avLst/>
          </a:prstGeom>
          <a:noFill/>
          <a:effectLst/>
        </p:spPr>
        <p:txBody>
          <a:bodyPr wrap="square" lIns="0" tIns="0" rIns="0" bIns="0" rtlCol="0">
            <a:spAutoFit/>
          </a:bodyPr>
          <a:lstStyle/>
          <a:p>
            <a:r>
              <a:rPr lang="en-US" b="1" dirty="0" smtClean="0"/>
              <a:t>P4</a:t>
            </a:r>
            <a:endParaRPr lang="en-US" b="1" dirty="0"/>
          </a:p>
        </p:txBody>
      </p:sp>
      <p:grpSp>
        <p:nvGrpSpPr>
          <p:cNvPr id="5" name="Group 157"/>
          <p:cNvGrpSpPr/>
          <p:nvPr/>
        </p:nvGrpSpPr>
        <p:grpSpPr>
          <a:xfrm>
            <a:off x="5116309" y="1895253"/>
            <a:ext cx="3222482" cy="3163941"/>
            <a:chOff x="5116309" y="1895253"/>
            <a:chExt cx="3222482" cy="3163941"/>
          </a:xfrm>
        </p:grpSpPr>
        <p:sp>
          <p:nvSpPr>
            <p:cNvPr id="8" name="Oval 7"/>
            <p:cNvSpPr/>
            <p:nvPr/>
          </p:nvSpPr>
          <p:spPr>
            <a:xfrm>
              <a:off x="5154567" y="3184270"/>
              <a:ext cx="228600" cy="228600"/>
            </a:xfrm>
            <a:prstGeom prst="ellipse">
              <a:avLst/>
            </a:prstGeom>
            <a:solidFill>
              <a:schemeClr val="tx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Box 9"/>
            <p:cNvSpPr txBox="1"/>
            <p:nvPr/>
          </p:nvSpPr>
          <p:spPr>
            <a:xfrm>
              <a:off x="5116309" y="2858940"/>
              <a:ext cx="248392" cy="276999"/>
            </a:xfrm>
            <a:prstGeom prst="rect">
              <a:avLst/>
            </a:prstGeom>
            <a:noFill/>
            <a:effectLst/>
          </p:spPr>
          <p:txBody>
            <a:bodyPr wrap="square" lIns="0" tIns="0" rIns="0" bIns="0" rtlCol="0">
              <a:spAutoFit/>
            </a:bodyPr>
            <a:lstStyle/>
            <a:p>
              <a:r>
                <a:rPr lang="en-US" b="1" dirty="0" smtClean="0"/>
                <a:t>P5</a:t>
              </a:r>
              <a:endParaRPr lang="en-US" b="1" dirty="0"/>
            </a:p>
          </p:txBody>
        </p:sp>
        <p:cxnSp>
          <p:nvCxnSpPr>
            <p:cNvPr id="11" name="Straight Connector 10"/>
            <p:cNvCxnSpPr>
              <a:stCxn id="8" idx="7"/>
              <a:endCxn id="12" idx="2"/>
            </p:cNvCxnSpPr>
            <p:nvPr/>
          </p:nvCxnSpPr>
          <p:spPr>
            <a:xfrm flipV="1">
              <a:off x="5349689" y="2172252"/>
              <a:ext cx="943063" cy="1045496"/>
            </a:xfrm>
            <a:prstGeom prst="line">
              <a:avLst/>
            </a:prstGeom>
            <a:ln>
              <a:solidFill>
                <a:schemeClr val="tx1"/>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780965" y="1895253"/>
              <a:ext cx="1023573" cy="276999"/>
            </a:xfrm>
            <a:prstGeom prst="rect">
              <a:avLst/>
            </a:prstGeom>
            <a:noFill/>
            <a:effectLst/>
          </p:spPr>
          <p:txBody>
            <a:bodyPr wrap="square" lIns="0" tIns="0" rIns="0" bIns="0" rtlCol="0">
              <a:spAutoFit/>
            </a:bodyPr>
            <a:lstStyle/>
            <a:p>
              <a:r>
                <a:rPr lang="en-US" b="1" dirty="0" smtClean="0"/>
                <a:t>Student</a:t>
              </a:r>
              <a:endParaRPr lang="en-US" b="1" dirty="0"/>
            </a:p>
          </p:txBody>
        </p:sp>
        <p:cxnSp>
          <p:nvCxnSpPr>
            <p:cNvPr id="13" name="Straight Connector 12"/>
            <p:cNvCxnSpPr>
              <a:stCxn id="8" idx="6"/>
              <a:endCxn id="14" idx="1"/>
            </p:cNvCxnSpPr>
            <p:nvPr/>
          </p:nvCxnSpPr>
          <p:spPr>
            <a:xfrm flipV="1">
              <a:off x="5383167" y="2346549"/>
              <a:ext cx="1774144" cy="952021"/>
            </a:xfrm>
            <a:prstGeom prst="line">
              <a:avLst/>
            </a:prstGeom>
            <a:ln>
              <a:solidFill>
                <a:schemeClr val="tx1"/>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157311" y="2208049"/>
              <a:ext cx="874256" cy="276999"/>
            </a:xfrm>
            <a:prstGeom prst="rect">
              <a:avLst/>
            </a:prstGeom>
            <a:noFill/>
            <a:effectLst/>
          </p:spPr>
          <p:txBody>
            <a:bodyPr wrap="square" lIns="0" tIns="0" rIns="0" bIns="0" rtlCol="0">
              <a:spAutoFit/>
            </a:bodyPr>
            <a:lstStyle/>
            <a:p>
              <a:r>
                <a:rPr lang="en-US" b="1" dirty="0" smtClean="0"/>
                <a:t>“Anna”</a:t>
              </a:r>
              <a:endParaRPr lang="en-US" b="1" dirty="0"/>
            </a:p>
          </p:txBody>
        </p:sp>
        <p:sp>
          <p:nvSpPr>
            <p:cNvPr id="16" name="TextBox 15"/>
            <p:cNvSpPr txBox="1"/>
            <p:nvPr/>
          </p:nvSpPr>
          <p:spPr>
            <a:xfrm rot="18640363">
              <a:off x="5577009" y="2362144"/>
              <a:ext cx="456386" cy="276999"/>
            </a:xfrm>
            <a:prstGeom prst="rect">
              <a:avLst/>
            </a:prstGeom>
            <a:noFill/>
            <a:effectLst/>
          </p:spPr>
          <p:txBody>
            <a:bodyPr wrap="square" lIns="0" tIns="0" rIns="0" bIns="0" rtlCol="0">
              <a:spAutoFit/>
            </a:bodyPr>
            <a:lstStyle/>
            <a:p>
              <a:r>
                <a:rPr lang="en-US" b="1" dirty="0" smtClean="0"/>
                <a:t>&lt;is&gt;</a:t>
              </a:r>
              <a:endParaRPr lang="en-US" b="1" dirty="0"/>
            </a:p>
          </p:txBody>
        </p:sp>
        <p:cxnSp>
          <p:nvCxnSpPr>
            <p:cNvPr id="21" name="Straight Connector 20"/>
            <p:cNvCxnSpPr>
              <a:stCxn id="8" idx="5"/>
              <a:endCxn id="23" idx="1"/>
            </p:cNvCxnSpPr>
            <p:nvPr/>
          </p:nvCxnSpPr>
          <p:spPr>
            <a:xfrm>
              <a:off x="5349689" y="3379392"/>
              <a:ext cx="1312275" cy="1402803"/>
            </a:xfrm>
            <a:prstGeom prst="line">
              <a:avLst/>
            </a:prstGeom>
            <a:ln>
              <a:solidFill>
                <a:schemeClr val="tx1"/>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rot="3015267">
              <a:off x="5786379" y="4047608"/>
              <a:ext cx="961900" cy="276999"/>
            </a:xfrm>
            <a:prstGeom prst="rect">
              <a:avLst/>
            </a:prstGeom>
            <a:noFill/>
            <a:effectLst/>
          </p:spPr>
          <p:txBody>
            <a:bodyPr wrap="square" lIns="0" tIns="0" rIns="0" bIns="0" rtlCol="0">
              <a:spAutoFit/>
            </a:bodyPr>
            <a:lstStyle/>
            <a:p>
              <a:r>
                <a:rPr lang="en-US" b="1" dirty="0" smtClean="0"/>
                <a:t>&lt;</a:t>
              </a:r>
              <a:r>
                <a:rPr lang="en-US" b="1" dirty="0" err="1" smtClean="0"/>
                <a:t>studyAt</a:t>
              </a:r>
              <a:r>
                <a:rPr lang="en-US" b="1" dirty="0" smtClean="0"/>
                <a:t>&gt;</a:t>
              </a:r>
              <a:endParaRPr lang="en-US" b="1" dirty="0"/>
            </a:p>
          </p:txBody>
        </p:sp>
        <p:sp>
          <p:nvSpPr>
            <p:cNvPr id="23" name="TextBox 22"/>
            <p:cNvSpPr txBox="1"/>
            <p:nvPr/>
          </p:nvSpPr>
          <p:spPr>
            <a:xfrm>
              <a:off x="6661964" y="4505196"/>
              <a:ext cx="1676827" cy="553998"/>
            </a:xfrm>
            <a:prstGeom prst="rect">
              <a:avLst/>
            </a:prstGeom>
            <a:noFill/>
            <a:effectLst/>
          </p:spPr>
          <p:txBody>
            <a:bodyPr wrap="square" lIns="0" tIns="0" rIns="0" bIns="0" rtlCol="0">
              <a:spAutoFit/>
            </a:bodyPr>
            <a:lstStyle/>
            <a:p>
              <a:r>
                <a:rPr lang="en-US" b="1" dirty="0" smtClean="0"/>
                <a:t>“University of Leipzig”</a:t>
              </a:r>
              <a:endParaRPr lang="en-US" b="1" dirty="0"/>
            </a:p>
          </p:txBody>
        </p:sp>
        <p:cxnSp>
          <p:nvCxnSpPr>
            <p:cNvPr id="42" name="Straight Connector 41"/>
            <p:cNvCxnSpPr>
              <a:stCxn id="8" idx="6"/>
              <a:endCxn id="44" idx="1"/>
            </p:cNvCxnSpPr>
            <p:nvPr/>
          </p:nvCxnSpPr>
          <p:spPr>
            <a:xfrm flipV="1">
              <a:off x="5383167" y="3031653"/>
              <a:ext cx="1774144" cy="266917"/>
            </a:xfrm>
            <a:prstGeom prst="line">
              <a:avLst/>
            </a:prstGeom>
            <a:ln>
              <a:solidFill>
                <a:schemeClr val="tx1"/>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rot="21194416">
              <a:off x="6195411" y="2834768"/>
              <a:ext cx="961900" cy="276999"/>
            </a:xfrm>
            <a:prstGeom prst="rect">
              <a:avLst/>
            </a:prstGeom>
            <a:noFill/>
            <a:effectLst/>
          </p:spPr>
          <p:txBody>
            <a:bodyPr wrap="square" lIns="0" tIns="0" rIns="0" bIns="0" rtlCol="0">
              <a:spAutoFit/>
            </a:bodyPr>
            <a:lstStyle/>
            <a:p>
              <a:r>
                <a:rPr lang="en-US" b="1" dirty="0" smtClean="0"/>
                <a:t>&lt;</a:t>
              </a:r>
              <a:r>
                <a:rPr lang="en-US" b="1" dirty="0" err="1" smtClean="0"/>
                <a:t>liveAt</a:t>
              </a:r>
              <a:r>
                <a:rPr lang="en-US" b="1" dirty="0" smtClean="0"/>
                <a:t>&gt;</a:t>
              </a:r>
              <a:endParaRPr lang="en-US" b="1" dirty="0"/>
            </a:p>
          </p:txBody>
        </p:sp>
        <p:sp>
          <p:nvSpPr>
            <p:cNvPr id="44" name="TextBox 43"/>
            <p:cNvSpPr txBox="1"/>
            <p:nvPr/>
          </p:nvSpPr>
          <p:spPr>
            <a:xfrm>
              <a:off x="7157311" y="2893153"/>
              <a:ext cx="1178685" cy="276999"/>
            </a:xfrm>
            <a:prstGeom prst="rect">
              <a:avLst/>
            </a:prstGeom>
            <a:noFill/>
            <a:effectLst/>
          </p:spPr>
          <p:txBody>
            <a:bodyPr wrap="square" lIns="0" tIns="0" rIns="0" bIns="0" rtlCol="0">
              <a:spAutoFit/>
            </a:bodyPr>
            <a:lstStyle/>
            <a:p>
              <a:r>
                <a:rPr lang="en-US" b="1" dirty="0" smtClean="0"/>
                <a:t>“Germany”</a:t>
              </a:r>
              <a:endParaRPr lang="en-US" b="1" dirty="0"/>
            </a:p>
          </p:txBody>
        </p:sp>
        <p:cxnSp>
          <p:nvCxnSpPr>
            <p:cNvPr id="45" name="Straight Connector 44"/>
            <p:cNvCxnSpPr>
              <a:stCxn id="8" idx="5"/>
              <a:endCxn id="46" idx="1"/>
            </p:cNvCxnSpPr>
            <p:nvPr/>
          </p:nvCxnSpPr>
          <p:spPr>
            <a:xfrm>
              <a:off x="5349689" y="3379392"/>
              <a:ext cx="1603666" cy="483038"/>
            </a:xfrm>
            <a:prstGeom prst="line">
              <a:avLst/>
            </a:prstGeom>
            <a:ln>
              <a:solidFill>
                <a:schemeClr val="tx1"/>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953355" y="3723930"/>
              <a:ext cx="1071532" cy="276999"/>
            </a:xfrm>
            <a:prstGeom prst="rect">
              <a:avLst/>
            </a:prstGeom>
            <a:noFill/>
            <a:effectLst/>
          </p:spPr>
          <p:txBody>
            <a:bodyPr wrap="square" lIns="0" tIns="0" rIns="0" bIns="0" rtlCol="0">
              <a:spAutoFit/>
            </a:bodyPr>
            <a:lstStyle/>
            <a:p>
              <a:r>
                <a:rPr lang="en-US" b="1" dirty="0" smtClean="0"/>
                <a:t>“1990”</a:t>
              </a:r>
              <a:endParaRPr lang="en-US" b="1" dirty="0"/>
            </a:p>
          </p:txBody>
        </p:sp>
        <p:sp>
          <p:nvSpPr>
            <p:cNvPr id="47" name="TextBox 46"/>
            <p:cNvSpPr txBox="1"/>
            <p:nvPr/>
          </p:nvSpPr>
          <p:spPr>
            <a:xfrm rot="806357">
              <a:off x="5788141" y="3449167"/>
              <a:ext cx="1549626" cy="276999"/>
            </a:xfrm>
            <a:prstGeom prst="rect">
              <a:avLst/>
            </a:prstGeom>
            <a:noFill/>
            <a:effectLst/>
          </p:spPr>
          <p:txBody>
            <a:bodyPr wrap="square" lIns="0" tIns="0" rIns="0" bIns="0" rtlCol="0">
              <a:spAutoFit/>
            </a:bodyPr>
            <a:lstStyle/>
            <a:p>
              <a:r>
                <a:rPr lang="en-US" b="1" dirty="0" smtClean="0"/>
                <a:t>&lt;</a:t>
              </a:r>
              <a:r>
                <a:rPr lang="en-US" b="1" dirty="0" err="1" smtClean="0"/>
                <a:t>birthYear</a:t>
              </a:r>
              <a:r>
                <a:rPr lang="en-US" b="1" dirty="0" smtClean="0"/>
                <a:t>&gt;</a:t>
              </a:r>
              <a:endParaRPr lang="en-US" b="1" dirty="0"/>
            </a:p>
          </p:txBody>
        </p:sp>
        <p:sp>
          <p:nvSpPr>
            <p:cNvPr id="74" name="TextBox 73"/>
            <p:cNvSpPr txBox="1"/>
            <p:nvPr/>
          </p:nvSpPr>
          <p:spPr>
            <a:xfrm rot="19746257">
              <a:off x="5809155" y="2448626"/>
              <a:ext cx="1296675" cy="276999"/>
            </a:xfrm>
            <a:prstGeom prst="rect">
              <a:avLst/>
            </a:prstGeom>
            <a:noFill/>
            <a:effectLst/>
          </p:spPr>
          <p:txBody>
            <a:bodyPr wrap="square" lIns="0" tIns="0" rIns="0" bIns="0" rtlCol="0">
              <a:spAutoFit/>
            </a:bodyPr>
            <a:lstStyle/>
            <a:p>
              <a:r>
                <a:rPr lang="en-US" b="1" dirty="0" smtClean="0"/>
                <a:t>&lt;</a:t>
              </a:r>
              <a:r>
                <a:rPr lang="en-US" b="1" dirty="0" err="1" smtClean="0"/>
                <a:t>firstname</a:t>
              </a:r>
              <a:r>
                <a:rPr lang="en-US" b="1" dirty="0" smtClean="0"/>
                <a:t>&gt;</a:t>
              </a:r>
              <a:endParaRPr lang="en-US" b="1" dirty="0"/>
            </a:p>
          </p:txBody>
        </p:sp>
      </p:grpSp>
      <p:grpSp>
        <p:nvGrpSpPr>
          <p:cNvPr id="6" name="Group 158"/>
          <p:cNvGrpSpPr/>
          <p:nvPr/>
        </p:nvGrpSpPr>
        <p:grpSpPr>
          <a:xfrm>
            <a:off x="1" y="1577608"/>
            <a:ext cx="3014272" cy="2878823"/>
            <a:chOff x="1" y="1577608"/>
            <a:chExt cx="3014272" cy="2878823"/>
          </a:xfrm>
        </p:grpSpPr>
        <p:sp>
          <p:nvSpPr>
            <p:cNvPr id="15" name="TextBox 14"/>
            <p:cNvSpPr txBox="1"/>
            <p:nvPr/>
          </p:nvSpPr>
          <p:spPr>
            <a:xfrm rot="21039185">
              <a:off x="1471434" y="2919257"/>
              <a:ext cx="1542839" cy="276999"/>
            </a:xfrm>
            <a:prstGeom prst="rect">
              <a:avLst/>
            </a:prstGeom>
            <a:noFill/>
            <a:effectLst/>
          </p:spPr>
          <p:txBody>
            <a:bodyPr wrap="square" lIns="0" tIns="0" rIns="0" bIns="0" rtlCol="0">
              <a:spAutoFit/>
            </a:bodyPr>
            <a:lstStyle/>
            <a:p>
              <a:r>
                <a:rPr lang="en-US" b="1" dirty="0" smtClean="0"/>
                <a:t>&lt;</a:t>
              </a:r>
              <a:r>
                <a:rPr lang="en-US" b="1" dirty="0" err="1" smtClean="0"/>
                <a:t>firstname</a:t>
              </a:r>
              <a:r>
                <a:rPr lang="en-US" b="1" dirty="0" smtClean="0"/>
                <a:t>&gt;</a:t>
              </a:r>
              <a:endParaRPr lang="en-US" b="1" dirty="0"/>
            </a:p>
          </p:txBody>
        </p:sp>
        <p:sp>
          <p:nvSpPr>
            <p:cNvPr id="26" name="Oval 25"/>
            <p:cNvSpPr/>
            <p:nvPr/>
          </p:nvSpPr>
          <p:spPr>
            <a:xfrm>
              <a:off x="2750263" y="2885158"/>
              <a:ext cx="228600" cy="228600"/>
            </a:xfrm>
            <a:prstGeom prst="ellipse">
              <a:avLst/>
            </a:prstGeom>
            <a:solidFill>
              <a:schemeClr val="tx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TextBox 30"/>
            <p:cNvSpPr txBox="1"/>
            <p:nvPr/>
          </p:nvSpPr>
          <p:spPr>
            <a:xfrm>
              <a:off x="2710229" y="3163314"/>
              <a:ext cx="248392" cy="276999"/>
            </a:xfrm>
            <a:prstGeom prst="rect">
              <a:avLst/>
            </a:prstGeom>
            <a:noFill/>
            <a:effectLst/>
          </p:spPr>
          <p:txBody>
            <a:bodyPr wrap="square" lIns="0" tIns="0" rIns="0" bIns="0" rtlCol="0">
              <a:spAutoFit/>
            </a:bodyPr>
            <a:lstStyle/>
            <a:p>
              <a:r>
                <a:rPr lang="en-US" b="1" dirty="0" smtClean="0"/>
                <a:t>P1</a:t>
              </a:r>
              <a:endParaRPr lang="en-US" b="1" dirty="0"/>
            </a:p>
          </p:txBody>
        </p:sp>
        <p:cxnSp>
          <p:nvCxnSpPr>
            <p:cNvPr id="48" name="Straight Connector 47"/>
            <p:cNvCxnSpPr>
              <a:stCxn id="26" idx="2"/>
              <a:endCxn id="50" idx="3"/>
            </p:cNvCxnSpPr>
            <p:nvPr/>
          </p:nvCxnSpPr>
          <p:spPr>
            <a:xfrm flipH="1" flipV="1">
              <a:off x="1499132" y="2488861"/>
              <a:ext cx="1251131" cy="510597"/>
            </a:xfrm>
            <a:prstGeom prst="line">
              <a:avLst/>
            </a:prstGeom>
            <a:ln>
              <a:solidFill>
                <a:schemeClr val="tx1"/>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rot="1370662">
              <a:off x="1614870" y="2498111"/>
              <a:ext cx="1276102" cy="276999"/>
            </a:xfrm>
            <a:prstGeom prst="rect">
              <a:avLst/>
            </a:prstGeom>
            <a:noFill/>
            <a:effectLst/>
          </p:spPr>
          <p:txBody>
            <a:bodyPr wrap="square" lIns="0" tIns="0" rIns="0" bIns="0" rtlCol="0">
              <a:spAutoFit/>
            </a:bodyPr>
            <a:lstStyle/>
            <a:p>
              <a:r>
                <a:rPr lang="en-US" b="1" dirty="0"/>
                <a:t>&lt; </a:t>
              </a:r>
              <a:r>
                <a:rPr lang="en-US" b="1" dirty="0" err="1"/>
                <a:t>studyAt</a:t>
              </a:r>
              <a:r>
                <a:rPr lang="en-US" b="1" dirty="0"/>
                <a:t> &gt;</a:t>
              </a:r>
            </a:p>
          </p:txBody>
        </p:sp>
        <p:sp>
          <p:nvSpPr>
            <p:cNvPr id="50" name="TextBox 49"/>
            <p:cNvSpPr txBox="1"/>
            <p:nvPr/>
          </p:nvSpPr>
          <p:spPr>
            <a:xfrm>
              <a:off x="177408" y="2211862"/>
              <a:ext cx="1321724" cy="553998"/>
            </a:xfrm>
            <a:prstGeom prst="rect">
              <a:avLst/>
            </a:prstGeom>
            <a:noFill/>
            <a:effectLst/>
          </p:spPr>
          <p:txBody>
            <a:bodyPr wrap="square" lIns="0" tIns="0" rIns="0" bIns="0" rtlCol="0">
              <a:spAutoFit/>
            </a:bodyPr>
            <a:lstStyle/>
            <a:p>
              <a:r>
                <a:rPr lang="en-US" b="1" dirty="0" smtClean="0"/>
                <a:t>“University of Leipzig”</a:t>
              </a:r>
              <a:endParaRPr lang="en-US" b="1" dirty="0"/>
            </a:p>
          </p:txBody>
        </p:sp>
        <p:cxnSp>
          <p:nvCxnSpPr>
            <p:cNvPr id="68" name="Straight Connector 67"/>
            <p:cNvCxnSpPr>
              <a:stCxn id="26" idx="3"/>
              <a:endCxn id="71" idx="3"/>
            </p:cNvCxnSpPr>
            <p:nvPr/>
          </p:nvCxnSpPr>
          <p:spPr>
            <a:xfrm flipH="1">
              <a:off x="1275006" y="3080280"/>
              <a:ext cx="1508735" cy="288928"/>
            </a:xfrm>
            <a:prstGeom prst="line">
              <a:avLst/>
            </a:prstGeom>
            <a:ln>
              <a:solidFill>
                <a:schemeClr val="tx1"/>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518610" y="3230708"/>
              <a:ext cx="756396" cy="276999"/>
            </a:xfrm>
            <a:prstGeom prst="rect">
              <a:avLst/>
            </a:prstGeom>
            <a:noFill/>
            <a:effectLst/>
          </p:spPr>
          <p:txBody>
            <a:bodyPr wrap="square" lIns="0" tIns="0" rIns="0" bIns="0" rtlCol="0">
              <a:spAutoFit/>
            </a:bodyPr>
            <a:lstStyle/>
            <a:p>
              <a:r>
                <a:rPr lang="en-US" b="1" dirty="0" smtClean="0"/>
                <a:t>“Laura”</a:t>
              </a:r>
              <a:endParaRPr lang="en-US" b="1" dirty="0"/>
            </a:p>
          </p:txBody>
        </p:sp>
        <p:cxnSp>
          <p:nvCxnSpPr>
            <p:cNvPr id="75" name="Straight Connector 74"/>
            <p:cNvCxnSpPr>
              <a:stCxn id="49" idx="3"/>
              <a:endCxn id="76" idx="2"/>
            </p:cNvCxnSpPr>
            <p:nvPr/>
          </p:nvCxnSpPr>
          <p:spPr>
            <a:xfrm flipH="1" flipV="1">
              <a:off x="2049548" y="1854607"/>
              <a:ext cx="791377" cy="1029714"/>
            </a:xfrm>
            <a:prstGeom prst="line">
              <a:avLst/>
            </a:prstGeom>
            <a:ln>
              <a:solidFill>
                <a:schemeClr val="tx1"/>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1692586" y="1577608"/>
              <a:ext cx="713924" cy="276999"/>
            </a:xfrm>
            <a:prstGeom prst="rect">
              <a:avLst/>
            </a:prstGeom>
            <a:noFill/>
            <a:effectLst/>
          </p:spPr>
          <p:txBody>
            <a:bodyPr wrap="square" lIns="0" tIns="0" rIns="0" bIns="0" rtlCol="0">
              <a:spAutoFit/>
            </a:bodyPr>
            <a:lstStyle/>
            <a:p>
              <a:r>
                <a:rPr lang="en-US" b="1" dirty="0" smtClean="0"/>
                <a:t>“1990”</a:t>
              </a:r>
              <a:endParaRPr lang="en-US" b="1" dirty="0"/>
            </a:p>
          </p:txBody>
        </p:sp>
        <p:sp>
          <p:nvSpPr>
            <p:cNvPr id="81" name="TextBox 80"/>
            <p:cNvSpPr txBox="1"/>
            <p:nvPr/>
          </p:nvSpPr>
          <p:spPr>
            <a:xfrm rot="3193878">
              <a:off x="2021471" y="2260410"/>
              <a:ext cx="1282992" cy="276999"/>
            </a:xfrm>
            <a:prstGeom prst="rect">
              <a:avLst/>
            </a:prstGeom>
            <a:noFill/>
            <a:effectLst/>
          </p:spPr>
          <p:txBody>
            <a:bodyPr wrap="square" lIns="0" tIns="0" rIns="0" bIns="0" rtlCol="0">
              <a:spAutoFit/>
            </a:bodyPr>
            <a:lstStyle/>
            <a:p>
              <a:r>
                <a:rPr lang="en-US" b="1" dirty="0" smtClean="0"/>
                <a:t>&lt;</a:t>
              </a:r>
              <a:r>
                <a:rPr lang="en-US" b="1" dirty="0" err="1" smtClean="0"/>
                <a:t>birthYear</a:t>
              </a:r>
              <a:r>
                <a:rPr lang="en-US" b="1" dirty="0" smtClean="0"/>
                <a:t>&gt;</a:t>
              </a:r>
              <a:endParaRPr lang="en-US" b="1" dirty="0"/>
            </a:p>
          </p:txBody>
        </p:sp>
        <p:cxnSp>
          <p:nvCxnSpPr>
            <p:cNvPr id="85" name="Straight Connector 84"/>
            <p:cNvCxnSpPr>
              <a:stCxn id="26" idx="3"/>
              <a:endCxn id="94" idx="3"/>
            </p:cNvCxnSpPr>
            <p:nvPr/>
          </p:nvCxnSpPr>
          <p:spPr>
            <a:xfrm flipH="1">
              <a:off x="1733267" y="3080280"/>
              <a:ext cx="1050474" cy="1237652"/>
            </a:xfrm>
            <a:prstGeom prst="line">
              <a:avLst/>
            </a:prstGeom>
            <a:ln>
              <a:solidFill>
                <a:schemeClr val="tx1"/>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rot="18603339">
              <a:off x="1729447" y="3337877"/>
              <a:ext cx="1132073" cy="276999"/>
            </a:xfrm>
            <a:prstGeom prst="rect">
              <a:avLst/>
            </a:prstGeom>
            <a:noFill/>
            <a:effectLst/>
          </p:spPr>
          <p:txBody>
            <a:bodyPr wrap="square" lIns="0" tIns="0" rIns="0" bIns="0" rtlCol="0">
              <a:spAutoFit/>
            </a:bodyPr>
            <a:lstStyle/>
            <a:p>
              <a:r>
                <a:rPr lang="en-US" b="1" dirty="0" smtClean="0"/>
                <a:t>&lt;like&gt;</a:t>
              </a:r>
              <a:endParaRPr lang="en-US" b="1" dirty="0"/>
            </a:p>
          </p:txBody>
        </p:sp>
        <p:sp>
          <p:nvSpPr>
            <p:cNvPr id="94" name="TextBox 93"/>
            <p:cNvSpPr txBox="1"/>
            <p:nvPr/>
          </p:nvSpPr>
          <p:spPr>
            <a:xfrm>
              <a:off x="1" y="4179432"/>
              <a:ext cx="1733266" cy="276999"/>
            </a:xfrm>
            <a:prstGeom prst="rect">
              <a:avLst/>
            </a:prstGeom>
            <a:noFill/>
            <a:effectLst/>
          </p:spPr>
          <p:txBody>
            <a:bodyPr wrap="square" lIns="0" tIns="0" rIns="0" bIns="0" rtlCol="0">
              <a:spAutoFit/>
            </a:bodyPr>
            <a:lstStyle/>
            <a:p>
              <a:r>
                <a:rPr lang="en-US" b="1" dirty="0" smtClean="0"/>
                <a:t>&lt;Britney Spears&gt;</a:t>
              </a:r>
              <a:endParaRPr lang="en-US" b="1" dirty="0"/>
            </a:p>
          </p:txBody>
        </p:sp>
      </p:grpSp>
      <p:sp>
        <p:nvSpPr>
          <p:cNvPr id="116" name="TextBox 115"/>
          <p:cNvSpPr txBox="1"/>
          <p:nvPr/>
        </p:nvSpPr>
        <p:spPr>
          <a:xfrm>
            <a:off x="5339540" y="1242888"/>
            <a:ext cx="1642422" cy="276999"/>
          </a:xfrm>
          <a:prstGeom prst="rect">
            <a:avLst/>
          </a:prstGeom>
          <a:noFill/>
          <a:effectLst/>
        </p:spPr>
        <p:txBody>
          <a:bodyPr wrap="square" lIns="0" tIns="0" rIns="0" bIns="0" rtlCol="0">
            <a:spAutoFit/>
          </a:bodyPr>
          <a:lstStyle/>
          <a:p>
            <a:r>
              <a:rPr lang="en-US" b="1" dirty="0" smtClean="0"/>
              <a:t>&lt;Britney Spears&gt;</a:t>
            </a:r>
            <a:endParaRPr lang="en-US" b="1" dirty="0"/>
          </a:p>
        </p:txBody>
      </p:sp>
      <p:cxnSp>
        <p:nvCxnSpPr>
          <p:cNvPr id="117" name="Straight Connector 116"/>
          <p:cNvCxnSpPr>
            <a:stCxn id="34" idx="6"/>
            <a:endCxn id="116" idx="1"/>
          </p:cNvCxnSpPr>
          <p:nvPr/>
        </p:nvCxnSpPr>
        <p:spPr>
          <a:xfrm flipV="1">
            <a:off x="4576922" y="1381388"/>
            <a:ext cx="762618" cy="737281"/>
          </a:xfrm>
          <a:prstGeom prst="line">
            <a:avLst/>
          </a:prstGeom>
          <a:ln>
            <a:solidFill>
              <a:schemeClr val="tx1"/>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rot="19029654">
            <a:off x="4538547" y="1423637"/>
            <a:ext cx="842599" cy="276999"/>
          </a:xfrm>
          <a:prstGeom prst="rect">
            <a:avLst/>
          </a:prstGeom>
          <a:noFill/>
          <a:effectLst/>
        </p:spPr>
        <p:txBody>
          <a:bodyPr wrap="square" lIns="0" tIns="0" rIns="0" bIns="0" rtlCol="0">
            <a:spAutoFit/>
          </a:bodyPr>
          <a:lstStyle/>
          <a:p>
            <a:r>
              <a:rPr lang="en-US" b="1" dirty="0" smtClean="0"/>
              <a:t>&lt;like&gt;</a:t>
            </a:r>
            <a:endParaRPr lang="en-US" b="1" dirty="0"/>
          </a:p>
        </p:txBody>
      </p:sp>
      <p:grpSp>
        <p:nvGrpSpPr>
          <p:cNvPr id="9" name="Group 159"/>
          <p:cNvGrpSpPr/>
          <p:nvPr/>
        </p:nvGrpSpPr>
        <p:grpSpPr>
          <a:xfrm>
            <a:off x="1728333" y="4321395"/>
            <a:ext cx="2923385" cy="1979620"/>
            <a:chOff x="1728333" y="4321395"/>
            <a:chExt cx="2923385" cy="1979620"/>
          </a:xfrm>
        </p:grpSpPr>
        <p:sp>
          <p:nvSpPr>
            <p:cNvPr id="27" name="Oval 26"/>
            <p:cNvSpPr/>
            <p:nvPr/>
          </p:nvSpPr>
          <p:spPr>
            <a:xfrm>
              <a:off x="3843347" y="4367580"/>
              <a:ext cx="228600" cy="228600"/>
            </a:xfrm>
            <a:prstGeom prst="ellipse">
              <a:avLst/>
            </a:prstGeom>
            <a:solidFill>
              <a:schemeClr val="tx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TextBox 28"/>
            <p:cNvSpPr txBox="1"/>
            <p:nvPr/>
          </p:nvSpPr>
          <p:spPr>
            <a:xfrm>
              <a:off x="3606645" y="4321395"/>
              <a:ext cx="248392" cy="276999"/>
            </a:xfrm>
            <a:prstGeom prst="rect">
              <a:avLst/>
            </a:prstGeom>
            <a:noFill/>
            <a:effectLst/>
          </p:spPr>
          <p:txBody>
            <a:bodyPr wrap="square" lIns="0" tIns="0" rIns="0" bIns="0" rtlCol="0">
              <a:spAutoFit/>
            </a:bodyPr>
            <a:lstStyle/>
            <a:p>
              <a:r>
                <a:rPr lang="en-US" b="1" dirty="0" smtClean="0"/>
                <a:t>P3</a:t>
              </a:r>
              <a:endParaRPr lang="en-US" b="1" dirty="0"/>
            </a:p>
          </p:txBody>
        </p:sp>
        <p:cxnSp>
          <p:nvCxnSpPr>
            <p:cNvPr id="103" name="Straight Connector 102"/>
            <p:cNvCxnSpPr>
              <a:stCxn id="27" idx="3"/>
              <a:endCxn id="105" idx="0"/>
            </p:cNvCxnSpPr>
            <p:nvPr/>
          </p:nvCxnSpPr>
          <p:spPr>
            <a:xfrm flipH="1">
              <a:off x="2324355" y="4562702"/>
              <a:ext cx="1552470" cy="1008911"/>
            </a:xfrm>
            <a:prstGeom prst="line">
              <a:avLst/>
            </a:prstGeom>
            <a:ln>
              <a:solidFill>
                <a:schemeClr val="tx1"/>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rot="19703953">
              <a:off x="2454753" y="4816046"/>
              <a:ext cx="1275227" cy="276999"/>
            </a:xfrm>
            <a:prstGeom prst="rect">
              <a:avLst/>
            </a:prstGeom>
            <a:noFill/>
            <a:effectLst/>
          </p:spPr>
          <p:txBody>
            <a:bodyPr wrap="square" lIns="0" tIns="0" rIns="0" bIns="0" rtlCol="0">
              <a:spAutoFit/>
            </a:bodyPr>
            <a:lstStyle/>
            <a:p>
              <a:r>
                <a:rPr lang="en-US" b="1" dirty="0"/>
                <a:t>&lt; </a:t>
              </a:r>
              <a:r>
                <a:rPr lang="en-US" b="1" dirty="0" err="1"/>
                <a:t>studyAt</a:t>
              </a:r>
              <a:r>
                <a:rPr lang="en-US" b="1" dirty="0"/>
                <a:t> &gt;</a:t>
              </a:r>
            </a:p>
          </p:txBody>
        </p:sp>
        <p:sp>
          <p:nvSpPr>
            <p:cNvPr id="105" name="TextBox 104"/>
            <p:cNvSpPr txBox="1"/>
            <p:nvPr/>
          </p:nvSpPr>
          <p:spPr>
            <a:xfrm>
              <a:off x="1728333" y="5571613"/>
              <a:ext cx="1192043" cy="553998"/>
            </a:xfrm>
            <a:prstGeom prst="rect">
              <a:avLst/>
            </a:prstGeom>
            <a:noFill/>
            <a:effectLst/>
          </p:spPr>
          <p:txBody>
            <a:bodyPr wrap="square" lIns="0" tIns="0" rIns="0" bIns="0" rtlCol="0">
              <a:spAutoFit/>
            </a:bodyPr>
            <a:lstStyle/>
            <a:p>
              <a:r>
                <a:rPr lang="en-US" b="1" dirty="0" smtClean="0"/>
                <a:t>“</a:t>
              </a:r>
              <a:r>
                <a:rPr lang="en-US" b="1" dirty="0"/>
                <a:t>University of </a:t>
              </a:r>
              <a:r>
                <a:rPr lang="en-US" b="1" dirty="0" smtClean="0"/>
                <a:t>Leipzig”</a:t>
              </a:r>
              <a:endParaRPr lang="en-US" b="1" dirty="0"/>
            </a:p>
          </p:txBody>
        </p:sp>
        <p:sp>
          <p:nvSpPr>
            <p:cNvPr id="146" name="TextBox 145"/>
            <p:cNvSpPr txBox="1"/>
            <p:nvPr/>
          </p:nvSpPr>
          <p:spPr>
            <a:xfrm>
              <a:off x="3937794" y="6024016"/>
              <a:ext cx="713924" cy="276999"/>
            </a:xfrm>
            <a:prstGeom prst="rect">
              <a:avLst/>
            </a:prstGeom>
            <a:noFill/>
            <a:effectLst/>
          </p:spPr>
          <p:txBody>
            <a:bodyPr wrap="square" lIns="0" tIns="0" rIns="0" bIns="0" rtlCol="0">
              <a:spAutoFit/>
            </a:bodyPr>
            <a:lstStyle/>
            <a:p>
              <a:r>
                <a:rPr lang="en-US" b="1" dirty="0" smtClean="0"/>
                <a:t>“1990”</a:t>
              </a:r>
              <a:endParaRPr lang="en-US" b="1" dirty="0"/>
            </a:p>
          </p:txBody>
        </p:sp>
        <p:sp>
          <p:nvSpPr>
            <p:cNvPr id="147" name="TextBox 146"/>
            <p:cNvSpPr txBox="1"/>
            <p:nvPr/>
          </p:nvSpPr>
          <p:spPr>
            <a:xfrm rot="4671919">
              <a:off x="3632063" y="5173271"/>
              <a:ext cx="1282992" cy="276999"/>
            </a:xfrm>
            <a:prstGeom prst="rect">
              <a:avLst/>
            </a:prstGeom>
            <a:noFill/>
            <a:effectLst/>
          </p:spPr>
          <p:txBody>
            <a:bodyPr wrap="square" lIns="0" tIns="0" rIns="0" bIns="0" rtlCol="0">
              <a:spAutoFit/>
            </a:bodyPr>
            <a:lstStyle/>
            <a:p>
              <a:r>
                <a:rPr lang="en-US" b="1" dirty="0" smtClean="0"/>
                <a:t>&lt;</a:t>
              </a:r>
              <a:r>
                <a:rPr lang="en-US" b="1" dirty="0" err="1" smtClean="0"/>
                <a:t>birthYear</a:t>
              </a:r>
              <a:r>
                <a:rPr lang="en-US" b="1" dirty="0" smtClean="0"/>
                <a:t>&gt;</a:t>
              </a:r>
              <a:endParaRPr lang="en-US" b="1" dirty="0"/>
            </a:p>
          </p:txBody>
        </p:sp>
        <p:cxnSp>
          <p:nvCxnSpPr>
            <p:cNvPr id="148" name="Straight Connector 147"/>
            <p:cNvCxnSpPr>
              <a:stCxn id="27" idx="4"/>
              <a:endCxn id="146" idx="0"/>
            </p:cNvCxnSpPr>
            <p:nvPr/>
          </p:nvCxnSpPr>
          <p:spPr>
            <a:xfrm>
              <a:off x="3957647" y="4596180"/>
              <a:ext cx="337109" cy="1427836"/>
            </a:xfrm>
            <a:prstGeom prst="line">
              <a:avLst/>
            </a:prstGeom>
            <a:ln>
              <a:solidFill>
                <a:schemeClr val="tx1"/>
              </a:solidFill>
              <a:prstDash val="solid"/>
              <a:tailEnd type="triangle"/>
            </a:ln>
            <a:effectLst/>
          </p:spPr>
          <p:style>
            <a:lnRef idx="1">
              <a:schemeClr val="accent1"/>
            </a:lnRef>
            <a:fillRef idx="0">
              <a:schemeClr val="accent1"/>
            </a:fillRef>
            <a:effectRef idx="0">
              <a:schemeClr val="accent1"/>
            </a:effectRef>
            <a:fontRef idx="minor">
              <a:schemeClr val="tx1"/>
            </a:fontRef>
          </p:style>
        </p:cxnSp>
      </p:grpSp>
      <p:sp>
        <p:nvSpPr>
          <p:cNvPr id="69" name="Oval 68"/>
          <p:cNvSpPr/>
          <p:nvPr/>
        </p:nvSpPr>
        <p:spPr>
          <a:xfrm>
            <a:off x="5531716" y="4944894"/>
            <a:ext cx="228600" cy="228600"/>
          </a:xfrm>
          <a:prstGeom prst="ellipse">
            <a:avLst/>
          </a:prstGeom>
          <a:solidFill>
            <a:schemeClr val="tx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0" name="TextBox 69"/>
          <p:cNvSpPr txBox="1"/>
          <p:nvPr/>
        </p:nvSpPr>
        <p:spPr>
          <a:xfrm>
            <a:off x="5521820" y="4649939"/>
            <a:ext cx="248392" cy="276999"/>
          </a:xfrm>
          <a:prstGeom prst="rect">
            <a:avLst/>
          </a:prstGeom>
          <a:noFill/>
          <a:effectLst/>
        </p:spPr>
        <p:txBody>
          <a:bodyPr wrap="square" lIns="0" tIns="0" rIns="0" bIns="0" rtlCol="0">
            <a:spAutoFit/>
          </a:bodyPr>
          <a:lstStyle/>
          <a:p>
            <a:r>
              <a:rPr lang="en-US" b="1" dirty="0" smtClean="0"/>
              <a:t>P2</a:t>
            </a:r>
            <a:endParaRPr lang="en-US" b="1" dirty="0"/>
          </a:p>
        </p:txBody>
      </p:sp>
      <p:sp>
        <p:nvSpPr>
          <p:cNvPr id="77" name="TextBox 76"/>
          <p:cNvSpPr txBox="1"/>
          <p:nvPr/>
        </p:nvSpPr>
        <p:spPr>
          <a:xfrm rot="2253517">
            <a:off x="5980585" y="5342645"/>
            <a:ext cx="961900" cy="276999"/>
          </a:xfrm>
          <a:prstGeom prst="rect">
            <a:avLst/>
          </a:prstGeom>
          <a:noFill/>
          <a:effectLst/>
        </p:spPr>
        <p:txBody>
          <a:bodyPr wrap="square" lIns="0" tIns="0" rIns="0" bIns="0" rtlCol="0">
            <a:spAutoFit/>
          </a:bodyPr>
          <a:lstStyle/>
          <a:p>
            <a:r>
              <a:rPr lang="en-US" b="1" dirty="0" smtClean="0"/>
              <a:t>&lt;</a:t>
            </a:r>
            <a:r>
              <a:rPr lang="en-US" b="1" dirty="0" err="1" smtClean="0"/>
              <a:t>studyAt</a:t>
            </a:r>
            <a:r>
              <a:rPr lang="en-US" b="1" dirty="0" smtClean="0"/>
              <a:t>&gt;</a:t>
            </a:r>
            <a:endParaRPr lang="en-US" b="1" dirty="0"/>
          </a:p>
        </p:txBody>
      </p:sp>
      <p:sp>
        <p:nvSpPr>
          <p:cNvPr id="78" name="TextBox 77"/>
          <p:cNvSpPr txBox="1"/>
          <p:nvPr/>
        </p:nvSpPr>
        <p:spPr>
          <a:xfrm>
            <a:off x="6951706" y="5691049"/>
            <a:ext cx="1676827" cy="553998"/>
          </a:xfrm>
          <a:prstGeom prst="rect">
            <a:avLst/>
          </a:prstGeom>
          <a:noFill/>
          <a:effectLst/>
        </p:spPr>
        <p:txBody>
          <a:bodyPr wrap="square" lIns="0" tIns="0" rIns="0" bIns="0" rtlCol="0">
            <a:spAutoFit/>
          </a:bodyPr>
          <a:lstStyle/>
          <a:p>
            <a:r>
              <a:rPr lang="en-US" b="1" dirty="0" smtClean="0"/>
              <a:t>“University of Amsterdam”</a:t>
            </a:r>
            <a:endParaRPr lang="en-US" b="1" dirty="0"/>
          </a:p>
        </p:txBody>
      </p:sp>
      <p:cxnSp>
        <p:nvCxnSpPr>
          <p:cNvPr id="79" name="Straight Connector 78"/>
          <p:cNvCxnSpPr>
            <a:stCxn id="69" idx="5"/>
            <a:endCxn id="78" idx="1"/>
          </p:cNvCxnSpPr>
          <p:nvPr/>
        </p:nvCxnSpPr>
        <p:spPr>
          <a:xfrm>
            <a:off x="5726838" y="5140016"/>
            <a:ext cx="1224868" cy="828032"/>
          </a:xfrm>
          <a:prstGeom prst="line">
            <a:avLst/>
          </a:prstGeom>
          <a:ln>
            <a:solidFill>
              <a:schemeClr val="tx1"/>
            </a:solidFill>
            <a:prstDash val="solid"/>
            <a:tailEnd type="triangle"/>
          </a:ln>
          <a:effectLst/>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69" idx="4"/>
            <a:endCxn id="87" idx="0"/>
          </p:cNvCxnSpPr>
          <p:nvPr/>
        </p:nvCxnSpPr>
        <p:spPr>
          <a:xfrm>
            <a:off x="5646016" y="5173494"/>
            <a:ext cx="343283" cy="989021"/>
          </a:xfrm>
          <a:prstGeom prst="line">
            <a:avLst/>
          </a:prstGeom>
          <a:ln>
            <a:solidFill>
              <a:schemeClr val="tx1"/>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rot="4426779">
            <a:off x="5568342" y="5693389"/>
            <a:ext cx="961900" cy="276999"/>
          </a:xfrm>
          <a:prstGeom prst="rect">
            <a:avLst/>
          </a:prstGeom>
          <a:noFill/>
          <a:effectLst/>
        </p:spPr>
        <p:txBody>
          <a:bodyPr wrap="square" lIns="0" tIns="0" rIns="0" bIns="0" rtlCol="0">
            <a:spAutoFit/>
          </a:bodyPr>
          <a:lstStyle/>
          <a:p>
            <a:r>
              <a:rPr lang="en-US" b="1" dirty="0" smtClean="0"/>
              <a:t>&lt;</a:t>
            </a:r>
            <a:r>
              <a:rPr lang="en-US" b="1" dirty="0" err="1" smtClean="0"/>
              <a:t>liveAt</a:t>
            </a:r>
            <a:r>
              <a:rPr lang="en-US" b="1" dirty="0" smtClean="0"/>
              <a:t>&gt;</a:t>
            </a:r>
            <a:endParaRPr lang="en-US" b="1" dirty="0"/>
          </a:p>
        </p:txBody>
      </p:sp>
      <p:sp>
        <p:nvSpPr>
          <p:cNvPr id="87" name="TextBox 86"/>
          <p:cNvSpPr txBox="1"/>
          <p:nvPr/>
        </p:nvSpPr>
        <p:spPr>
          <a:xfrm>
            <a:off x="5290337" y="6162515"/>
            <a:ext cx="1397923" cy="276999"/>
          </a:xfrm>
          <a:prstGeom prst="rect">
            <a:avLst/>
          </a:prstGeom>
          <a:noFill/>
          <a:effectLst/>
        </p:spPr>
        <p:txBody>
          <a:bodyPr wrap="square" lIns="0" tIns="0" rIns="0" bIns="0" rtlCol="0">
            <a:spAutoFit/>
          </a:bodyPr>
          <a:lstStyle/>
          <a:p>
            <a:r>
              <a:rPr lang="en-US" b="1" dirty="0" smtClean="0"/>
              <a:t>“Netherlands”</a:t>
            </a:r>
            <a:endParaRPr lang="en-US" b="1" dirty="0"/>
          </a:p>
        </p:txBody>
      </p:sp>
      <p:sp>
        <p:nvSpPr>
          <p:cNvPr id="90" name="TextBox 89"/>
          <p:cNvSpPr txBox="1"/>
          <p:nvPr/>
        </p:nvSpPr>
        <p:spPr>
          <a:xfrm>
            <a:off x="232009" y="5763954"/>
            <a:ext cx="8683391" cy="830997"/>
          </a:xfrm>
          <a:prstGeom prst="rect">
            <a:avLst/>
          </a:prstGeom>
          <a:solidFill>
            <a:schemeClr val="tx2">
              <a:lumMod val="60000"/>
              <a:lumOff val="40000"/>
            </a:schemeClr>
          </a:solidFill>
        </p:spPr>
        <p:txBody>
          <a:bodyPr wrap="square" rtlCol="0">
            <a:spAutoFit/>
          </a:bodyPr>
          <a:lstStyle/>
          <a:p>
            <a:r>
              <a:rPr lang="en-US" sz="2400" dirty="0" smtClean="0"/>
              <a:t>Danger: this is very expensive to compute on a large graph!</a:t>
            </a:r>
          </a:p>
          <a:p>
            <a:r>
              <a:rPr lang="en-US" sz="2400" dirty="0" smtClean="0"/>
              <a:t>(quadratic, random access)</a:t>
            </a:r>
            <a:endParaRPr lang="en-US" sz="2400" dirty="0"/>
          </a:p>
        </p:txBody>
      </p:sp>
      <p:sp>
        <p:nvSpPr>
          <p:cNvPr id="34" name="Oval 33"/>
          <p:cNvSpPr/>
          <p:nvPr/>
        </p:nvSpPr>
        <p:spPr>
          <a:xfrm>
            <a:off x="4348322" y="2004369"/>
            <a:ext cx="228600" cy="228600"/>
          </a:xfrm>
          <a:prstGeom prst="ellipse">
            <a:avLst/>
          </a:prstGeom>
          <a:solidFill>
            <a:schemeClr val="tx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5"/>
          <p:cNvGrpSpPr/>
          <p:nvPr/>
        </p:nvGrpSpPr>
        <p:grpSpPr>
          <a:xfrm>
            <a:off x="2864563" y="2123242"/>
            <a:ext cx="2788852" cy="2855130"/>
            <a:chOff x="2864563" y="2123242"/>
            <a:chExt cx="2788852" cy="2855130"/>
          </a:xfrm>
        </p:grpSpPr>
        <p:grpSp>
          <p:nvGrpSpPr>
            <p:cNvPr id="18" name="Group 37"/>
            <p:cNvGrpSpPr/>
            <p:nvPr/>
          </p:nvGrpSpPr>
          <p:grpSpPr>
            <a:xfrm>
              <a:off x="2864563" y="2123242"/>
              <a:ext cx="2700631" cy="2855130"/>
              <a:chOff x="2864563" y="2123242"/>
              <a:chExt cx="2700631" cy="2855130"/>
            </a:xfrm>
          </p:grpSpPr>
          <p:cxnSp>
            <p:nvCxnSpPr>
              <p:cNvPr id="93" name="Straight Connector 92"/>
              <p:cNvCxnSpPr>
                <a:stCxn id="26" idx="4"/>
                <a:endCxn id="27" idx="0"/>
              </p:cNvCxnSpPr>
              <p:nvPr/>
            </p:nvCxnSpPr>
            <p:spPr>
              <a:xfrm>
                <a:off x="2864563" y="3113758"/>
                <a:ext cx="1093084" cy="1253822"/>
              </a:xfrm>
              <a:prstGeom prst="line">
                <a:avLst/>
              </a:prstGeom>
              <a:ln>
                <a:solidFill>
                  <a:srgbClr val="FF0000"/>
                </a:solidFill>
                <a:prstDash val="solid"/>
                <a:tailEnd type="triangle"/>
              </a:ln>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26" idx="5"/>
                <a:endCxn id="69" idx="1"/>
              </p:cNvCxnSpPr>
              <p:nvPr/>
            </p:nvCxnSpPr>
            <p:spPr>
              <a:xfrm>
                <a:off x="2945385" y="3080280"/>
                <a:ext cx="2619809" cy="1898092"/>
              </a:xfrm>
              <a:prstGeom prst="line">
                <a:avLst/>
              </a:prstGeom>
              <a:ln>
                <a:solidFill>
                  <a:srgbClr val="FF0000"/>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rot="2298600">
                <a:off x="4348322" y="3806359"/>
                <a:ext cx="428394" cy="492443"/>
              </a:xfrm>
              <a:prstGeom prst="rect">
                <a:avLst/>
              </a:prstGeom>
              <a:noFill/>
              <a:effectLst/>
            </p:spPr>
            <p:txBody>
              <a:bodyPr wrap="square" lIns="0" tIns="0" rIns="0" bIns="0" rtlCol="0">
                <a:spAutoFit/>
              </a:bodyPr>
              <a:lstStyle/>
              <a:p>
                <a:r>
                  <a:rPr lang="en-US" sz="3200" b="1" dirty="0" smtClean="0">
                    <a:solidFill>
                      <a:srgbClr val="FF0000"/>
                    </a:solidFill>
                  </a:rPr>
                  <a:t>?</a:t>
                </a:r>
                <a:endParaRPr lang="en-US" sz="3200" b="1" dirty="0">
                  <a:solidFill>
                    <a:srgbClr val="FF0000"/>
                  </a:solidFill>
                </a:endParaRPr>
              </a:p>
            </p:txBody>
          </p:sp>
          <p:cxnSp>
            <p:nvCxnSpPr>
              <p:cNvPr id="83" name="Straight Connector 82"/>
              <p:cNvCxnSpPr>
                <a:stCxn id="26" idx="6"/>
                <a:endCxn id="8" idx="2"/>
              </p:cNvCxnSpPr>
              <p:nvPr/>
            </p:nvCxnSpPr>
            <p:spPr>
              <a:xfrm>
                <a:off x="2978863" y="2999458"/>
                <a:ext cx="2175704" cy="299112"/>
              </a:xfrm>
              <a:prstGeom prst="line">
                <a:avLst/>
              </a:prstGeom>
              <a:ln>
                <a:solidFill>
                  <a:srgbClr val="FF0000"/>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rot="768640">
                <a:off x="4116811" y="2756875"/>
                <a:ext cx="428394" cy="492443"/>
              </a:xfrm>
              <a:prstGeom prst="rect">
                <a:avLst/>
              </a:prstGeom>
              <a:noFill/>
              <a:effectLst/>
            </p:spPr>
            <p:txBody>
              <a:bodyPr wrap="square" lIns="0" tIns="0" rIns="0" bIns="0" rtlCol="0">
                <a:spAutoFit/>
              </a:bodyPr>
              <a:lstStyle/>
              <a:p>
                <a:r>
                  <a:rPr lang="en-US" sz="3200" b="1" dirty="0" smtClean="0">
                    <a:solidFill>
                      <a:srgbClr val="FF0000"/>
                    </a:solidFill>
                  </a:rPr>
                  <a:t>?</a:t>
                </a:r>
                <a:endParaRPr lang="en-US" sz="3200" b="1" dirty="0">
                  <a:solidFill>
                    <a:srgbClr val="FF0000"/>
                  </a:solidFill>
                </a:endParaRPr>
              </a:p>
            </p:txBody>
          </p:sp>
          <p:cxnSp>
            <p:nvCxnSpPr>
              <p:cNvPr id="91" name="Straight Connector 90"/>
              <p:cNvCxnSpPr>
                <a:stCxn id="26" idx="6"/>
                <a:endCxn id="34" idx="3"/>
              </p:cNvCxnSpPr>
              <p:nvPr/>
            </p:nvCxnSpPr>
            <p:spPr>
              <a:xfrm flipV="1">
                <a:off x="2978863" y="2199491"/>
                <a:ext cx="1402937" cy="799967"/>
              </a:xfrm>
              <a:prstGeom prst="line">
                <a:avLst/>
              </a:prstGeom>
              <a:ln>
                <a:solidFill>
                  <a:srgbClr val="FF0000"/>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rot="20010380">
                <a:off x="3491469" y="2123242"/>
                <a:ext cx="428394" cy="492443"/>
              </a:xfrm>
              <a:prstGeom prst="rect">
                <a:avLst/>
              </a:prstGeom>
              <a:noFill/>
              <a:effectLst/>
            </p:spPr>
            <p:txBody>
              <a:bodyPr wrap="square" lIns="0" tIns="0" rIns="0" bIns="0" rtlCol="0">
                <a:spAutoFit/>
              </a:bodyPr>
              <a:lstStyle/>
              <a:p>
                <a:r>
                  <a:rPr lang="en-US" sz="3200" b="1" dirty="0" smtClean="0">
                    <a:solidFill>
                      <a:srgbClr val="FF0000"/>
                    </a:solidFill>
                  </a:rPr>
                  <a:t>?</a:t>
                </a:r>
                <a:endParaRPr lang="en-US" sz="3200" b="1" dirty="0">
                  <a:solidFill>
                    <a:srgbClr val="FF0000"/>
                  </a:solidFill>
                </a:endParaRPr>
              </a:p>
            </p:txBody>
          </p:sp>
          <p:sp>
            <p:nvSpPr>
              <p:cNvPr id="95" name="TextBox 94"/>
              <p:cNvSpPr txBox="1"/>
              <p:nvPr/>
            </p:nvSpPr>
            <p:spPr>
              <a:xfrm rot="2298600">
                <a:off x="3727774" y="3793871"/>
                <a:ext cx="428394" cy="492443"/>
              </a:xfrm>
              <a:prstGeom prst="rect">
                <a:avLst/>
              </a:prstGeom>
              <a:noFill/>
              <a:effectLst/>
            </p:spPr>
            <p:txBody>
              <a:bodyPr wrap="square" lIns="0" tIns="0" rIns="0" bIns="0" rtlCol="0">
                <a:spAutoFit/>
              </a:bodyPr>
              <a:lstStyle/>
              <a:p>
                <a:r>
                  <a:rPr lang="en-US" sz="3200" b="1" dirty="0" smtClean="0">
                    <a:solidFill>
                      <a:srgbClr val="FF0000"/>
                    </a:solidFill>
                  </a:rPr>
                  <a:t>?</a:t>
                </a:r>
                <a:endParaRPr lang="en-US" sz="3200" b="1" dirty="0">
                  <a:solidFill>
                    <a:srgbClr val="FF0000"/>
                  </a:solidFill>
                </a:endParaRPr>
              </a:p>
            </p:txBody>
          </p:sp>
        </p:grpSp>
        <p:cxnSp>
          <p:nvCxnSpPr>
            <p:cNvPr id="72" name="Straight Connector 71"/>
            <p:cNvCxnSpPr>
              <a:stCxn id="34" idx="4"/>
              <a:endCxn id="69" idx="1"/>
            </p:cNvCxnSpPr>
            <p:nvPr/>
          </p:nvCxnSpPr>
          <p:spPr>
            <a:xfrm>
              <a:off x="4462622" y="2232969"/>
              <a:ext cx="1102572" cy="2745403"/>
            </a:xfrm>
            <a:prstGeom prst="line">
              <a:avLst/>
            </a:prstGeom>
            <a:ln>
              <a:solidFill>
                <a:srgbClr val="FF0000"/>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rot="3337691">
              <a:off x="5192997" y="3721084"/>
              <a:ext cx="428394" cy="492443"/>
            </a:xfrm>
            <a:prstGeom prst="rect">
              <a:avLst/>
            </a:prstGeom>
            <a:noFill/>
            <a:effectLst/>
          </p:spPr>
          <p:txBody>
            <a:bodyPr wrap="square" lIns="0" tIns="0" rIns="0" bIns="0" rtlCol="0">
              <a:spAutoFit/>
            </a:bodyPr>
            <a:lstStyle/>
            <a:p>
              <a:r>
                <a:rPr lang="en-US" sz="3200" b="1" dirty="0" smtClean="0">
                  <a:solidFill>
                    <a:srgbClr val="FF0000"/>
                  </a:solidFill>
                </a:rPr>
                <a:t>?</a:t>
              </a:r>
              <a:endParaRPr lang="en-US" sz="3200" b="1" dirty="0">
                <a:solidFill>
                  <a:srgbClr val="FF0000"/>
                </a:solidFill>
              </a:endParaRPr>
            </a:p>
          </p:txBody>
        </p:sp>
      </p:grpSp>
      <p:grpSp>
        <p:nvGrpSpPr>
          <p:cNvPr id="19" name="Group 32"/>
          <p:cNvGrpSpPr/>
          <p:nvPr/>
        </p:nvGrpSpPr>
        <p:grpSpPr>
          <a:xfrm>
            <a:off x="3355086" y="1447800"/>
            <a:ext cx="5637729" cy="3920451"/>
            <a:chOff x="3355086" y="1447800"/>
            <a:chExt cx="5637729" cy="3920451"/>
          </a:xfrm>
        </p:grpSpPr>
        <p:grpSp>
          <p:nvGrpSpPr>
            <p:cNvPr id="25" name="Group 27"/>
            <p:cNvGrpSpPr/>
            <p:nvPr/>
          </p:nvGrpSpPr>
          <p:grpSpPr>
            <a:xfrm>
              <a:off x="3355086" y="1447800"/>
              <a:ext cx="5637729" cy="3920451"/>
              <a:chOff x="3355086" y="1447800"/>
              <a:chExt cx="5637729" cy="3920451"/>
            </a:xfrm>
          </p:grpSpPr>
          <p:grpSp>
            <p:nvGrpSpPr>
              <p:cNvPr id="28" name="Group 24"/>
              <p:cNvGrpSpPr/>
              <p:nvPr/>
            </p:nvGrpSpPr>
            <p:grpSpPr>
              <a:xfrm>
                <a:off x="3355086" y="1447800"/>
                <a:ext cx="5637729" cy="3920451"/>
                <a:chOff x="3129440" y="1578691"/>
                <a:chExt cx="5637729" cy="3920451"/>
              </a:xfrm>
            </p:grpSpPr>
            <p:sp>
              <p:nvSpPr>
                <p:cNvPr id="4" name="Rectangle 3"/>
                <p:cNvSpPr/>
                <p:nvPr/>
              </p:nvSpPr>
              <p:spPr>
                <a:xfrm>
                  <a:off x="3157904" y="1578691"/>
                  <a:ext cx="5609265" cy="3902453"/>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pitchFamily="34" charset="0"/>
                    <a:buChar char="•"/>
                  </a:pPr>
                  <a:r>
                    <a:rPr lang="en-US" sz="2400" dirty="0" smtClean="0">
                      <a:solidFill>
                        <a:schemeClr val="tx1"/>
                      </a:solidFill>
                    </a:rPr>
                    <a:t>Compute </a:t>
                  </a:r>
                  <a:r>
                    <a:rPr lang="en-US" sz="2400" b="1" dirty="0" smtClean="0">
                      <a:solidFill>
                        <a:schemeClr val="accent5">
                          <a:lumMod val="60000"/>
                          <a:lumOff val="40000"/>
                        </a:schemeClr>
                      </a:solidFill>
                    </a:rPr>
                    <a:t>similarity</a:t>
                  </a:r>
                  <a:r>
                    <a:rPr lang="en-US" sz="2400" dirty="0" smtClean="0">
                      <a:solidFill>
                        <a:srgbClr val="00B050"/>
                      </a:solidFill>
                    </a:rPr>
                    <a:t> </a:t>
                  </a:r>
                  <a:r>
                    <a:rPr lang="en-US" sz="2400" dirty="0" smtClean="0">
                      <a:solidFill>
                        <a:schemeClr val="tx1"/>
                      </a:solidFill>
                    </a:rPr>
                    <a:t>of two nodes based on their (correlated) </a:t>
                  </a:r>
                  <a:r>
                    <a:rPr lang="en-US" sz="2400" b="1" dirty="0" smtClean="0">
                      <a:solidFill>
                        <a:schemeClr val="accent5">
                          <a:lumMod val="60000"/>
                          <a:lumOff val="40000"/>
                        </a:schemeClr>
                      </a:solidFill>
                    </a:rPr>
                    <a:t>properties</a:t>
                  </a:r>
                  <a:r>
                    <a:rPr lang="en-US" sz="2400" dirty="0" smtClean="0">
                      <a:solidFill>
                        <a:schemeClr val="tx1"/>
                      </a:solidFill>
                    </a:rPr>
                    <a:t>.</a:t>
                  </a:r>
                </a:p>
                <a:p>
                  <a:pPr marL="342900" indent="-342900">
                    <a:buFont typeface="Arial" pitchFamily="34" charset="0"/>
                    <a:buChar char="•"/>
                  </a:pPr>
                  <a:r>
                    <a:rPr lang="en-US" sz="2400" dirty="0" smtClean="0">
                      <a:solidFill>
                        <a:schemeClr val="tx1"/>
                      </a:solidFill>
                    </a:rPr>
                    <a:t>Use a </a:t>
                  </a:r>
                  <a:r>
                    <a:rPr lang="en-US" sz="2400" b="1" dirty="0" smtClean="0">
                      <a:solidFill>
                        <a:srgbClr val="0070C0"/>
                      </a:solidFill>
                    </a:rPr>
                    <a:t>probability density function </a:t>
                  </a:r>
                  <a:r>
                    <a:rPr lang="en-US" sz="2400" dirty="0" err="1" smtClean="0">
                      <a:solidFill>
                        <a:schemeClr val="tx1"/>
                      </a:solidFill>
                    </a:rPr>
                    <a:t>wrt</a:t>
                  </a:r>
                  <a:r>
                    <a:rPr lang="en-US" sz="2400" dirty="0" smtClean="0">
                      <a:solidFill>
                        <a:schemeClr val="tx1"/>
                      </a:solidFill>
                    </a:rPr>
                    <a:t> to this similarity for connecting nodes</a:t>
                  </a:r>
                </a:p>
                <a:p>
                  <a:endParaRPr lang="en-US" sz="2400" dirty="0" smtClean="0">
                    <a:solidFill>
                      <a:schemeClr val="tx1"/>
                    </a:solidFill>
                  </a:endParaRPr>
                </a:p>
                <a:p>
                  <a:endParaRPr lang="en-US" sz="2400" dirty="0">
                    <a:solidFill>
                      <a:schemeClr val="tx1"/>
                    </a:solidFill>
                  </a:endParaRPr>
                </a:p>
                <a:p>
                  <a:endParaRPr lang="en-US" sz="2400" dirty="0" smtClean="0">
                    <a:solidFill>
                      <a:schemeClr val="tx1"/>
                    </a:solidFill>
                  </a:endParaRPr>
                </a:p>
                <a:p>
                  <a:endParaRPr lang="en-US" sz="2400" dirty="0">
                    <a:solidFill>
                      <a:schemeClr val="tx1"/>
                    </a:solidFill>
                  </a:endParaRPr>
                </a:p>
                <a:p>
                  <a:endParaRPr lang="en-US" sz="2400" dirty="0" smtClean="0">
                    <a:solidFill>
                      <a:schemeClr val="tx1"/>
                    </a:solidFill>
                  </a:endParaRPr>
                </a:p>
                <a:p>
                  <a:endParaRPr lang="en-US" sz="2400" dirty="0">
                    <a:solidFill>
                      <a:schemeClr val="tx1"/>
                    </a:solidFill>
                  </a:endParaRPr>
                </a:p>
              </p:txBody>
            </p:sp>
            <p:cxnSp>
              <p:nvCxnSpPr>
                <p:cNvPr id="7" name="Straight Connector 6"/>
                <p:cNvCxnSpPr/>
                <p:nvPr/>
              </p:nvCxnSpPr>
              <p:spPr>
                <a:xfrm>
                  <a:off x="4287774" y="3282528"/>
                  <a:ext cx="0" cy="1704428"/>
                </a:xfrm>
                <a:prstGeom prst="line">
                  <a:avLst/>
                </a:prstGeom>
                <a:ln w="3175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flipH="1">
                  <a:off x="4294756" y="4981300"/>
                  <a:ext cx="4089271" cy="0"/>
                </a:xfrm>
                <a:prstGeom prst="line">
                  <a:avLst/>
                </a:prstGeom>
                <a:ln w="44450">
                  <a:solidFill>
                    <a:srgbClr val="00B050"/>
                  </a:solidFill>
                  <a:tailEnd type="none"/>
                </a:ln>
              </p:spPr>
              <p:style>
                <a:lnRef idx="2">
                  <a:schemeClr val="accent1"/>
                </a:lnRef>
                <a:fillRef idx="0">
                  <a:schemeClr val="accent1"/>
                </a:fillRef>
                <a:effectRef idx="1">
                  <a:schemeClr val="accent1"/>
                </a:effectRef>
                <a:fontRef idx="minor">
                  <a:schemeClr val="tx1"/>
                </a:fontRef>
              </p:style>
            </p:cxnSp>
            <p:sp>
              <p:nvSpPr>
                <p:cNvPr id="20" name="Arc 19"/>
                <p:cNvSpPr/>
                <p:nvPr/>
              </p:nvSpPr>
              <p:spPr>
                <a:xfrm rot="10800000">
                  <a:off x="4368822" y="2058120"/>
                  <a:ext cx="4222713" cy="2904326"/>
                </a:xfrm>
                <a:prstGeom prst="arc">
                  <a:avLst>
                    <a:gd name="adj1" fmla="val 16200000"/>
                    <a:gd name="adj2" fmla="val 139272"/>
                  </a:avLst>
                </a:prstGeom>
                <a:ln w="50800">
                  <a:solidFill>
                    <a:srgbClr val="FF0000"/>
                  </a:solidFill>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3129440" y="3539263"/>
                  <a:ext cx="1120500" cy="830997"/>
                </a:xfrm>
                <a:prstGeom prst="rect">
                  <a:avLst/>
                </a:prstGeom>
                <a:noFill/>
              </p:spPr>
              <p:txBody>
                <a:bodyPr wrap="none" rtlCol="0">
                  <a:spAutoFit/>
                </a:bodyPr>
                <a:lstStyle/>
                <a:p>
                  <a:r>
                    <a:rPr lang="en-US" sz="1600" dirty="0" smtClean="0"/>
                    <a:t>connection</a:t>
                  </a:r>
                </a:p>
                <a:p>
                  <a:r>
                    <a:rPr lang="en-US" sz="1600" dirty="0" smtClean="0"/>
                    <a:t>probability</a:t>
                  </a:r>
                </a:p>
                <a:p>
                  <a:endParaRPr lang="en-US" sz="1600" dirty="0"/>
                </a:p>
              </p:txBody>
            </p:sp>
            <p:sp>
              <p:nvSpPr>
                <p:cNvPr id="97" name="TextBox 96"/>
                <p:cNvSpPr txBox="1"/>
                <p:nvPr/>
              </p:nvSpPr>
              <p:spPr>
                <a:xfrm>
                  <a:off x="4280134" y="4914367"/>
                  <a:ext cx="2483372" cy="584775"/>
                </a:xfrm>
                <a:prstGeom prst="rect">
                  <a:avLst/>
                </a:prstGeom>
                <a:noFill/>
              </p:spPr>
              <p:txBody>
                <a:bodyPr wrap="none" rtlCol="0">
                  <a:spAutoFit/>
                </a:bodyPr>
                <a:lstStyle/>
                <a:p>
                  <a:r>
                    <a:rPr lang="en-US" sz="1600" dirty="0"/>
                    <a:t>h</a:t>
                  </a:r>
                  <a:r>
                    <a:rPr lang="en-US" sz="1600" dirty="0" smtClean="0"/>
                    <a:t>ighly similar </a:t>
                  </a:r>
                  <a:r>
                    <a:rPr lang="en-US" sz="1600" dirty="0" smtClean="0">
                      <a:sym typeface="Wingdings" pitchFamily="2" charset="2"/>
                    </a:rPr>
                    <a:t> less similar</a:t>
                  </a:r>
                  <a:endParaRPr lang="en-US" sz="1600" dirty="0" smtClean="0"/>
                </a:p>
                <a:p>
                  <a:endParaRPr lang="en-US" sz="1600" dirty="0"/>
                </a:p>
              </p:txBody>
            </p:sp>
          </p:grpSp>
          <p:sp>
            <p:nvSpPr>
              <p:cNvPr id="98" name="TextBox 97"/>
              <p:cNvSpPr txBox="1"/>
              <p:nvPr/>
            </p:nvSpPr>
            <p:spPr>
              <a:xfrm rot="20010380">
                <a:off x="8272431" y="3513957"/>
                <a:ext cx="428394" cy="1231106"/>
              </a:xfrm>
              <a:prstGeom prst="rect">
                <a:avLst/>
              </a:prstGeom>
              <a:noFill/>
              <a:effectLst/>
            </p:spPr>
            <p:txBody>
              <a:bodyPr wrap="square" lIns="0" tIns="0" rIns="0" bIns="0" rtlCol="0">
                <a:spAutoFit/>
              </a:bodyPr>
              <a:lstStyle/>
              <a:p>
                <a:r>
                  <a:rPr lang="en-US" sz="8000" b="1" dirty="0" smtClean="0">
                    <a:solidFill>
                      <a:srgbClr val="FF0000"/>
                    </a:solidFill>
                  </a:rPr>
                  <a:t>?</a:t>
                </a:r>
                <a:endParaRPr lang="en-US" sz="8000" b="1" dirty="0">
                  <a:solidFill>
                    <a:srgbClr val="FF0000"/>
                  </a:solidFill>
                </a:endParaRPr>
              </a:p>
            </p:txBody>
          </p:sp>
        </p:grpSp>
        <p:cxnSp>
          <p:nvCxnSpPr>
            <p:cNvPr id="32" name="Straight Connector 31"/>
            <p:cNvCxnSpPr/>
            <p:nvPr/>
          </p:nvCxnSpPr>
          <p:spPr>
            <a:xfrm>
              <a:off x="6661964" y="4831555"/>
              <a:ext cx="1824664" cy="18854"/>
            </a:xfrm>
            <a:prstGeom prst="line">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106" name="Title 2"/>
          <p:cNvSpPr txBox="1">
            <a:spLocks/>
          </p:cNvSpPr>
          <p:nvPr/>
        </p:nvSpPr>
        <p:spPr>
          <a:xfrm>
            <a:off x="467544" y="152400"/>
            <a:ext cx="8219256" cy="990600"/>
          </a:xfrm>
          <a:prstGeom prst="rect">
            <a:avLst/>
          </a:prstGeom>
        </p:spPr>
        <p:txBody>
          <a:bodyPr vert="horz" wrap="none" tIns="360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385123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0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pPr>
              <a:buNone/>
            </a:pPr>
            <a:endParaRPr lang="en-US" dirty="0"/>
          </a:p>
          <a:p>
            <a:pPr>
              <a:buNone/>
            </a:pPr>
            <a:r>
              <a:rPr lang="en-US" dirty="0" smtClean="0"/>
              <a:t>	</a:t>
            </a:r>
            <a:endParaRPr lang="en-US" dirty="0"/>
          </a:p>
        </p:txBody>
      </p:sp>
      <p:sp>
        <p:nvSpPr>
          <p:cNvPr id="99" name="Title 98"/>
          <p:cNvSpPr>
            <a:spLocks noGrp="1"/>
          </p:cNvSpPr>
          <p:nvPr>
            <p:ph type="title"/>
          </p:nvPr>
        </p:nvSpPr>
        <p:spPr/>
        <p:txBody>
          <a:bodyPr>
            <a:normAutofit fontScale="90000"/>
          </a:bodyPr>
          <a:lstStyle/>
          <a:p>
            <a:r>
              <a:rPr lang="en-US" dirty="0" smtClean="0">
                <a:solidFill>
                  <a:schemeClr val="tx1"/>
                </a:solidFill>
              </a:rPr>
              <a:t>SNB </a:t>
            </a:r>
            <a:r>
              <a:rPr lang="en-US" dirty="0" err="1" smtClean="0">
                <a:solidFill>
                  <a:schemeClr val="tx1"/>
                </a:solidFill>
              </a:rPr>
              <a:t>datagen</a:t>
            </a:r>
            <a:r>
              <a:rPr lang="en-US" dirty="0" smtClean="0">
                <a:solidFill>
                  <a:schemeClr val="tx1"/>
                </a:solidFill>
              </a:rPr>
              <a:t>: </a:t>
            </a:r>
            <a:r>
              <a:rPr lang="en-US" dirty="0" smtClean="0">
                <a:solidFill>
                  <a:schemeClr val="tx1"/>
                </a:solidFill>
              </a:rPr>
              <a:t>correlated </a:t>
            </a:r>
            <a:r>
              <a:rPr lang="en-US" dirty="0" smtClean="0">
                <a:solidFill>
                  <a:schemeClr val="tx1"/>
                </a:solidFill>
              </a:rPr>
              <a:t>graph structure</a:t>
            </a:r>
            <a:endParaRPr lang="en-US" dirty="0"/>
          </a:p>
        </p:txBody>
      </p:sp>
      <p:sp>
        <p:nvSpPr>
          <p:cNvPr id="34" name="Oval 33"/>
          <p:cNvSpPr/>
          <p:nvPr/>
        </p:nvSpPr>
        <p:spPr>
          <a:xfrm>
            <a:off x="4348322" y="2004369"/>
            <a:ext cx="228600" cy="228600"/>
          </a:xfrm>
          <a:prstGeom prst="ellipse">
            <a:avLst/>
          </a:prstGeom>
          <a:solidFill>
            <a:schemeClr val="tx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TextBox 34"/>
          <p:cNvSpPr txBox="1"/>
          <p:nvPr/>
        </p:nvSpPr>
        <p:spPr>
          <a:xfrm>
            <a:off x="4311498" y="1708499"/>
            <a:ext cx="248392" cy="276999"/>
          </a:xfrm>
          <a:prstGeom prst="rect">
            <a:avLst/>
          </a:prstGeom>
          <a:noFill/>
          <a:effectLst/>
        </p:spPr>
        <p:txBody>
          <a:bodyPr wrap="square" lIns="0" tIns="0" rIns="0" bIns="0" rtlCol="0">
            <a:spAutoFit/>
          </a:bodyPr>
          <a:lstStyle/>
          <a:p>
            <a:r>
              <a:rPr lang="en-US" b="1" dirty="0" smtClean="0"/>
              <a:t>P4</a:t>
            </a:r>
            <a:endParaRPr lang="en-US" b="1" dirty="0"/>
          </a:p>
        </p:txBody>
      </p:sp>
      <p:grpSp>
        <p:nvGrpSpPr>
          <p:cNvPr id="4" name="Group 153"/>
          <p:cNvGrpSpPr/>
          <p:nvPr/>
        </p:nvGrpSpPr>
        <p:grpSpPr>
          <a:xfrm>
            <a:off x="4038469" y="3379392"/>
            <a:ext cx="1305056" cy="1102488"/>
            <a:chOff x="4038469" y="3379392"/>
            <a:chExt cx="1305056" cy="1102488"/>
          </a:xfrm>
        </p:grpSpPr>
        <p:cxnSp>
          <p:nvCxnSpPr>
            <p:cNvPr id="28" name="Straight Connector 27"/>
            <p:cNvCxnSpPr>
              <a:stCxn id="8" idx="3"/>
              <a:endCxn id="27" idx="7"/>
            </p:cNvCxnSpPr>
            <p:nvPr/>
          </p:nvCxnSpPr>
          <p:spPr>
            <a:xfrm flipH="1">
              <a:off x="4038469" y="3379392"/>
              <a:ext cx="1149576" cy="1021666"/>
            </a:xfrm>
            <a:prstGeom prst="line">
              <a:avLst/>
            </a:prstGeom>
            <a:ln>
              <a:solidFill>
                <a:srgbClr val="00B050"/>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rot="18978922">
              <a:off x="4268216" y="3892745"/>
              <a:ext cx="1075309" cy="276999"/>
            </a:xfrm>
            <a:prstGeom prst="rect">
              <a:avLst/>
            </a:prstGeom>
            <a:noFill/>
            <a:ln>
              <a:noFill/>
            </a:ln>
            <a:effectLst/>
          </p:spPr>
          <p:txBody>
            <a:bodyPr wrap="square" lIns="0" tIns="0" rIns="0" bIns="0" rtlCol="0">
              <a:spAutoFit/>
            </a:bodyPr>
            <a:lstStyle/>
            <a:p>
              <a:r>
                <a:rPr lang="en-US" b="1" dirty="0" smtClean="0"/>
                <a:t>&lt;knows&gt;</a:t>
              </a:r>
              <a:endParaRPr lang="en-US" b="1" dirty="0"/>
            </a:p>
          </p:txBody>
        </p:sp>
        <p:cxnSp>
          <p:nvCxnSpPr>
            <p:cNvPr id="39" name="Straight Connector 38"/>
            <p:cNvCxnSpPr>
              <a:stCxn id="27" idx="6"/>
              <a:endCxn id="8" idx="4"/>
            </p:cNvCxnSpPr>
            <p:nvPr/>
          </p:nvCxnSpPr>
          <p:spPr>
            <a:xfrm flipV="1">
              <a:off x="4071947" y="3412870"/>
              <a:ext cx="1196920" cy="1069010"/>
            </a:xfrm>
            <a:prstGeom prst="line">
              <a:avLst/>
            </a:prstGeom>
            <a:ln>
              <a:solidFill>
                <a:srgbClr val="00B050"/>
              </a:solidFill>
              <a:prstDash val="solid"/>
              <a:tailEnd type="triangle"/>
            </a:ln>
            <a:effectLst/>
          </p:spPr>
          <p:style>
            <a:lnRef idx="1">
              <a:schemeClr val="accent1"/>
            </a:lnRef>
            <a:fillRef idx="0">
              <a:schemeClr val="accent1"/>
            </a:fillRef>
            <a:effectRef idx="0">
              <a:schemeClr val="accent1"/>
            </a:effectRef>
            <a:fontRef idx="minor">
              <a:schemeClr val="tx1"/>
            </a:fontRef>
          </p:style>
        </p:cxnSp>
      </p:grpSp>
      <p:grpSp>
        <p:nvGrpSpPr>
          <p:cNvPr id="6" name="Group 152"/>
          <p:cNvGrpSpPr/>
          <p:nvPr/>
        </p:nvGrpSpPr>
        <p:grpSpPr>
          <a:xfrm>
            <a:off x="2864563" y="3080280"/>
            <a:ext cx="1093084" cy="1320778"/>
            <a:chOff x="2864563" y="3080280"/>
            <a:chExt cx="1093084" cy="1320778"/>
          </a:xfrm>
        </p:grpSpPr>
        <p:cxnSp>
          <p:nvCxnSpPr>
            <p:cNvPr id="32" name="Straight Connector 31"/>
            <p:cNvCxnSpPr>
              <a:stCxn id="26" idx="5"/>
              <a:endCxn id="27" idx="0"/>
            </p:cNvCxnSpPr>
            <p:nvPr/>
          </p:nvCxnSpPr>
          <p:spPr>
            <a:xfrm>
              <a:off x="2945385" y="3080280"/>
              <a:ext cx="1012262" cy="1287300"/>
            </a:xfrm>
            <a:prstGeom prst="line">
              <a:avLst/>
            </a:prstGeom>
            <a:ln>
              <a:solidFill>
                <a:srgbClr val="00B050"/>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rot="3148657">
              <a:off x="3115191" y="3630490"/>
              <a:ext cx="1088041" cy="276999"/>
            </a:xfrm>
            <a:prstGeom prst="rect">
              <a:avLst/>
            </a:prstGeom>
            <a:noFill/>
            <a:ln>
              <a:noFill/>
            </a:ln>
            <a:effectLst/>
          </p:spPr>
          <p:txBody>
            <a:bodyPr wrap="square" lIns="0" tIns="0" rIns="0" bIns="0" rtlCol="0">
              <a:spAutoFit/>
            </a:bodyPr>
            <a:lstStyle/>
            <a:p>
              <a:r>
                <a:rPr lang="en-US" b="1" dirty="0" smtClean="0"/>
                <a:t>&lt;knows&gt;</a:t>
              </a:r>
              <a:endParaRPr lang="en-US" b="1" dirty="0"/>
            </a:p>
          </p:txBody>
        </p:sp>
        <p:cxnSp>
          <p:nvCxnSpPr>
            <p:cNvPr id="40" name="Straight Connector 39"/>
            <p:cNvCxnSpPr>
              <a:stCxn id="27" idx="1"/>
              <a:endCxn id="26" idx="4"/>
            </p:cNvCxnSpPr>
            <p:nvPr/>
          </p:nvCxnSpPr>
          <p:spPr>
            <a:xfrm flipH="1" flipV="1">
              <a:off x="2864563" y="3113758"/>
              <a:ext cx="1012262" cy="1287300"/>
            </a:xfrm>
            <a:prstGeom prst="line">
              <a:avLst/>
            </a:prstGeom>
            <a:ln>
              <a:solidFill>
                <a:srgbClr val="00B050"/>
              </a:solidFill>
              <a:prstDash val="solid"/>
              <a:tailEnd type="triangle"/>
            </a:ln>
            <a:effectLst/>
          </p:spPr>
          <p:style>
            <a:lnRef idx="1">
              <a:schemeClr val="accent1"/>
            </a:lnRef>
            <a:fillRef idx="0">
              <a:schemeClr val="accent1"/>
            </a:fillRef>
            <a:effectRef idx="0">
              <a:schemeClr val="accent1"/>
            </a:effectRef>
            <a:fontRef idx="minor">
              <a:schemeClr val="tx1"/>
            </a:fontRef>
          </p:style>
        </p:cxnSp>
      </p:grpSp>
      <p:grpSp>
        <p:nvGrpSpPr>
          <p:cNvPr id="7" name="Group 151"/>
          <p:cNvGrpSpPr/>
          <p:nvPr/>
        </p:nvGrpSpPr>
        <p:grpSpPr>
          <a:xfrm>
            <a:off x="2945385" y="2845418"/>
            <a:ext cx="2242660" cy="453152"/>
            <a:chOff x="2945385" y="2845418"/>
            <a:chExt cx="2242660" cy="453152"/>
          </a:xfrm>
        </p:grpSpPr>
        <p:cxnSp>
          <p:nvCxnSpPr>
            <p:cNvPr id="24" name="Straight Connector 23"/>
            <p:cNvCxnSpPr>
              <a:stCxn id="8" idx="1"/>
              <a:endCxn id="26" idx="6"/>
            </p:cNvCxnSpPr>
            <p:nvPr/>
          </p:nvCxnSpPr>
          <p:spPr>
            <a:xfrm flipH="1" flipV="1">
              <a:off x="2978863" y="2999458"/>
              <a:ext cx="2209182" cy="218290"/>
            </a:xfrm>
            <a:prstGeom prst="line">
              <a:avLst/>
            </a:prstGeom>
            <a:ln>
              <a:solidFill>
                <a:srgbClr val="00B050"/>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319148">
              <a:off x="3711920" y="2845418"/>
              <a:ext cx="887743" cy="276999"/>
            </a:xfrm>
            <a:prstGeom prst="rect">
              <a:avLst/>
            </a:prstGeom>
            <a:noFill/>
            <a:ln>
              <a:noFill/>
            </a:ln>
            <a:effectLst/>
          </p:spPr>
          <p:txBody>
            <a:bodyPr wrap="square" lIns="0" tIns="0" rIns="0" bIns="0" rtlCol="0">
              <a:spAutoFit/>
            </a:bodyPr>
            <a:lstStyle/>
            <a:p>
              <a:r>
                <a:rPr lang="en-US" b="1" dirty="0" smtClean="0"/>
                <a:t>&lt;knows&gt;</a:t>
              </a:r>
              <a:endParaRPr lang="en-US" b="1" dirty="0"/>
            </a:p>
          </p:txBody>
        </p:sp>
        <p:cxnSp>
          <p:nvCxnSpPr>
            <p:cNvPr id="41" name="Straight Connector 40"/>
            <p:cNvCxnSpPr>
              <a:stCxn id="26" idx="5"/>
              <a:endCxn id="8" idx="2"/>
            </p:cNvCxnSpPr>
            <p:nvPr/>
          </p:nvCxnSpPr>
          <p:spPr>
            <a:xfrm>
              <a:off x="2945385" y="3080280"/>
              <a:ext cx="2209182" cy="218290"/>
            </a:xfrm>
            <a:prstGeom prst="line">
              <a:avLst/>
            </a:prstGeom>
            <a:ln>
              <a:solidFill>
                <a:srgbClr val="00B050"/>
              </a:solidFill>
              <a:prstDash val="solid"/>
              <a:tailEnd type="triangle"/>
            </a:ln>
            <a:effectLst/>
          </p:spPr>
          <p:style>
            <a:lnRef idx="1">
              <a:schemeClr val="accent1"/>
            </a:lnRef>
            <a:fillRef idx="0">
              <a:schemeClr val="accent1"/>
            </a:fillRef>
            <a:effectRef idx="0">
              <a:schemeClr val="accent1"/>
            </a:effectRef>
            <a:fontRef idx="minor">
              <a:schemeClr val="tx1"/>
            </a:fontRef>
          </p:style>
        </p:cxnSp>
      </p:grpSp>
      <p:grpSp>
        <p:nvGrpSpPr>
          <p:cNvPr id="9" name="Group 157"/>
          <p:cNvGrpSpPr/>
          <p:nvPr/>
        </p:nvGrpSpPr>
        <p:grpSpPr>
          <a:xfrm>
            <a:off x="5116309" y="1895253"/>
            <a:ext cx="3222482" cy="3163941"/>
            <a:chOff x="5116309" y="1895253"/>
            <a:chExt cx="3222482" cy="3163941"/>
          </a:xfrm>
        </p:grpSpPr>
        <p:sp>
          <p:nvSpPr>
            <p:cNvPr id="8" name="Oval 7"/>
            <p:cNvSpPr/>
            <p:nvPr/>
          </p:nvSpPr>
          <p:spPr>
            <a:xfrm>
              <a:off x="5154567" y="3184270"/>
              <a:ext cx="228600" cy="228600"/>
            </a:xfrm>
            <a:prstGeom prst="ellipse">
              <a:avLst/>
            </a:prstGeom>
            <a:solidFill>
              <a:schemeClr val="tx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Box 9"/>
            <p:cNvSpPr txBox="1"/>
            <p:nvPr/>
          </p:nvSpPr>
          <p:spPr>
            <a:xfrm>
              <a:off x="5116309" y="2858940"/>
              <a:ext cx="248392" cy="276999"/>
            </a:xfrm>
            <a:prstGeom prst="rect">
              <a:avLst/>
            </a:prstGeom>
            <a:noFill/>
            <a:effectLst/>
          </p:spPr>
          <p:txBody>
            <a:bodyPr wrap="square" lIns="0" tIns="0" rIns="0" bIns="0" rtlCol="0">
              <a:spAutoFit/>
            </a:bodyPr>
            <a:lstStyle/>
            <a:p>
              <a:r>
                <a:rPr lang="en-US" b="1" dirty="0" smtClean="0"/>
                <a:t>P5</a:t>
              </a:r>
              <a:endParaRPr lang="en-US" b="1" dirty="0"/>
            </a:p>
          </p:txBody>
        </p:sp>
        <p:cxnSp>
          <p:nvCxnSpPr>
            <p:cNvPr id="11" name="Straight Connector 10"/>
            <p:cNvCxnSpPr>
              <a:stCxn id="8" idx="7"/>
              <a:endCxn id="12" idx="2"/>
            </p:cNvCxnSpPr>
            <p:nvPr/>
          </p:nvCxnSpPr>
          <p:spPr>
            <a:xfrm flipV="1">
              <a:off x="5349689" y="2172252"/>
              <a:ext cx="943063" cy="1045496"/>
            </a:xfrm>
            <a:prstGeom prst="line">
              <a:avLst/>
            </a:prstGeom>
            <a:ln>
              <a:solidFill>
                <a:schemeClr val="tx1"/>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780965" y="1895253"/>
              <a:ext cx="1023573" cy="276999"/>
            </a:xfrm>
            <a:prstGeom prst="rect">
              <a:avLst/>
            </a:prstGeom>
            <a:noFill/>
            <a:effectLst/>
          </p:spPr>
          <p:txBody>
            <a:bodyPr wrap="square" lIns="0" tIns="0" rIns="0" bIns="0" rtlCol="0">
              <a:spAutoFit/>
            </a:bodyPr>
            <a:lstStyle/>
            <a:p>
              <a:r>
                <a:rPr lang="en-US" b="1" dirty="0" smtClean="0"/>
                <a:t>Student</a:t>
              </a:r>
              <a:endParaRPr lang="en-US" b="1" dirty="0"/>
            </a:p>
          </p:txBody>
        </p:sp>
        <p:cxnSp>
          <p:nvCxnSpPr>
            <p:cNvPr id="13" name="Straight Connector 12"/>
            <p:cNvCxnSpPr>
              <a:stCxn id="8" idx="6"/>
              <a:endCxn id="14" idx="1"/>
            </p:cNvCxnSpPr>
            <p:nvPr/>
          </p:nvCxnSpPr>
          <p:spPr>
            <a:xfrm flipV="1">
              <a:off x="5383167" y="2346549"/>
              <a:ext cx="1774144" cy="952021"/>
            </a:xfrm>
            <a:prstGeom prst="line">
              <a:avLst/>
            </a:prstGeom>
            <a:ln>
              <a:solidFill>
                <a:schemeClr val="tx1"/>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157311" y="2208049"/>
              <a:ext cx="874256" cy="276999"/>
            </a:xfrm>
            <a:prstGeom prst="rect">
              <a:avLst/>
            </a:prstGeom>
            <a:noFill/>
            <a:effectLst/>
          </p:spPr>
          <p:txBody>
            <a:bodyPr wrap="square" lIns="0" tIns="0" rIns="0" bIns="0" rtlCol="0">
              <a:spAutoFit/>
            </a:bodyPr>
            <a:lstStyle/>
            <a:p>
              <a:r>
                <a:rPr lang="en-US" b="1" dirty="0" smtClean="0"/>
                <a:t>“Anna”</a:t>
              </a:r>
              <a:endParaRPr lang="en-US" b="1" dirty="0"/>
            </a:p>
          </p:txBody>
        </p:sp>
        <p:sp>
          <p:nvSpPr>
            <p:cNvPr id="16" name="TextBox 15"/>
            <p:cNvSpPr txBox="1"/>
            <p:nvPr/>
          </p:nvSpPr>
          <p:spPr>
            <a:xfrm rot="18640363">
              <a:off x="5577009" y="2362144"/>
              <a:ext cx="456386" cy="276999"/>
            </a:xfrm>
            <a:prstGeom prst="rect">
              <a:avLst/>
            </a:prstGeom>
            <a:noFill/>
            <a:effectLst/>
          </p:spPr>
          <p:txBody>
            <a:bodyPr wrap="square" lIns="0" tIns="0" rIns="0" bIns="0" rtlCol="0">
              <a:spAutoFit/>
            </a:bodyPr>
            <a:lstStyle/>
            <a:p>
              <a:r>
                <a:rPr lang="en-US" b="1" dirty="0" smtClean="0"/>
                <a:t>&lt;is&gt;</a:t>
              </a:r>
              <a:endParaRPr lang="en-US" b="1" dirty="0"/>
            </a:p>
          </p:txBody>
        </p:sp>
        <p:cxnSp>
          <p:nvCxnSpPr>
            <p:cNvPr id="21" name="Straight Connector 20"/>
            <p:cNvCxnSpPr>
              <a:stCxn id="8" idx="5"/>
              <a:endCxn id="23" idx="1"/>
            </p:cNvCxnSpPr>
            <p:nvPr/>
          </p:nvCxnSpPr>
          <p:spPr>
            <a:xfrm>
              <a:off x="5349689" y="3379392"/>
              <a:ext cx="1312275" cy="1402803"/>
            </a:xfrm>
            <a:prstGeom prst="line">
              <a:avLst/>
            </a:prstGeom>
            <a:ln>
              <a:solidFill>
                <a:schemeClr val="tx1"/>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rot="3015267">
              <a:off x="5786379" y="4047608"/>
              <a:ext cx="961900" cy="276999"/>
            </a:xfrm>
            <a:prstGeom prst="rect">
              <a:avLst/>
            </a:prstGeom>
            <a:noFill/>
            <a:effectLst/>
          </p:spPr>
          <p:txBody>
            <a:bodyPr wrap="square" lIns="0" tIns="0" rIns="0" bIns="0" rtlCol="0">
              <a:spAutoFit/>
            </a:bodyPr>
            <a:lstStyle/>
            <a:p>
              <a:r>
                <a:rPr lang="en-US" b="1" dirty="0" smtClean="0"/>
                <a:t>&lt;</a:t>
              </a:r>
              <a:r>
                <a:rPr lang="en-US" b="1" dirty="0" err="1" smtClean="0"/>
                <a:t>studyAt</a:t>
              </a:r>
              <a:r>
                <a:rPr lang="en-US" b="1" dirty="0" smtClean="0"/>
                <a:t>&gt;</a:t>
              </a:r>
              <a:endParaRPr lang="en-US" b="1" dirty="0"/>
            </a:p>
          </p:txBody>
        </p:sp>
        <p:sp>
          <p:nvSpPr>
            <p:cNvPr id="23" name="TextBox 22"/>
            <p:cNvSpPr txBox="1"/>
            <p:nvPr/>
          </p:nvSpPr>
          <p:spPr>
            <a:xfrm>
              <a:off x="6661964" y="4505196"/>
              <a:ext cx="1676827" cy="553998"/>
            </a:xfrm>
            <a:prstGeom prst="rect">
              <a:avLst/>
            </a:prstGeom>
            <a:noFill/>
            <a:effectLst/>
          </p:spPr>
          <p:txBody>
            <a:bodyPr wrap="square" lIns="0" tIns="0" rIns="0" bIns="0" rtlCol="0">
              <a:spAutoFit/>
            </a:bodyPr>
            <a:lstStyle/>
            <a:p>
              <a:r>
                <a:rPr lang="en-US" b="1" dirty="0" smtClean="0">
                  <a:solidFill>
                    <a:srgbClr val="00B050"/>
                  </a:solidFill>
                </a:rPr>
                <a:t>“University of Leipzig</a:t>
              </a:r>
              <a:r>
                <a:rPr lang="en-US" b="1" dirty="0" smtClean="0"/>
                <a:t>”</a:t>
              </a:r>
              <a:endParaRPr lang="en-US" b="1" dirty="0"/>
            </a:p>
          </p:txBody>
        </p:sp>
        <p:cxnSp>
          <p:nvCxnSpPr>
            <p:cNvPr id="42" name="Straight Connector 41"/>
            <p:cNvCxnSpPr>
              <a:stCxn id="8" idx="6"/>
              <a:endCxn id="44" idx="1"/>
            </p:cNvCxnSpPr>
            <p:nvPr/>
          </p:nvCxnSpPr>
          <p:spPr>
            <a:xfrm flipV="1">
              <a:off x="5383167" y="3031653"/>
              <a:ext cx="1774144" cy="266917"/>
            </a:xfrm>
            <a:prstGeom prst="line">
              <a:avLst/>
            </a:prstGeom>
            <a:ln>
              <a:solidFill>
                <a:schemeClr val="tx1"/>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rot="21194416">
              <a:off x="6195411" y="2834768"/>
              <a:ext cx="961900" cy="276999"/>
            </a:xfrm>
            <a:prstGeom prst="rect">
              <a:avLst/>
            </a:prstGeom>
            <a:noFill/>
            <a:effectLst/>
          </p:spPr>
          <p:txBody>
            <a:bodyPr wrap="square" lIns="0" tIns="0" rIns="0" bIns="0" rtlCol="0">
              <a:spAutoFit/>
            </a:bodyPr>
            <a:lstStyle/>
            <a:p>
              <a:r>
                <a:rPr lang="en-US" b="1" dirty="0" smtClean="0"/>
                <a:t>&lt;</a:t>
              </a:r>
              <a:r>
                <a:rPr lang="en-US" b="1" dirty="0" err="1" smtClean="0"/>
                <a:t>liveAt</a:t>
              </a:r>
              <a:r>
                <a:rPr lang="en-US" b="1" dirty="0" smtClean="0"/>
                <a:t>&gt;</a:t>
              </a:r>
              <a:endParaRPr lang="en-US" b="1" dirty="0"/>
            </a:p>
          </p:txBody>
        </p:sp>
        <p:sp>
          <p:nvSpPr>
            <p:cNvPr id="44" name="TextBox 43"/>
            <p:cNvSpPr txBox="1"/>
            <p:nvPr/>
          </p:nvSpPr>
          <p:spPr>
            <a:xfrm>
              <a:off x="7157311" y="2893153"/>
              <a:ext cx="1178685" cy="276999"/>
            </a:xfrm>
            <a:prstGeom prst="rect">
              <a:avLst/>
            </a:prstGeom>
            <a:noFill/>
            <a:effectLst/>
          </p:spPr>
          <p:txBody>
            <a:bodyPr wrap="square" lIns="0" tIns="0" rIns="0" bIns="0" rtlCol="0">
              <a:spAutoFit/>
            </a:bodyPr>
            <a:lstStyle/>
            <a:p>
              <a:r>
                <a:rPr lang="en-US" b="1" dirty="0" smtClean="0"/>
                <a:t>“Germany”</a:t>
              </a:r>
              <a:endParaRPr lang="en-US" b="1" dirty="0"/>
            </a:p>
          </p:txBody>
        </p:sp>
        <p:cxnSp>
          <p:nvCxnSpPr>
            <p:cNvPr id="45" name="Straight Connector 44"/>
            <p:cNvCxnSpPr>
              <a:stCxn id="8" idx="5"/>
              <a:endCxn id="46" idx="1"/>
            </p:cNvCxnSpPr>
            <p:nvPr/>
          </p:nvCxnSpPr>
          <p:spPr>
            <a:xfrm>
              <a:off x="5349689" y="3379392"/>
              <a:ext cx="1603666" cy="483038"/>
            </a:xfrm>
            <a:prstGeom prst="line">
              <a:avLst/>
            </a:prstGeom>
            <a:ln>
              <a:solidFill>
                <a:schemeClr val="tx1"/>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953355" y="3723930"/>
              <a:ext cx="1071532" cy="276999"/>
            </a:xfrm>
            <a:prstGeom prst="rect">
              <a:avLst/>
            </a:prstGeom>
            <a:noFill/>
            <a:effectLst/>
          </p:spPr>
          <p:txBody>
            <a:bodyPr wrap="square" lIns="0" tIns="0" rIns="0" bIns="0" rtlCol="0">
              <a:spAutoFit/>
            </a:bodyPr>
            <a:lstStyle/>
            <a:p>
              <a:r>
                <a:rPr lang="en-US" b="1" dirty="0" smtClean="0"/>
                <a:t>“1990”</a:t>
              </a:r>
              <a:endParaRPr lang="en-US" b="1" dirty="0"/>
            </a:p>
          </p:txBody>
        </p:sp>
        <p:sp>
          <p:nvSpPr>
            <p:cNvPr id="47" name="TextBox 46"/>
            <p:cNvSpPr txBox="1"/>
            <p:nvPr/>
          </p:nvSpPr>
          <p:spPr>
            <a:xfrm rot="806357">
              <a:off x="5788141" y="3449167"/>
              <a:ext cx="1549626" cy="276999"/>
            </a:xfrm>
            <a:prstGeom prst="rect">
              <a:avLst/>
            </a:prstGeom>
            <a:noFill/>
            <a:effectLst/>
          </p:spPr>
          <p:txBody>
            <a:bodyPr wrap="square" lIns="0" tIns="0" rIns="0" bIns="0" rtlCol="0">
              <a:spAutoFit/>
            </a:bodyPr>
            <a:lstStyle/>
            <a:p>
              <a:r>
                <a:rPr lang="en-US" b="1" dirty="0" smtClean="0"/>
                <a:t>&lt;</a:t>
              </a:r>
              <a:r>
                <a:rPr lang="en-US" b="1" dirty="0" err="1" smtClean="0"/>
                <a:t>birthYear</a:t>
              </a:r>
              <a:r>
                <a:rPr lang="en-US" b="1" dirty="0" smtClean="0"/>
                <a:t>&gt;</a:t>
              </a:r>
              <a:endParaRPr lang="en-US" b="1" dirty="0"/>
            </a:p>
          </p:txBody>
        </p:sp>
        <p:sp>
          <p:nvSpPr>
            <p:cNvPr id="74" name="TextBox 73"/>
            <p:cNvSpPr txBox="1"/>
            <p:nvPr/>
          </p:nvSpPr>
          <p:spPr>
            <a:xfrm rot="19746257">
              <a:off x="5809155" y="2448626"/>
              <a:ext cx="1296675" cy="276999"/>
            </a:xfrm>
            <a:prstGeom prst="rect">
              <a:avLst/>
            </a:prstGeom>
            <a:noFill/>
            <a:effectLst/>
          </p:spPr>
          <p:txBody>
            <a:bodyPr wrap="square" lIns="0" tIns="0" rIns="0" bIns="0" rtlCol="0">
              <a:spAutoFit/>
            </a:bodyPr>
            <a:lstStyle/>
            <a:p>
              <a:r>
                <a:rPr lang="en-US" b="1" dirty="0" smtClean="0"/>
                <a:t>&lt;</a:t>
              </a:r>
              <a:r>
                <a:rPr lang="en-US" b="1" dirty="0" err="1" smtClean="0"/>
                <a:t>firstname</a:t>
              </a:r>
              <a:r>
                <a:rPr lang="en-US" b="1" dirty="0" smtClean="0"/>
                <a:t>&gt;</a:t>
              </a:r>
              <a:endParaRPr lang="en-US" b="1" dirty="0"/>
            </a:p>
          </p:txBody>
        </p:sp>
      </p:grpSp>
      <p:grpSp>
        <p:nvGrpSpPr>
          <p:cNvPr id="17" name="Group 158"/>
          <p:cNvGrpSpPr/>
          <p:nvPr/>
        </p:nvGrpSpPr>
        <p:grpSpPr>
          <a:xfrm>
            <a:off x="1" y="1577608"/>
            <a:ext cx="3014272" cy="2878823"/>
            <a:chOff x="1" y="1577608"/>
            <a:chExt cx="3014272" cy="2878823"/>
          </a:xfrm>
        </p:grpSpPr>
        <p:sp>
          <p:nvSpPr>
            <p:cNvPr id="15" name="TextBox 14"/>
            <p:cNvSpPr txBox="1"/>
            <p:nvPr/>
          </p:nvSpPr>
          <p:spPr>
            <a:xfrm rot="21039185">
              <a:off x="1471434" y="2919257"/>
              <a:ext cx="1542839" cy="276999"/>
            </a:xfrm>
            <a:prstGeom prst="rect">
              <a:avLst/>
            </a:prstGeom>
            <a:noFill/>
            <a:effectLst/>
          </p:spPr>
          <p:txBody>
            <a:bodyPr wrap="square" lIns="0" tIns="0" rIns="0" bIns="0" rtlCol="0">
              <a:spAutoFit/>
            </a:bodyPr>
            <a:lstStyle/>
            <a:p>
              <a:r>
                <a:rPr lang="en-US" b="1" dirty="0" smtClean="0"/>
                <a:t>&lt;</a:t>
              </a:r>
              <a:r>
                <a:rPr lang="en-US" b="1" dirty="0" err="1" smtClean="0"/>
                <a:t>firstname</a:t>
              </a:r>
              <a:r>
                <a:rPr lang="en-US" b="1" dirty="0" smtClean="0"/>
                <a:t>&gt;</a:t>
              </a:r>
              <a:endParaRPr lang="en-US" b="1" dirty="0"/>
            </a:p>
          </p:txBody>
        </p:sp>
        <p:sp>
          <p:nvSpPr>
            <p:cNvPr id="26" name="Oval 25"/>
            <p:cNvSpPr/>
            <p:nvPr/>
          </p:nvSpPr>
          <p:spPr>
            <a:xfrm>
              <a:off x="2750263" y="2885158"/>
              <a:ext cx="228600" cy="228600"/>
            </a:xfrm>
            <a:prstGeom prst="ellipse">
              <a:avLst/>
            </a:prstGeom>
            <a:solidFill>
              <a:schemeClr val="tx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TextBox 30"/>
            <p:cNvSpPr txBox="1"/>
            <p:nvPr/>
          </p:nvSpPr>
          <p:spPr>
            <a:xfrm>
              <a:off x="2710229" y="3163314"/>
              <a:ext cx="248392" cy="276999"/>
            </a:xfrm>
            <a:prstGeom prst="rect">
              <a:avLst/>
            </a:prstGeom>
            <a:noFill/>
            <a:effectLst/>
          </p:spPr>
          <p:txBody>
            <a:bodyPr wrap="square" lIns="0" tIns="0" rIns="0" bIns="0" rtlCol="0">
              <a:spAutoFit/>
            </a:bodyPr>
            <a:lstStyle/>
            <a:p>
              <a:r>
                <a:rPr lang="en-US" b="1" dirty="0" smtClean="0"/>
                <a:t>P1</a:t>
              </a:r>
              <a:endParaRPr lang="en-US" b="1" dirty="0"/>
            </a:p>
          </p:txBody>
        </p:sp>
        <p:cxnSp>
          <p:nvCxnSpPr>
            <p:cNvPr id="48" name="Straight Connector 47"/>
            <p:cNvCxnSpPr>
              <a:stCxn id="26" idx="2"/>
              <a:endCxn id="50" idx="3"/>
            </p:cNvCxnSpPr>
            <p:nvPr/>
          </p:nvCxnSpPr>
          <p:spPr>
            <a:xfrm flipH="1" flipV="1">
              <a:off x="1499132" y="2488861"/>
              <a:ext cx="1251131" cy="510597"/>
            </a:xfrm>
            <a:prstGeom prst="line">
              <a:avLst/>
            </a:prstGeom>
            <a:ln>
              <a:solidFill>
                <a:schemeClr val="tx1"/>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rot="1370662">
              <a:off x="1614870" y="2498111"/>
              <a:ext cx="1276102" cy="276999"/>
            </a:xfrm>
            <a:prstGeom prst="rect">
              <a:avLst/>
            </a:prstGeom>
            <a:noFill/>
            <a:effectLst/>
          </p:spPr>
          <p:txBody>
            <a:bodyPr wrap="square" lIns="0" tIns="0" rIns="0" bIns="0" rtlCol="0">
              <a:spAutoFit/>
            </a:bodyPr>
            <a:lstStyle/>
            <a:p>
              <a:r>
                <a:rPr lang="en-US" b="1" dirty="0"/>
                <a:t>&lt; </a:t>
              </a:r>
              <a:r>
                <a:rPr lang="en-US" b="1" dirty="0" err="1"/>
                <a:t>studyAt</a:t>
              </a:r>
              <a:r>
                <a:rPr lang="en-US" b="1" dirty="0"/>
                <a:t> &gt;</a:t>
              </a:r>
            </a:p>
          </p:txBody>
        </p:sp>
        <p:sp>
          <p:nvSpPr>
            <p:cNvPr id="50" name="TextBox 49"/>
            <p:cNvSpPr txBox="1"/>
            <p:nvPr/>
          </p:nvSpPr>
          <p:spPr>
            <a:xfrm>
              <a:off x="177408" y="2211862"/>
              <a:ext cx="1321724" cy="553998"/>
            </a:xfrm>
            <a:prstGeom prst="rect">
              <a:avLst/>
            </a:prstGeom>
            <a:noFill/>
            <a:effectLst/>
          </p:spPr>
          <p:txBody>
            <a:bodyPr wrap="square" lIns="0" tIns="0" rIns="0" bIns="0" rtlCol="0">
              <a:spAutoFit/>
            </a:bodyPr>
            <a:lstStyle/>
            <a:p>
              <a:r>
                <a:rPr lang="en-US" b="1" dirty="0" smtClean="0">
                  <a:solidFill>
                    <a:srgbClr val="00B050"/>
                  </a:solidFill>
                </a:rPr>
                <a:t>“University of Leipzig”</a:t>
              </a:r>
              <a:endParaRPr lang="en-US" b="1" dirty="0">
                <a:solidFill>
                  <a:srgbClr val="00B050"/>
                </a:solidFill>
              </a:endParaRPr>
            </a:p>
          </p:txBody>
        </p:sp>
        <p:cxnSp>
          <p:nvCxnSpPr>
            <p:cNvPr id="68" name="Straight Connector 67"/>
            <p:cNvCxnSpPr>
              <a:stCxn id="26" idx="3"/>
              <a:endCxn id="71" idx="3"/>
            </p:cNvCxnSpPr>
            <p:nvPr/>
          </p:nvCxnSpPr>
          <p:spPr>
            <a:xfrm flipH="1">
              <a:off x="1275006" y="3080280"/>
              <a:ext cx="1508735" cy="288928"/>
            </a:xfrm>
            <a:prstGeom prst="line">
              <a:avLst/>
            </a:prstGeom>
            <a:ln>
              <a:solidFill>
                <a:schemeClr val="tx1"/>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518610" y="3230708"/>
              <a:ext cx="756396" cy="276999"/>
            </a:xfrm>
            <a:prstGeom prst="rect">
              <a:avLst/>
            </a:prstGeom>
            <a:noFill/>
            <a:effectLst/>
          </p:spPr>
          <p:txBody>
            <a:bodyPr wrap="square" lIns="0" tIns="0" rIns="0" bIns="0" rtlCol="0">
              <a:spAutoFit/>
            </a:bodyPr>
            <a:lstStyle/>
            <a:p>
              <a:r>
                <a:rPr lang="en-US" b="1" dirty="0" smtClean="0"/>
                <a:t>“Laura”</a:t>
              </a:r>
              <a:endParaRPr lang="en-US" b="1" dirty="0"/>
            </a:p>
          </p:txBody>
        </p:sp>
        <p:cxnSp>
          <p:nvCxnSpPr>
            <p:cNvPr id="75" name="Straight Connector 74"/>
            <p:cNvCxnSpPr>
              <a:stCxn id="49" idx="3"/>
              <a:endCxn id="76" idx="2"/>
            </p:cNvCxnSpPr>
            <p:nvPr/>
          </p:nvCxnSpPr>
          <p:spPr>
            <a:xfrm flipH="1" flipV="1">
              <a:off x="2049548" y="1854607"/>
              <a:ext cx="791377" cy="1029714"/>
            </a:xfrm>
            <a:prstGeom prst="line">
              <a:avLst/>
            </a:prstGeom>
            <a:ln>
              <a:solidFill>
                <a:schemeClr val="tx1"/>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1692586" y="1577608"/>
              <a:ext cx="713924" cy="276999"/>
            </a:xfrm>
            <a:prstGeom prst="rect">
              <a:avLst/>
            </a:prstGeom>
            <a:noFill/>
            <a:effectLst/>
          </p:spPr>
          <p:txBody>
            <a:bodyPr wrap="square" lIns="0" tIns="0" rIns="0" bIns="0" rtlCol="0">
              <a:spAutoFit/>
            </a:bodyPr>
            <a:lstStyle/>
            <a:p>
              <a:r>
                <a:rPr lang="en-US" b="1" dirty="0" smtClean="0"/>
                <a:t>“1990”</a:t>
              </a:r>
              <a:endParaRPr lang="en-US" b="1" dirty="0"/>
            </a:p>
          </p:txBody>
        </p:sp>
        <p:sp>
          <p:nvSpPr>
            <p:cNvPr id="81" name="TextBox 80"/>
            <p:cNvSpPr txBox="1"/>
            <p:nvPr/>
          </p:nvSpPr>
          <p:spPr>
            <a:xfrm rot="3193878">
              <a:off x="2021471" y="2260410"/>
              <a:ext cx="1282992" cy="276999"/>
            </a:xfrm>
            <a:prstGeom prst="rect">
              <a:avLst/>
            </a:prstGeom>
            <a:noFill/>
            <a:effectLst/>
          </p:spPr>
          <p:txBody>
            <a:bodyPr wrap="square" lIns="0" tIns="0" rIns="0" bIns="0" rtlCol="0">
              <a:spAutoFit/>
            </a:bodyPr>
            <a:lstStyle/>
            <a:p>
              <a:r>
                <a:rPr lang="en-US" b="1" dirty="0" smtClean="0"/>
                <a:t>&lt;</a:t>
              </a:r>
              <a:r>
                <a:rPr lang="en-US" b="1" dirty="0" err="1" smtClean="0"/>
                <a:t>birthYear</a:t>
              </a:r>
              <a:r>
                <a:rPr lang="en-US" b="1" dirty="0" smtClean="0"/>
                <a:t>&gt;</a:t>
              </a:r>
              <a:endParaRPr lang="en-US" b="1" dirty="0"/>
            </a:p>
          </p:txBody>
        </p:sp>
        <p:cxnSp>
          <p:nvCxnSpPr>
            <p:cNvPr id="85" name="Straight Connector 84"/>
            <p:cNvCxnSpPr>
              <a:stCxn id="26" idx="3"/>
              <a:endCxn id="94" idx="3"/>
            </p:cNvCxnSpPr>
            <p:nvPr/>
          </p:nvCxnSpPr>
          <p:spPr>
            <a:xfrm flipH="1">
              <a:off x="1733267" y="3080280"/>
              <a:ext cx="1050474" cy="1237652"/>
            </a:xfrm>
            <a:prstGeom prst="line">
              <a:avLst/>
            </a:prstGeom>
            <a:ln>
              <a:solidFill>
                <a:schemeClr val="tx1"/>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rot="18603339">
              <a:off x="1729447" y="3337877"/>
              <a:ext cx="1132073" cy="276999"/>
            </a:xfrm>
            <a:prstGeom prst="rect">
              <a:avLst/>
            </a:prstGeom>
            <a:noFill/>
            <a:effectLst/>
          </p:spPr>
          <p:txBody>
            <a:bodyPr wrap="square" lIns="0" tIns="0" rIns="0" bIns="0" rtlCol="0">
              <a:spAutoFit/>
            </a:bodyPr>
            <a:lstStyle/>
            <a:p>
              <a:r>
                <a:rPr lang="en-US" b="1" dirty="0" smtClean="0"/>
                <a:t>&lt;like&gt;</a:t>
              </a:r>
              <a:endParaRPr lang="en-US" b="1" dirty="0"/>
            </a:p>
          </p:txBody>
        </p:sp>
        <p:sp>
          <p:nvSpPr>
            <p:cNvPr id="94" name="TextBox 93"/>
            <p:cNvSpPr txBox="1"/>
            <p:nvPr/>
          </p:nvSpPr>
          <p:spPr>
            <a:xfrm>
              <a:off x="1" y="4179432"/>
              <a:ext cx="1733266" cy="276999"/>
            </a:xfrm>
            <a:prstGeom prst="rect">
              <a:avLst/>
            </a:prstGeom>
            <a:noFill/>
            <a:effectLst/>
          </p:spPr>
          <p:txBody>
            <a:bodyPr wrap="square" lIns="0" tIns="0" rIns="0" bIns="0" rtlCol="0">
              <a:spAutoFit/>
            </a:bodyPr>
            <a:lstStyle/>
            <a:p>
              <a:r>
                <a:rPr lang="en-US" b="1" dirty="0" smtClean="0">
                  <a:solidFill>
                    <a:srgbClr val="FF0000"/>
                  </a:solidFill>
                </a:rPr>
                <a:t>&lt;Britney Spears&gt;</a:t>
              </a:r>
              <a:endParaRPr lang="en-US" b="1" dirty="0">
                <a:solidFill>
                  <a:srgbClr val="FF0000"/>
                </a:solidFill>
              </a:endParaRPr>
            </a:p>
          </p:txBody>
        </p:sp>
      </p:grpSp>
      <p:sp>
        <p:nvSpPr>
          <p:cNvPr id="116" name="TextBox 115"/>
          <p:cNvSpPr txBox="1"/>
          <p:nvPr/>
        </p:nvSpPr>
        <p:spPr>
          <a:xfrm>
            <a:off x="5339540" y="1242888"/>
            <a:ext cx="1642422" cy="276999"/>
          </a:xfrm>
          <a:prstGeom prst="rect">
            <a:avLst/>
          </a:prstGeom>
          <a:noFill/>
          <a:effectLst/>
        </p:spPr>
        <p:txBody>
          <a:bodyPr wrap="square" lIns="0" tIns="0" rIns="0" bIns="0" rtlCol="0">
            <a:spAutoFit/>
          </a:bodyPr>
          <a:lstStyle/>
          <a:p>
            <a:r>
              <a:rPr lang="en-US" b="1" dirty="0" smtClean="0">
                <a:solidFill>
                  <a:srgbClr val="FF0000"/>
                </a:solidFill>
              </a:rPr>
              <a:t>&lt;Britney Spears&gt;</a:t>
            </a:r>
            <a:endParaRPr lang="en-US" b="1" dirty="0">
              <a:solidFill>
                <a:srgbClr val="FF0000"/>
              </a:solidFill>
            </a:endParaRPr>
          </a:p>
        </p:txBody>
      </p:sp>
      <p:cxnSp>
        <p:nvCxnSpPr>
          <p:cNvPr id="117" name="Straight Connector 116"/>
          <p:cNvCxnSpPr>
            <a:stCxn id="34" idx="6"/>
            <a:endCxn id="116" idx="1"/>
          </p:cNvCxnSpPr>
          <p:nvPr/>
        </p:nvCxnSpPr>
        <p:spPr>
          <a:xfrm flipV="1">
            <a:off x="4576922" y="1381388"/>
            <a:ext cx="762618" cy="737281"/>
          </a:xfrm>
          <a:prstGeom prst="line">
            <a:avLst/>
          </a:prstGeom>
          <a:ln>
            <a:solidFill>
              <a:schemeClr val="tx1"/>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rot="19029654">
            <a:off x="4538547" y="1423637"/>
            <a:ext cx="842599" cy="276999"/>
          </a:xfrm>
          <a:prstGeom prst="rect">
            <a:avLst/>
          </a:prstGeom>
          <a:noFill/>
          <a:effectLst/>
        </p:spPr>
        <p:txBody>
          <a:bodyPr wrap="square" lIns="0" tIns="0" rIns="0" bIns="0" rtlCol="0">
            <a:spAutoFit/>
          </a:bodyPr>
          <a:lstStyle/>
          <a:p>
            <a:r>
              <a:rPr lang="en-US" b="1" dirty="0" smtClean="0"/>
              <a:t>&lt;like&gt;</a:t>
            </a:r>
            <a:endParaRPr lang="en-US" b="1" dirty="0"/>
          </a:p>
        </p:txBody>
      </p:sp>
      <p:grpSp>
        <p:nvGrpSpPr>
          <p:cNvPr id="18" name="Group 154"/>
          <p:cNvGrpSpPr/>
          <p:nvPr/>
        </p:nvGrpSpPr>
        <p:grpSpPr>
          <a:xfrm>
            <a:off x="2945385" y="2199491"/>
            <a:ext cx="1517237" cy="799967"/>
            <a:chOff x="2945385" y="2199491"/>
            <a:chExt cx="1517237" cy="799967"/>
          </a:xfrm>
        </p:grpSpPr>
        <p:cxnSp>
          <p:nvCxnSpPr>
            <p:cNvPr id="121" name="Straight Connector 120"/>
            <p:cNvCxnSpPr>
              <a:stCxn id="26" idx="7"/>
              <a:endCxn id="34" idx="3"/>
            </p:cNvCxnSpPr>
            <p:nvPr/>
          </p:nvCxnSpPr>
          <p:spPr>
            <a:xfrm flipV="1">
              <a:off x="2945385" y="2199491"/>
              <a:ext cx="1436415" cy="719145"/>
            </a:xfrm>
            <a:prstGeom prst="line">
              <a:avLst/>
            </a:prstGeom>
            <a:ln>
              <a:solidFill>
                <a:srgbClr val="FF0000"/>
              </a:solidFill>
              <a:prstDash val="solid"/>
              <a:tailEnd type="triangle"/>
            </a:ln>
            <a:effectLst/>
          </p:spPr>
          <p:style>
            <a:lnRef idx="1">
              <a:schemeClr val="accent1"/>
            </a:lnRef>
            <a:fillRef idx="0">
              <a:schemeClr val="accent1"/>
            </a:fillRef>
            <a:effectRef idx="0">
              <a:schemeClr val="accent1"/>
            </a:effectRef>
            <a:fontRef idx="minor">
              <a:schemeClr val="tx1"/>
            </a:fontRef>
          </p:style>
        </p:cxnSp>
        <p:cxnSp>
          <p:nvCxnSpPr>
            <p:cNvPr id="124" name="Straight Connector 123"/>
            <p:cNvCxnSpPr>
              <a:stCxn id="34" idx="4"/>
              <a:endCxn id="26" idx="6"/>
            </p:cNvCxnSpPr>
            <p:nvPr/>
          </p:nvCxnSpPr>
          <p:spPr>
            <a:xfrm flipH="1">
              <a:off x="2978863" y="2232969"/>
              <a:ext cx="1483759" cy="766489"/>
            </a:xfrm>
            <a:prstGeom prst="line">
              <a:avLst/>
            </a:prstGeom>
            <a:ln>
              <a:solidFill>
                <a:srgbClr val="FF0000"/>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128" name="TextBox 127"/>
            <p:cNvSpPr txBox="1"/>
            <p:nvPr/>
          </p:nvSpPr>
          <p:spPr>
            <a:xfrm rot="20060218">
              <a:off x="3138205" y="2293640"/>
              <a:ext cx="887743" cy="276999"/>
            </a:xfrm>
            <a:prstGeom prst="rect">
              <a:avLst/>
            </a:prstGeom>
            <a:noFill/>
            <a:effectLst/>
          </p:spPr>
          <p:txBody>
            <a:bodyPr wrap="square" lIns="0" tIns="0" rIns="0" bIns="0" rtlCol="0">
              <a:spAutoFit/>
            </a:bodyPr>
            <a:lstStyle/>
            <a:p>
              <a:r>
                <a:rPr lang="en-US" b="1" dirty="0" smtClean="0"/>
                <a:t>&lt;knows&gt;</a:t>
              </a:r>
              <a:endParaRPr lang="en-US" b="1" dirty="0"/>
            </a:p>
          </p:txBody>
        </p:sp>
      </p:grpSp>
      <p:grpSp>
        <p:nvGrpSpPr>
          <p:cNvPr id="20" name="Group 159"/>
          <p:cNvGrpSpPr/>
          <p:nvPr/>
        </p:nvGrpSpPr>
        <p:grpSpPr>
          <a:xfrm>
            <a:off x="1475656" y="4321395"/>
            <a:ext cx="3176062" cy="1979620"/>
            <a:chOff x="1475656" y="4321395"/>
            <a:chExt cx="3176062" cy="1979620"/>
          </a:xfrm>
        </p:grpSpPr>
        <p:sp>
          <p:nvSpPr>
            <p:cNvPr id="27" name="Oval 26"/>
            <p:cNvSpPr/>
            <p:nvPr/>
          </p:nvSpPr>
          <p:spPr>
            <a:xfrm>
              <a:off x="3843347" y="4367580"/>
              <a:ext cx="228600" cy="228600"/>
            </a:xfrm>
            <a:prstGeom prst="ellipse">
              <a:avLst/>
            </a:prstGeom>
            <a:solidFill>
              <a:schemeClr val="tx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TextBox 28"/>
            <p:cNvSpPr txBox="1"/>
            <p:nvPr/>
          </p:nvSpPr>
          <p:spPr>
            <a:xfrm>
              <a:off x="3606645" y="4321395"/>
              <a:ext cx="248392" cy="276999"/>
            </a:xfrm>
            <a:prstGeom prst="rect">
              <a:avLst/>
            </a:prstGeom>
            <a:noFill/>
            <a:effectLst/>
          </p:spPr>
          <p:txBody>
            <a:bodyPr wrap="square" lIns="0" tIns="0" rIns="0" bIns="0" rtlCol="0">
              <a:spAutoFit/>
            </a:bodyPr>
            <a:lstStyle/>
            <a:p>
              <a:r>
                <a:rPr lang="en-US" b="1" dirty="0" smtClean="0"/>
                <a:t>P3</a:t>
              </a:r>
              <a:endParaRPr lang="en-US" b="1" dirty="0"/>
            </a:p>
          </p:txBody>
        </p:sp>
        <p:cxnSp>
          <p:nvCxnSpPr>
            <p:cNvPr id="103" name="Straight Connector 102"/>
            <p:cNvCxnSpPr>
              <a:stCxn id="27" idx="3"/>
              <a:endCxn id="105" idx="0"/>
            </p:cNvCxnSpPr>
            <p:nvPr/>
          </p:nvCxnSpPr>
          <p:spPr>
            <a:xfrm flipH="1">
              <a:off x="2321426" y="4562702"/>
              <a:ext cx="1555399" cy="1026538"/>
            </a:xfrm>
            <a:prstGeom prst="line">
              <a:avLst/>
            </a:prstGeom>
            <a:ln>
              <a:solidFill>
                <a:schemeClr val="tx1"/>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rot="19703953">
              <a:off x="2454753" y="4816046"/>
              <a:ext cx="1275227" cy="276999"/>
            </a:xfrm>
            <a:prstGeom prst="rect">
              <a:avLst/>
            </a:prstGeom>
            <a:noFill/>
            <a:effectLst/>
          </p:spPr>
          <p:txBody>
            <a:bodyPr wrap="square" lIns="0" tIns="0" rIns="0" bIns="0" rtlCol="0">
              <a:spAutoFit/>
            </a:bodyPr>
            <a:lstStyle/>
            <a:p>
              <a:r>
                <a:rPr lang="en-US" b="1" dirty="0"/>
                <a:t>&lt; </a:t>
              </a:r>
              <a:r>
                <a:rPr lang="en-US" b="1" dirty="0" err="1"/>
                <a:t>studyAt</a:t>
              </a:r>
              <a:r>
                <a:rPr lang="en-US" b="1" dirty="0"/>
                <a:t> &gt;</a:t>
              </a:r>
            </a:p>
          </p:txBody>
        </p:sp>
        <p:sp>
          <p:nvSpPr>
            <p:cNvPr id="105" name="TextBox 104"/>
            <p:cNvSpPr txBox="1"/>
            <p:nvPr/>
          </p:nvSpPr>
          <p:spPr>
            <a:xfrm>
              <a:off x="1475656" y="5589240"/>
              <a:ext cx="1691539" cy="553998"/>
            </a:xfrm>
            <a:prstGeom prst="rect">
              <a:avLst/>
            </a:prstGeom>
            <a:noFill/>
            <a:effectLst/>
          </p:spPr>
          <p:txBody>
            <a:bodyPr wrap="square" lIns="0" tIns="0" rIns="0" bIns="0" rtlCol="0">
              <a:spAutoFit/>
            </a:bodyPr>
            <a:lstStyle/>
            <a:p>
              <a:r>
                <a:rPr lang="en-US" b="1" dirty="0" smtClean="0">
                  <a:solidFill>
                    <a:srgbClr val="00B050"/>
                  </a:solidFill>
                </a:rPr>
                <a:t>“</a:t>
              </a:r>
              <a:r>
                <a:rPr lang="en-US" b="1" dirty="0">
                  <a:solidFill>
                    <a:srgbClr val="00B050"/>
                  </a:solidFill>
                </a:rPr>
                <a:t>University of </a:t>
              </a:r>
              <a:r>
                <a:rPr lang="en-US" b="1" dirty="0" smtClean="0">
                  <a:solidFill>
                    <a:srgbClr val="00B050"/>
                  </a:solidFill>
                </a:rPr>
                <a:t>Leipzig”</a:t>
              </a:r>
              <a:endParaRPr lang="en-US" b="1" dirty="0">
                <a:solidFill>
                  <a:srgbClr val="00B050"/>
                </a:solidFill>
              </a:endParaRPr>
            </a:p>
          </p:txBody>
        </p:sp>
        <p:sp>
          <p:nvSpPr>
            <p:cNvPr id="146" name="TextBox 145"/>
            <p:cNvSpPr txBox="1"/>
            <p:nvPr/>
          </p:nvSpPr>
          <p:spPr>
            <a:xfrm>
              <a:off x="3937794" y="6024016"/>
              <a:ext cx="713924" cy="276999"/>
            </a:xfrm>
            <a:prstGeom prst="rect">
              <a:avLst/>
            </a:prstGeom>
            <a:noFill/>
            <a:effectLst/>
          </p:spPr>
          <p:txBody>
            <a:bodyPr wrap="square" lIns="0" tIns="0" rIns="0" bIns="0" rtlCol="0">
              <a:spAutoFit/>
            </a:bodyPr>
            <a:lstStyle/>
            <a:p>
              <a:r>
                <a:rPr lang="en-US" b="1" dirty="0" smtClean="0"/>
                <a:t>“1990”</a:t>
              </a:r>
              <a:endParaRPr lang="en-US" b="1" dirty="0"/>
            </a:p>
          </p:txBody>
        </p:sp>
        <p:sp>
          <p:nvSpPr>
            <p:cNvPr id="147" name="TextBox 146"/>
            <p:cNvSpPr txBox="1"/>
            <p:nvPr/>
          </p:nvSpPr>
          <p:spPr>
            <a:xfrm rot="4671919">
              <a:off x="3632063" y="5173271"/>
              <a:ext cx="1282992" cy="276999"/>
            </a:xfrm>
            <a:prstGeom prst="rect">
              <a:avLst/>
            </a:prstGeom>
            <a:noFill/>
            <a:effectLst/>
          </p:spPr>
          <p:txBody>
            <a:bodyPr wrap="square" lIns="0" tIns="0" rIns="0" bIns="0" rtlCol="0">
              <a:spAutoFit/>
            </a:bodyPr>
            <a:lstStyle/>
            <a:p>
              <a:r>
                <a:rPr lang="en-US" b="1" dirty="0" smtClean="0"/>
                <a:t>&lt;</a:t>
              </a:r>
              <a:r>
                <a:rPr lang="en-US" b="1" dirty="0" err="1" smtClean="0"/>
                <a:t>birthYear</a:t>
              </a:r>
              <a:r>
                <a:rPr lang="en-US" b="1" dirty="0" smtClean="0"/>
                <a:t>&gt;</a:t>
              </a:r>
              <a:endParaRPr lang="en-US" b="1" dirty="0"/>
            </a:p>
          </p:txBody>
        </p:sp>
        <p:cxnSp>
          <p:nvCxnSpPr>
            <p:cNvPr id="148" name="Straight Connector 147"/>
            <p:cNvCxnSpPr>
              <a:stCxn id="27" idx="4"/>
              <a:endCxn id="146" idx="0"/>
            </p:cNvCxnSpPr>
            <p:nvPr/>
          </p:nvCxnSpPr>
          <p:spPr>
            <a:xfrm>
              <a:off x="3957647" y="4596180"/>
              <a:ext cx="337109" cy="1427836"/>
            </a:xfrm>
            <a:prstGeom prst="line">
              <a:avLst/>
            </a:prstGeom>
            <a:ln>
              <a:solidFill>
                <a:schemeClr val="tx1"/>
              </a:solidFill>
              <a:prstDash val="solid"/>
              <a:tailEnd type="triangle"/>
            </a:ln>
            <a:effectLst/>
          </p:spPr>
          <p:style>
            <a:lnRef idx="1">
              <a:schemeClr val="accent1"/>
            </a:lnRef>
            <a:fillRef idx="0">
              <a:schemeClr val="accent1"/>
            </a:fillRef>
            <a:effectRef idx="0">
              <a:schemeClr val="accent1"/>
            </a:effectRef>
            <a:fontRef idx="minor">
              <a:schemeClr val="tx1"/>
            </a:fontRef>
          </p:style>
        </p:cxnSp>
      </p:grpSp>
      <p:sp>
        <p:nvSpPr>
          <p:cNvPr id="69" name="Oval 68"/>
          <p:cNvSpPr/>
          <p:nvPr/>
        </p:nvSpPr>
        <p:spPr>
          <a:xfrm>
            <a:off x="5531716" y="4944894"/>
            <a:ext cx="228600" cy="228600"/>
          </a:xfrm>
          <a:prstGeom prst="ellipse">
            <a:avLst/>
          </a:prstGeom>
          <a:solidFill>
            <a:schemeClr val="tx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0" name="TextBox 69"/>
          <p:cNvSpPr txBox="1"/>
          <p:nvPr/>
        </p:nvSpPr>
        <p:spPr>
          <a:xfrm>
            <a:off x="5521820" y="4649939"/>
            <a:ext cx="248392" cy="276999"/>
          </a:xfrm>
          <a:prstGeom prst="rect">
            <a:avLst/>
          </a:prstGeom>
          <a:noFill/>
          <a:effectLst/>
        </p:spPr>
        <p:txBody>
          <a:bodyPr wrap="square" lIns="0" tIns="0" rIns="0" bIns="0" rtlCol="0">
            <a:spAutoFit/>
          </a:bodyPr>
          <a:lstStyle/>
          <a:p>
            <a:r>
              <a:rPr lang="en-US" b="1" dirty="0" smtClean="0"/>
              <a:t>P2</a:t>
            </a:r>
            <a:endParaRPr lang="en-US" b="1" dirty="0"/>
          </a:p>
        </p:txBody>
      </p:sp>
      <p:sp>
        <p:nvSpPr>
          <p:cNvPr id="77" name="TextBox 76"/>
          <p:cNvSpPr txBox="1"/>
          <p:nvPr/>
        </p:nvSpPr>
        <p:spPr>
          <a:xfrm rot="2253517">
            <a:off x="5980585" y="5342645"/>
            <a:ext cx="961900" cy="276999"/>
          </a:xfrm>
          <a:prstGeom prst="rect">
            <a:avLst/>
          </a:prstGeom>
          <a:noFill/>
          <a:effectLst/>
        </p:spPr>
        <p:txBody>
          <a:bodyPr wrap="square" lIns="0" tIns="0" rIns="0" bIns="0" rtlCol="0">
            <a:spAutoFit/>
          </a:bodyPr>
          <a:lstStyle/>
          <a:p>
            <a:r>
              <a:rPr lang="en-US" b="1" dirty="0" smtClean="0"/>
              <a:t>&lt;</a:t>
            </a:r>
            <a:r>
              <a:rPr lang="en-US" b="1" dirty="0" err="1" smtClean="0"/>
              <a:t>studyAt</a:t>
            </a:r>
            <a:r>
              <a:rPr lang="en-US" b="1" dirty="0" smtClean="0"/>
              <a:t>&gt;</a:t>
            </a:r>
            <a:endParaRPr lang="en-US" b="1" dirty="0"/>
          </a:p>
        </p:txBody>
      </p:sp>
      <p:sp>
        <p:nvSpPr>
          <p:cNvPr id="78" name="TextBox 77"/>
          <p:cNvSpPr txBox="1"/>
          <p:nvPr/>
        </p:nvSpPr>
        <p:spPr>
          <a:xfrm>
            <a:off x="6951706" y="5691049"/>
            <a:ext cx="1676827" cy="553998"/>
          </a:xfrm>
          <a:prstGeom prst="rect">
            <a:avLst/>
          </a:prstGeom>
          <a:noFill/>
          <a:effectLst/>
        </p:spPr>
        <p:txBody>
          <a:bodyPr wrap="square" lIns="0" tIns="0" rIns="0" bIns="0" rtlCol="0">
            <a:spAutoFit/>
          </a:bodyPr>
          <a:lstStyle/>
          <a:p>
            <a:r>
              <a:rPr lang="en-US" b="1" dirty="0" smtClean="0"/>
              <a:t>“University of Amsterdam”</a:t>
            </a:r>
            <a:endParaRPr lang="en-US" b="1" dirty="0"/>
          </a:p>
        </p:txBody>
      </p:sp>
      <p:cxnSp>
        <p:nvCxnSpPr>
          <p:cNvPr id="79" name="Straight Connector 78"/>
          <p:cNvCxnSpPr>
            <a:stCxn id="69" idx="5"/>
            <a:endCxn id="78" idx="1"/>
          </p:cNvCxnSpPr>
          <p:nvPr/>
        </p:nvCxnSpPr>
        <p:spPr>
          <a:xfrm>
            <a:off x="5726838" y="5140016"/>
            <a:ext cx="1224868" cy="828032"/>
          </a:xfrm>
          <a:prstGeom prst="line">
            <a:avLst/>
          </a:prstGeom>
          <a:ln>
            <a:solidFill>
              <a:schemeClr val="tx1"/>
            </a:solidFill>
            <a:prstDash val="solid"/>
            <a:tailEnd type="triangle"/>
          </a:ln>
          <a:effectLst/>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69" idx="4"/>
            <a:endCxn id="87" idx="0"/>
          </p:cNvCxnSpPr>
          <p:nvPr/>
        </p:nvCxnSpPr>
        <p:spPr>
          <a:xfrm>
            <a:off x="5646016" y="5173494"/>
            <a:ext cx="343283" cy="989021"/>
          </a:xfrm>
          <a:prstGeom prst="line">
            <a:avLst/>
          </a:prstGeom>
          <a:ln>
            <a:solidFill>
              <a:schemeClr val="tx1"/>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rot="4426779">
            <a:off x="5568342" y="5693389"/>
            <a:ext cx="961900" cy="276999"/>
          </a:xfrm>
          <a:prstGeom prst="rect">
            <a:avLst/>
          </a:prstGeom>
          <a:noFill/>
          <a:effectLst/>
        </p:spPr>
        <p:txBody>
          <a:bodyPr wrap="square" lIns="0" tIns="0" rIns="0" bIns="0" rtlCol="0">
            <a:spAutoFit/>
          </a:bodyPr>
          <a:lstStyle/>
          <a:p>
            <a:r>
              <a:rPr lang="en-US" b="1" dirty="0" smtClean="0"/>
              <a:t>&lt;</a:t>
            </a:r>
            <a:r>
              <a:rPr lang="en-US" b="1" dirty="0" err="1" smtClean="0"/>
              <a:t>liveAt</a:t>
            </a:r>
            <a:r>
              <a:rPr lang="en-US" b="1" dirty="0" smtClean="0"/>
              <a:t>&gt;</a:t>
            </a:r>
            <a:endParaRPr lang="en-US" b="1" dirty="0"/>
          </a:p>
        </p:txBody>
      </p:sp>
      <p:sp>
        <p:nvSpPr>
          <p:cNvPr id="87" name="TextBox 86"/>
          <p:cNvSpPr txBox="1"/>
          <p:nvPr/>
        </p:nvSpPr>
        <p:spPr>
          <a:xfrm>
            <a:off x="5290337" y="6162515"/>
            <a:ext cx="1397923" cy="276999"/>
          </a:xfrm>
          <a:prstGeom prst="rect">
            <a:avLst/>
          </a:prstGeom>
          <a:noFill/>
          <a:effectLst/>
        </p:spPr>
        <p:txBody>
          <a:bodyPr wrap="square" lIns="0" tIns="0" rIns="0" bIns="0" rtlCol="0">
            <a:spAutoFit/>
          </a:bodyPr>
          <a:lstStyle/>
          <a:p>
            <a:r>
              <a:rPr lang="en-US" b="1" dirty="0" smtClean="0"/>
              <a:t>“Netherlands”</a:t>
            </a:r>
            <a:endParaRPr lang="en-US" b="1" dirty="0"/>
          </a:p>
        </p:txBody>
      </p:sp>
      <p:sp>
        <p:nvSpPr>
          <p:cNvPr id="80" name="TextBox 79"/>
          <p:cNvSpPr txBox="1"/>
          <p:nvPr/>
        </p:nvSpPr>
        <p:spPr>
          <a:xfrm>
            <a:off x="251520" y="5805264"/>
            <a:ext cx="8720919" cy="830997"/>
          </a:xfrm>
          <a:prstGeom prst="rect">
            <a:avLst/>
          </a:prstGeom>
          <a:solidFill>
            <a:schemeClr val="accent6">
              <a:lumMod val="40000"/>
              <a:lumOff val="60000"/>
            </a:schemeClr>
          </a:solidFill>
        </p:spPr>
        <p:txBody>
          <a:bodyPr wrap="square" rtlCol="0">
            <a:spAutoFit/>
          </a:bodyPr>
          <a:lstStyle/>
          <a:p>
            <a:r>
              <a:rPr lang="en-US" sz="2400" dirty="0"/>
              <a:t>Probability that two nodes are connected is </a:t>
            </a:r>
            <a:r>
              <a:rPr lang="en-US" sz="2400" b="1" dirty="0" smtClean="0">
                <a:solidFill>
                  <a:srgbClr val="FF0000"/>
                </a:solidFill>
              </a:rPr>
              <a:t>skewed</a:t>
            </a:r>
            <a:r>
              <a:rPr lang="en-US" sz="2400" dirty="0" smtClean="0"/>
              <a:t> </a:t>
            </a:r>
            <a:r>
              <a:rPr lang="en-US" sz="2400" i="1" dirty="0"/>
              <a:t>w.r.t</a:t>
            </a:r>
            <a:r>
              <a:rPr lang="en-US" sz="2400" dirty="0"/>
              <a:t> </a:t>
            </a:r>
            <a:r>
              <a:rPr lang="en-US" sz="2400" dirty="0" smtClean="0"/>
              <a:t>the </a:t>
            </a:r>
            <a:r>
              <a:rPr lang="en-US" sz="2400" b="1" dirty="0" smtClean="0">
                <a:solidFill>
                  <a:srgbClr val="00B050"/>
                </a:solidFill>
              </a:rPr>
              <a:t>similarity</a:t>
            </a:r>
            <a:r>
              <a:rPr lang="en-US" sz="2400" dirty="0" smtClean="0">
                <a:solidFill>
                  <a:srgbClr val="00B050"/>
                </a:solidFill>
              </a:rPr>
              <a:t> </a:t>
            </a:r>
            <a:r>
              <a:rPr lang="en-US" sz="2400" dirty="0"/>
              <a:t>between the </a:t>
            </a:r>
            <a:r>
              <a:rPr lang="en-US" sz="2400" dirty="0" smtClean="0"/>
              <a:t>nodes (due to probability distr.)</a:t>
            </a:r>
            <a:endParaRPr lang="en-US" sz="2400" dirty="0"/>
          </a:p>
        </p:txBody>
      </p:sp>
      <p:grpSp>
        <p:nvGrpSpPr>
          <p:cNvPr id="36" name="Group 81"/>
          <p:cNvGrpSpPr/>
          <p:nvPr/>
        </p:nvGrpSpPr>
        <p:grpSpPr>
          <a:xfrm>
            <a:off x="3363587" y="1577546"/>
            <a:ext cx="5637729" cy="3790643"/>
            <a:chOff x="3355086" y="1577608"/>
            <a:chExt cx="5637729" cy="3790643"/>
          </a:xfrm>
        </p:grpSpPr>
        <p:grpSp>
          <p:nvGrpSpPr>
            <p:cNvPr id="38" name="Group 82"/>
            <p:cNvGrpSpPr/>
            <p:nvPr/>
          </p:nvGrpSpPr>
          <p:grpSpPr>
            <a:xfrm>
              <a:off x="3355086" y="1577608"/>
              <a:ext cx="5637729" cy="3790643"/>
              <a:chOff x="3355086" y="1577608"/>
              <a:chExt cx="5637729" cy="3790643"/>
            </a:xfrm>
          </p:grpSpPr>
          <p:grpSp>
            <p:nvGrpSpPr>
              <p:cNvPr id="51" name="Group 89"/>
              <p:cNvGrpSpPr/>
              <p:nvPr/>
            </p:nvGrpSpPr>
            <p:grpSpPr>
              <a:xfrm>
                <a:off x="3355086" y="1577608"/>
                <a:ext cx="5637729" cy="3790643"/>
                <a:chOff x="3129440" y="1708499"/>
                <a:chExt cx="5637729" cy="3790643"/>
              </a:xfrm>
            </p:grpSpPr>
            <p:sp>
              <p:nvSpPr>
                <p:cNvPr id="92" name="Rectangle 91"/>
                <p:cNvSpPr/>
                <p:nvPr/>
              </p:nvSpPr>
              <p:spPr>
                <a:xfrm>
                  <a:off x="3157904" y="1708499"/>
                  <a:ext cx="5609265" cy="3772645"/>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sz="2400" dirty="0" smtClean="0">
                    <a:solidFill>
                      <a:schemeClr val="tx1"/>
                    </a:solidFill>
                  </a:endParaRPr>
                </a:p>
                <a:p>
                  <a:endParaRPr lang="en-US" sz="2400" dirty="0">
                    <a:solidFill>
                      <a:schemeClr val="tx1"/>
                    </a:solidFill>
                  </a:endParaRPr>
                </a:p>
                <a:p>
                  <a:endParaRPr lang="en-US" sz="2400" dirty="0" smtClean="0">
                    <a:solidFill>
                      <a:schemeClr val="tx1"/>
                    </a:solidFill>
                  </a:endParaRPr>
                </a:p>
                <a:p>
                  <a:endParaRPr lang="en-US" sz="2400" dirty="0">
                    <a:solidFill>
                      <a:schemeClr val="tx1"/>
                    </a:solidFill>
                  </a:endParaRPr>
                </a:p>
                <a:p>
                  <a:endParaRPr lang="en-US" sz="2400" dirty="0" smtClean="0">
                    <a:solidFill>
                      <a:schemeClr val="tx1"/>
                    </a:solidFill>
                  </a:endParaRPr>
                </a:p>
                <a:p>
                  <a:endParaRPr lang="en-US" sz="2400" dirty="0">
                    <a:solidFill>
                      <a:schemeClr val="tx1"/>
                    </a:solidFill>
                  </a:endParaRPr>
                </a:p>
              </p:txBody>
            </p:sp>
            <p:cxnSp>
              <p:nvCxnSpPr>
                <p:cNvPr id="93" name="Straight Connector 92"/>
                <p:cNvCxnSpPr/>
                <p:nvPr/>
              </p:nvCxnSpPr>
              <p:spPr>
                <a:xfrm>
                  <a:off x="4287774" y="3282528"/>
                  <a:ext cx="0" cy="1704428"/>
                </a:xfrm>
                <a:prstGeom prst="line">
                  <a:avLst/>
                </a:prstGeom>
                <a:ln w="3175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flipH="1">
                  <a:off x="4294756" y="4981300"/>
                  <a:ext cx="4089271" cy="0"/>
                </a:xfrm>
                <a:prstGeom prst="line">
                  <a:avLst/>
                </a:prstGeom>
                <a:ln w="3175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96" name="Arc 95"/>
                <p:cNvSpPr/>
                <p:nvPr/>
              </p:nvSpPr>
              <p:spPr>
                <a:xfrm rot="10800000">
                  <a:off x="4368822" y="2058120"/>
                  <a:ext cx="4222713" cy="2904326"/>
                </a:xfrm>
                <a:prstGeom prst="arc">
                  <a:avLst>
                    <a:gd name="adj1" fmla="val 16200000"/>
                    <a:gd name="adj2" fmla="val 139272"/>
                  </a:avLst>
                </a:prstGeom>
                <a:ln w="50800">
                  <a:solidFill>
                    <a:srgbClr val="FF0000"/>
                  </a:solidFill>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7" name="TextBox 96"/>
                <p:cNvSpPr txBox="1"/>
                <p:nvPr/>
              </p:nvSpPr>
              <p:spPr>
                <a:xfrm>
                  <a:off x="3129440" y="3539263"/>
                  <a:ext cx="1120500" cy="830997"/>
                </a:xfrm>
                <a:prstGeom prst="rect">
                  <a:avLst/>
                </a:prstGeom>
                <a:noFill/>
              </p:spPr>
              <p:txBody>
                <a:bodyPr wrap="none" rtlCol="0">
                  <a:spAutoFit/>
                </a:bodyPr>
                <a:lstStyle/>
                <a:p>
                  <a:r>
                    <a:rPr lang="en-US" sz="1600" dirty="0" smtClean="0"/>
                    <a:t>connection</a:t>
                  </a:r>
                </a:p>
                <a:p>
                  <a:r>
                    <a:rPr lang="en-US" sz="1600" dirty="0" smtClean="0"/>
                    <a:t>probability</a:t>
                  </a:r>
                </a:p>
                <a:p>
                  <a:endParaRPr lang="en-US" sz="1600" dirty="0"/>
                </a:p>
              </p:txBody>
            </p:sp>
            <p:sp>
              <p:nvSpPr>
                <p:cNvPr id="98" name="TextBox 97"/>
                <p:cNvSpPr txBox="1"/>
                <p:nvPr/>
              </p:nvSpPr>
              <p:spPr>
                <a:xfrm>
                  <a:off x="4280134" y="4914367"/>
                  <a:ext cx="2483372" cy="584775"/>
                </a:xfrm>
                <a:prstGeom prst="rect">
                  <a:avLst/>
                </a:prstGeom>
                <a:noFill/>
              </p:spPr>
              <p:txBody>
                <a:bodyPr wrap="none" rtlCol="0">
                  <a:spAutoFit/>
                </a:bodyPr>
                <a:lstStyle/>
                <a:p>
                  <a:r>
                    <a:rPr lang="en-US" sz="1600" dirty="0"/>
                    <a:t>h</a:t>
                  </a:r>
                  <a:r>
                    <a:rPr lang="en-US" sz="1600" dirty="0" smtClean="0"/>
                    <a:t>ighly similar </a:t>
                  </a:r>
                  <a:r>
                    <a:rPr lang="en-US" sz="1600" dirty="0" smtClean="0">
                      <a:sym typeface="Wingdings" pitchFamily="2" charset="2"/>
                    </a:rPr>
                    <a:t> less similar</a:t>
                  </a:r>
                  <a:endParaRPr lang="en-US" sz="1600" dirty="0" smtClean="0"/>
                </a:p>
                <a:p>
                  <a:endParaRPr lang="en-US" sz="1600" dirty="0"/>
                </a:p>
              </p:txBody>
            </p:sp>
          </p:grpSp>
          <p:sp>
            <p:nvSpPr>
              <p:cNvPr id="91" name="TextBox 90"/>
              <p:cNvSpPr txBox="1"/>
              <p:nvPr/>
            </p:nvSpPr>
            <p:spPr>
              <a:xfrm rot="20010380">
                <a:off x="8272431" y="3513957"/>
                <a:ext cx="428394" cy="1231106"/>
              </a:xfrm>
              <a:prstGeom prst="rect">
                <a:avLst/>
              </a:prstGeom>
              <a:noFill/>
              <a:effectLst/>
            </p:spPr>
            <p:txBody>
              <a:bodyPr wrap="square" lIns="0" tIns="0" rIns="0" bIns="0" rtlCol="0">
                <a:spAutoFit/>
              </a:bodyPr>
              <a:lstStyle/>
              <a:p>
                <a:endParaRPr lang="en-US" sz="8000" b="1" dirty="0">
                  <a:solidFill>
                    <a:srgbClr val="FF0000"/>
                  </a:solidFill>
                </a:endParaRPr>
              </a:p>
            </p:txBody>
          </p:sp>
        </p:grpSp>
        <p:cxnSp>
          <p:nvCxnSpPr>
            <p:cNvPr id="89" name="Straight Connector 88"/>
            <p:cNvCxnSpPr/>
            <p:nvPr/>
          </p:nvCxnSpPr>
          <p:spPr>
            <a:xfrm>
              <a:off x="6438066" y="4831555"/>
              <a:ext cx="2048562" cy="18854"/>
            </a:xfrm>
            <a:prstGeom prst="line">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grpSp>
        <p:nvGrpSpPr>
          <p:cNvPr id="52" name="Group 35"/>
          <p:cNvGrpSpPr/>
          <p:nvPr/>
        </p:nvGrpSpPr>
        <p:grpSpPr>
          <a:xfrm>
            <a:off x="4627089" y="1938931"/>
            <a:ext cx="4222713" cy="2922566"/>
            <a:chOff x="4651718" y="1946046"/>
            <a:chExt cx="4222713" cy="2922566"/>
          </a:xfrm>
        </p:grpSpPr>
        <p:sp>
          <p:nvSpPr>
            <p:cNvPr id="102" name="Arc 101"/>
            <p:cNvSpPr/>
            <p:nvPr/>
          </p:nvSpPr>
          <p:spPr>
            <a:xfrm rot="10800000">
              <a:off x="4651718" y="1946046"/>
              <a:ext cx="4222713" cy="2904326"/>
            </a:xfrm>
            <a:prstGeom prst="arc">
              <a:avLst>
                <a:gd name="adj1" fmla="val 16200000"/>
                <a:gd name="adj2" fmla="val 139272"/>
              </a:avLst>
            </a:prstGeom>
            <a:ln w="85725">
              <a:solidFill>
                <a:srgbClr val="00B050"/>
              </a:solidFill>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06" name="Straight Connector 105"/>
            <p:cNvCxnSpPr/>
            <p:nvPr/>
          </p:nvCxnSpPr>
          <p:spPr>
            <a:xfrm>
              <a:off x="6464840" y="4843518"/>
              <a:ext cx="2048562" cy="25094"/>
            </a:xfrm>
            <a:prstGeom prst="line">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grpSp>
        <p:nvGrpSpPr>
          <p:cNvPr id="53" name="Group 19"/>
          <p:cNvGrpSpPr/>
          <p:nvPr/>
        </p:nvGrpSpPr>
        <p:grpSpPr>
          <a:xfrm>
            <a:off x="4588988" y="2559063"/>
            <a:ext cx="1867867" cy="2220208"/>
            <a:chOff x="4588988" y="2559063"/>
            <a:chExt cx="1867867" cy="2220208"/>
          </a:xfrm>
        </p:grpSpPr>
        <p:cxnSp>
          <p:nvCxnSpPr>
            <p:cNvPr id="5" name="Straight Connector 4"/>
            <p:cNvCxnSpPr/>
            <p:nvPr/>
          </p:nvCxnSpPr>
          <p:spPr>
            <a:xfrm>
              <a:off x="4603862" y="2587125"/>
              <a:ext cx="9395" cy="2188848"/>
            </a:xfrm>
            <a:prstGeom prst="line">
              <a:avLst/>
            </a:prstGeom>
            <a:ln w="50800">
              <a:tailEnd type="none"/>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6438066" y="2587125"/>
              <a:ext cx="18789" cy="2192146"/>
            </a:xfrm>
            <a:prstGeom prst="line">
              <a:avLst/>
            </a:prstGeom>
            <a:ln w="50800">
              <a:tailEnd type="none"/>
            </a:ln>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V="1">
              <a:off x="4588988" y="3146123"/>
              <a:ext cx="1847516" cy="5514"/>
            </a:xfrm>
            <a:prstGeom prst="line">
              <a:avLst/>
            </a:prstGeom>
            <a:ln w="50800">
              <a:solidFill>
                <a:srgbClr val="00B05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761065" y="2559063"/>
              <a:ext cx="1262910" cy="461665"/>
            </a:xfrm>
            <a:prstGeom prst="rect">
              <a:avLst/>
            </a:prstGeom>
            <a:noFill/>
          </p:spPr>
          <p:txBody>
            <a:bodyPr wrap="none" rtlCol="0">
              <a:spAutoFit/>
            </a:bodyPr>
            <a:lstStyle/>
            <a:p>
              <a:r>
                <a:rPr lang="en-US" sz="2400" b="1" dirty="0" smtClean="0">
                  <a:solidFill>
                    <a:srgbClr val="00B050"/>
                  </a:solidFill>
                </a:rPr>
                <a:t>Window</a:t>
              </a:r>
              <a:endParaRPr lang="en-US" sz="2400" b="1" dirty="0">
                <a:solidFill>
                  <a:srgbClr val="00B050"/>
                </a:solidFill>
              </a:endParaRPr>
            </a:p>
          </p:txBody>
        </p:sp>
      </p:grpSp>
      <p:sp>
        <p:nvSpPr>
          <p:cNvPr id="37" name="TextBox 36"/>
          <p:cNvSpPr txBox="1"/>
          <p:nvPr/>
        </p:nvSpPr>
        <p:spPr>
          <a:xfrm>
            <a:off x="3525332" y="1748242"/>
            <a:ext cx="5382627" cy="646331"/>
          </a:xfrm>
          <a:prstGeom prst="rect">
            <a:avLst/>
          </a:prstGeom>
          <a:noFill/>
        </p:spPr>
        <p:txBody>
          <a:bodyPr wrap="none" rtlCol="0">
            <a:spAutoFit/>
          </a:bodyPr>
          <a:lstStyle/>
          <a:p>
            <a:r>
              <a:rPr lang="en-US" b="1" dirty="0" smtClean="0">
                <a:solidFill>
                  <a:srgbClr val="FF0000"/>
                </a:solidFill>
              </a:rPr>
              <a:t>Trick:</a:t>
            </a:r>
            <a:r>
              <a:rPr lang="en-US" dirty="0" smtClean="0"/>
              <a:t>  disregard nodes with too large similarity distance</a:t>
            </a:r>
          </a:p>
          <a:p>
            <a:r>
              <a:rPr lang="en-US" dirty="0" smtClean="0"/>
              <a:t>(only connect nodes in a </a:t>
            </a:r>
            <a:r>
              <a:rPr lang="en-US" b="1" dirty="0" smtClean="0">
                <a:solidFill>
                  <a:srgbClr val="00B050"/>
                </a:solidFill>
              </a:rPr>
              <a:t>similarity window</a:t>
            </a:r>
            <a:r>
              <a:rPr lang="en-US" dirty="0" smtClean="0"/>
              <a:t>)</a:t>
            </a:r>
            <a:endParaRPr lang="en-US" dirty="0"/>
          </a:p>
        </p:txBody>
      </p:sp>
    </p:spTree>
    <p:extLst>
      <p:ext uri="{BB962C8B-B14F-4D97-AF65-F5344CB8AC3E}">
        <p14:creationId xmlns="" xmlns:p14="http://schemas.microsoft.com/office/powerpoint/2010/main" val="289317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sz="2900" dirty="0" smtClean="0"/>
              <a:t>SNB </a:t>
            </a:r>
            <a:r>
              <a:rPr lang="en-US" sz="2900" dirty="0" err="1" smtClean="0"/>
              <a:t>datagen</a:t>
            </a:r>
            <a:r>
              <a:rPr lang="en-US" sz="2900" dirty="0" smtClean="0"/>
              <a:t>: </a:t>
            </a:r>
            <a:r>
              <a:rPr lang="en-US" sz="2900" dirty="0" err="1" smtClean="0"/>
              <a:t>MapReduce</a:t>
            </a:r>
            <a:r>
              <a:rPr lang="en-US" sz="2900" dirty="0" smtClean="0"/>
              <a:t> approach</a:t>
            </a:r>
            <a:endParaRPr lang="en-US" sz="2900" dirty="0"/>
          </a:p>
        </p:txBody>
      </p:sp>
      <p:sp>
        <p:nvSpPr>
          <p:cNvPr id="4" name="Footer Placeholder 3"/>
          <p:cNvSpPr>
            <a:spLocks noGrp="1"/>
          </p:cNvSpPr>
          <p:nvPr>
            <p:ph type="ftr" sz="quarter" idx="11"/>
          </p:nvPr>
        </p:nvSpPr>
        <p:spPr/>
        <p:txBody>
          <a:bodyPr/>
          <a:lstStyle/>
          <a:p>
            <a:r>
              <a:rPr lang="en-US" smtClean="0"/>
              <a:t>LDBC &amp; The Social Network Benchmark - Scientific Meeting   2015-3-27</a:t>
            </a:r>
            <a:endParaRPr lang="en-US" dirty="0"/>
          </a:p>
        </p:txBody>
      </p:sp>
      <p:grpSp>
        <p:nvGrpSpPr>
          <p:cNvPr id="6" name="Group 17"/>
          <p:cNvGrpSpPr/>
          <p:nvPr/>
        </p:nvGrpSpPr>
        <p:grpSpPr>
          <a:xfrm>
            <a:off x="179512" y="980728"/>
            <a:ext cx="1228241" cy="1313304"/>
            <a:chOff x="3355086" y="1927229"/>
            <a:chExt cx="5637729" cy="3873809"/>
          </a:xfrm>
        </p:grpSpPr>
        <p:grpSp>
          <p:nvGrpSpPr>
            <p:cNvPr id="7" name="Group 18"/>
            <p:cNvGrpSpPr/>
            <p:nvPr/>
          </p:nvGrpSpPr>
          <p:grpSpPr>
            <a:xfrm>
              <a:off x="3355086" y="1927229"/>
              <a:ext cx="5637729" cy="3873809"/>
              <a:chOff x="3355086" y="1927229"/>
              <a:chExt cx="5637729" cy="3873809"/>
            </a:xfrm>
          </p:grpSpPr>
          <p:grpSp>
            <p:nvGrpSpPr>
              <p:cNvPr id="9" name="Group 20"/>
              <p:cNvGrpSpPr/>
              <p:nvPr/>
            </p:nvGrpSpPr>
            <p:grpSpPr>
              <a:xfrm>
                <a:off x="3355086" y="1927229"/>
                <a:ext cx="5637729" cy="3873809"/>
                <a:chOff x="3129440" y="2058120"/>
                <a:chExt cx="5637729" cy="3873809"/>
              </a:xfrm>
            </p:grpSpPr>
            <p:sp>
              <p:nvSpPr>
                <p:cNvPr id="11" name="Rectangle 10"/>
                <p:cNvSpPr/>
                <p:nvPr/>
              </p:nvSpPr>
              <p:spPr>
                <a:xfrm>
                  <a:off x="3157903" y="2993217"/>
                  <a:ext cx="5609266" cy="2487926"/>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sz="2400" dirty="0" smtClean="0">
                    <a:solidFill>
                      <a:schemeClr val="tx1"/>
                    </a:solidFill>
                  </a:endParaRPr>
                </a:p>
                <a:p>
                  <a:endParaRPr lang="en-US" sz="2400" dirty="0">
                    <a:solidFill>
                      <a:schemeClr val="tx1"/>
                    </a:solidFill>
                  </a:endParaRPr>
                </a:p>
                <a:p>
                  <a:endParaRPr lang="en-US" sz="2400" dirty="0" smtClean="0">
                    <a:solidFill>
                      <a:schemeClr val="tx1"/>
                    </a:solidFill>
                  </a:endParaRPr>
                </a:p>
                <a:p>
                  <a:endParaRPr lang="en-US" sz="2400" dirty="0">
                    <a:solidFill>
                      <a:schemeClr val="tx1"/>
                    </a:solidFill>
                  </a:endParaRPr>
                </a:p>
                <a:p>
                  <a:endParaRPr lang="en-US" sz="2400" dirty="0" smtClean="0">
                    <a:solidFill>
                      <a:schemeClr val="tx1"/>
                    </a:solidFill>
                  </a:endParaRPr>
                </a:p>
                <a:p>
                  <a:endParaRPr lang="en-US" sz="2400" dirty="0">
                    <a:solidFill>
                      <a:schemeClr val="tx1"/>
                    </a:solidFill>
                  </a:endParaRPr>
                </a:p>
              </p:txBody>
            </p:sp>
            <p:cxnSp>
              <p:nvCxnSpPr>
                <p:cNvPr id="12" name="Straight Connector 11"/>
                <p:cNvCxnSpPr/>
                <p:nvPr/>
              </p:nvCxnSpPr>
              <p:spPr>
                <a:xfrm>
                  <a:off x="4287774" y="3282528"/>
                  <a:ext cx="0" cy="1704428"/>
                </a:xfrm>
                <a:prstGeom prst="line">
                  <a:avLst/>
                </a:prstGeom>
                <a:ln w="3175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flipV="1">
                  <a:off x="4280137" y="4962447"/>
                  <a:ext cx="4103888" cy="18851"/>
                </a:xfrm>
                <a:prstGeom prst="line">
                  <a:avLst/>
                </a:prstGeom>
                <a:ln w="53975">
                  <a:solidFill>
                    <a:srgbClr val="00B050"/>
                  </a:solidFill>
                  <a:tailEnd type="none"/>
                </a:ln>
              </p:spPr>
              <p:style>
                <a:lnRef idx="2">
                  <a:schemeClr val="accent1"/>
                </a:lnRef>
                <a:fillRef idx="0">
                  <a:schemeClr val="accent1"/>
                </a:fillRef>
                <a:effectRef idx="1">
                  <a:schemeClr val="accent1"/>
                </a:effectRef>
                <a:fontRef idx="minor">
                  <a:schemeClr val="tx1"/>
                </a:fontRef>
              </p:style>
            </p:cxnSp>
            <p:sp>
              <p:nvSpPr>
                <p:cNvPr id="14" name="Arc 13"/>
                <p:cNvSpPr/>
                <p:nvPr/>
              </p:nvSpPr>
              <p:spPr>
                <a:xfrm rot="10800000">
                  <a:off x="4368822" y="2058120"/>
                  <a:ext cx="4222713" cy="2904326"/>
                </a:xfrm>
                <a:prstGeom prst="arc">
                  <a:avLst>
                    <a:gd name="adj1" fmla="val 16200000"/>
                    <a:gd name="adj2" fmla="val 139272"/>
                  </a:avLst>
                </a:prstGeom>
                <a:ln w="50800">
                  <a:solidFill>
                    <a:srgbClr val="FF0000"/>
                  </a:solidFill>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p:cNvSpPr txBox="1"/>
                <p:nvPr/>
              </p:nvSpPr>
              <p:spPr>
                <a:xfrm>
                  <a:off x="3129440" y="3539263"/>
                  <a:ext cx="487464" cy="1017562"/>
                </a:xfrm>
                <a:prstGeom prst="rect">
                  <a:avLst/>
                </a:prstGeom>
                <a:noFill/>
              </p:spPr>
              <p:txBody>
                <a:bodyPr wrap="none" rtlCol="0">
                  <a:spAutoFit/>
                </a:bodyPr>
                <a:lstStyle/>
                <a:p>
                  <a:endParaRPr lang="en-US" sz="1600" dirty="0"/>
                </a:p>
              </p:txBody>
            </p:sp>
            <p:sp>
              <p:nvSpPr>
                <p:cNvPr id="16" name="TextBox 15"/>
                <p:cNvSpPr txBox="1"/>
                <p:nvPr/>
              </p:nvSpPr>
              <p:spPr>
                <a:xfrm>
                  <a:off x="4280135" y="4914367"/>
                  <a:ext cx="487464" cy="1017562"/>
                </a:xfrm>
                <a:prstGeom prst="rect">
                  <a:avLst/>
                </a:prstGeom>
                <a:noFill/>
              </p:spPr>
              <p:txBody>
                <a:bodyPr wrap="none" rtlCol="0">
                  <a:spAutoFit/>
                </a:bodyPr>
                <a:lstStyle/>
                <a:p>
                  <a:endParaRPr lang="en-US" sz="1600" dirty="0"/>
                </a:p>
              </p:txBody>
            </p:sp>
          </p:grpSp>
          <p:sp>
            <p:nvSpPr>
              <p:cNvPr id="10" name="TextBox 9"/>
              <p:cNvSpPr txBox="1"/>
              <p:nvPr/>
            </p:nvSpPr>
            <p:spPr>
              <a:xfrm rot="20010380">
                <a:off x="8272431" y="3513957"/>
                <a:ext cx="428394" cy="1231106"/>
              </a:xfrm>
              <a:prstGeom prst="rect">
                <a:avLst/>
              </a:prstGeom>
              <a:noFill/>
              <a:effectLst/>
            </p:spPr>
            <p:txBody>
              <a:bodyPr wrap="square" lIns="0" tIns="0" rIns="0" bIns="0" rtlCol="0">
                <a:spAutoFit/>
              </a:bodyPr>
              <a:lstStyle/>
              <a:p>
                <a:endParaRPr lang="en-US" sz="8000" b="1" dirty="0">
                  <a:solidFill>
                    <a:srgbClr val="FF0000"/>
                  </a:solidFill>
                </a:endParaRPr>
              </a:p>
            </p:txBody>
          </p:sp>
        </p:grpSp>
        <p:cxnSp>
          <p:nvCxnSpPr>
            <p:cNvPr id="8" name="Straight Connector 7"/>
            <p:cNvCxnSpPr/>
            <p:nvPr/>
          </p:nvCxnSpPr>
          <p:spPr>
            <a:xfrm>
              <a:off x="6438066" y="4831555"/>
              <a:ext cx="2048562" cy="18854"/>
            </a:xfrm>
            <a:prstGeom prst="line">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pic>
        <p:nvPicPr>
          <p:cNvPr id="17" name="Picture 2"/>
          <p:cNvPicPr>
            <a:picLocks noChangeAspect="1" noChangeArrowheads="1"/>
          </p:cNvPicPr>
          <p:nvPr/>
        </p:nvPicPr>
        <p:blipFill>
          <a:blip r:embed="rId2" cstate="print"/>
          <a:srcRect/>
          <a:stretch>
            <a:fillRect/>
          </a:stretch>
        </p:blipFill>
        <p:spPr bwMode="auto">
          <a:xfrm>
            <a:off x="1295400" y="1220688"/>
            <a:ext cx="7261667"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900" dirty="0" smtClean="0"/>
              <a:t>SNB </a:t>
            </a:r>
            <a:r>
              <a:rPr lang="en-US" sz="2900" dirty="0" err="1" smtClean="0"/>
              <a:t>datagen</a:t>
            </a:r>
            <a:r>
              <a:rPr lang="en-US" sz="2900" dirty="0" smtClean="0"/>
              <a:t>: temporal effects</a:t>
            </a:r>
            <a:endParaRPr lang="en-US" sz="2900" dirty="0"/>
          </a:p>
        </p:txBody>
      </p:sp>
      <p:sp>
        <p:nvSpPr>
          <p:cNvPr id="4" name="Footer Placeholder 3"/>
          <p:cNvSpPr>
            <a:spLocks noGrp="1"/>
          </p:cNvSpPr>
          <p:nvPr>
            <p:ph type="ftr" sz="quarter" idx="11"/>
          </p:nvPr>
        </p:nvSpPr>
        <p:spPr/>
        <p:txBody>
          <a:bodyPr/>
          <a:lstStyle/>
          <a:p>
            <a:r>
              <a:rPr lang="en-US" smtClean="0"/>
              <a:t>LDBC &amp; The Social Network Benchmark - Scientific Meeting   2015-3-27</a:t>
            </a:r>
            <a:endParaRPr lang="en-US" dirty="0"/>
          </a:p>
        </p:txBody>
      </p:sp>
      <p:pic>
        <p:nvPicPr>
          <p:cNvPr id="5"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11560" y="836712"/>
            <a:ext cx="7086600" cy="55460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900" dirty="0" smtClean="0"/>
              <a:t>SNB </a:t>
            </a:r>
            <a:r>
              <a:rPr lang="en-US" sz="2900" dirty="0" err="1" smtClean="0"/>
              <a:t>datagen</a:t>
            </a:r>
            <a:r>
              <a:rPr lang="en-US" sz="2900" dirty="0" smtClean="0"/>
              <a:t>: friend degree distribution</a:t>
            </a:r>
            <a:endParaRPr lang="en-US" sz="2900" dirty="0"/>
          </a:p>
        </p:txBody>
      </p:sp>
      <p:sp>
        <p:nvSpPr>
          <p:cNvPr id="4" name="Footer Placeholder 3"/>
          <p:cNvSpPr>
            <a:spLocks noGrp="1"/>
          </p:cNvSpPr>
          <p:nvPr>
            <p:ph type="ftr" sz="quarter" idx="11"/>
          </p:nvPr>
        </p:nvSpPr>
        <p:spPr/>
        <p:txBody>
          <a:bodyPr/>
          <a:lstStyle/>
          <a:p>
            <a:r>
              <a:rPr lang="en-US" smtClean="0"/>
              <a:t>LDBC &amp; The Social Network Benchmark - Scientific Meeting   2015-3-27</a:t>
            </a:r>
            <a:endParaRPr lang="en-US" dirty="0"/>
          </a:p>
        </p:txBody>
      </p:sp>
      <p:pic>
        <p:nvPicPr>
          <p:cNvPr id="5"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523772" y="980728"/>
            <a:ext cx="6944772" cy="5184576"/>
          </a:xfrm>
          <a:prstGeom prst="rect">
            <a:avLst/>
          </a:prstGeom>
          <a:noFill/>
          <a:ln w="9525">
            <a:noFill/>
            <a:miter lim="800000"/>
            <a:headEnd/>
            <a:tailEnd/>
          </a:ln>
        </p:spPr>
      </p:pic>
      <p:sp>
        <p:nvSpPr>
          <p:cNvPr id="6" name="2 Marcador de contenido"/>
          <p:cNvSpPr txBox="1">
            <a:spLocks/>
          </p:cNvSpPr>
          <p:nvPr/>
        </p:nvSpPr>
        <p:spPr>
          <a:xfrm>
            <a:off x="539552" y="1268760"/>
            <a:ext cx="2664296" cy="4536504"/>
          </a:xfrm>
          <a:prstGeom prst="rect">
            <a:avLst/>
          </a:prstGeom>
        </p:spPr>
        <p:txBody>
          <a:bodyPr vert="horz">
            <a:normAutofit lnSpcReduction="10000"/>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Based on “Anatomy of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Facebook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blogpost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(2013)</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lang="en-US" sz="2400"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Diameter increases logarithmically with dataset </a:t>
            </a:r>
            <a:r>
              <a:rPr kumimoji="0" lang="en-US" sz="2400" b="0" i="0" u="none" strike="noStrike" kern="1200" cap="none" spc="0" normalizeH="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scale factor </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SNB </a:t>
            </a:r>
            <a:r>
              <a:rPr lang="en-US" dirty="0" err="1" smtClean="0"/>
              <a:t>datagen</a:t>
            </a:r>
            <a:r>
              <a:rPr lang="en-US" dirty="0" smtClean="0"/>
              <a:t>: how realistic is it?</a:t>
            </a:r>
            <a:endParaRPr lang="en-US" dirty="0"/>
          </a:p>
        </p:txBody>
      </p:sp>
      <p:sp>
        <p:nvSpPr>
          <p:cNvPr id="4" name="Footer Placeholder 3"/>
          <p:cNvSpPr>
            <a:spLocks noGrp="1"/>
          </p:cNvSpPr>
          <p:nvPr>
            <p:ph type="ftr" sz="quarter" idx="11"/>
          </p:nvPr>
        </p:nvSpPr>
        <p:spPr/>
        <p:txBody>
          <a:bodyPr/>
          <a:lstStyle/>
          <a:p>
            <a:r>
              <a:rPr lang="en-US" smtClean="0"/>
              <a:t>LDBC &amp; The Social Network Benchmark - Scientific Meeting   2015-3-27</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3275856" y="1628800"/>
            <a:ext cx="2880320" cy="3818092"/>
          </a:xfrm>
          <a:prstGeom prst="rect">
            <a:avLst/>
          </a:prstGeom>
          <a:noFill/>
          <a:ln w="9525">
            <a:noFill/>
            <a:miter lim="800000"/>
            <a:headEnd/>
            <a:tailEnd/>
          </a:ln>
        </p:spPr>
      </p:pic>
      <p:pic>
        <p:nvPicPr>
          <p:cNvPr id="6"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79512" y="1628800"/>
            <a:ext cx="3096344" cy="3839036"/>
          </a:xfrm>
          <a:prstGeom prst="rect">
            <a:avLst/>
          </a:prstGeom>
          <a:noFill/>
          <a:ln w="9525">
            <a:noFill/>
            <a:miter lim="800000"/>
            <a:headEnd/>
            <a:tailEnd/>
          </a:ln>
        </p:spPr>
      </p:pic>
      <p:pic>
        <p:nvPicPr>
          <p:cNvPr id="7" name="Picture 5"/>
          <p:cNvPicPr>
            <a:picLocks noChangeAspect="1" noChangeArrowheads="1"/>
          </p:cNvPicPr>
          <p:nvPr/>
        </p:nvPicPr>
        <p:blipFill>
          <a:blip r:embed="rId4" cstate="print"/>
          <a:srcRect/>
          <a:stretch>
            <a:fillRect/>
          </a:stretch>
        </p:blipFill>
        <p:spPr bwMode="auto">
          <a:xfrm>
            <a:off x="6228184" y="1700808"/>
            <a:ext cx="2915816" cy="3741484"/>
          </a:xfrm>
          <a:prstGeom prst="rect">
            <a:avLst/>
          </a:prstGeom>
          <a:noFill/>
          <a:ln w="9525">
            <a:noFill/>
            <a:miter lim="800000"/>
            <a:headEnd/>
            <a:tailEnd/>
          </a:ln>
        </p:spPr>
      </p:pic>
      <p:sp>
        <p:nvSpPr>
          <p:cNvPr id="8" name="TextBox 7"/>
          <p:cNvSpPr txBox="1"/>
          <p:nvPr/>
        </p:nvSpPr>
        <p:spPr>
          <a:xfrm>
            <a:off x="899592" y="5589240"/>
            <a:ext cx="7924800" cy="646331"/>
          </a:xfrm>
          <a:prstGeom prst="rect">
            <a:avLst/>
          </a:prstGeom>
          <a:solidFill>
            <a:schemeClr val="accent6">
              <a:lumMod val="20000"/>
              <a:lumOff val="80000"/>
            </a:schemeClr>
          </a:solidFill>
        </p:spPr>
        <p:txBody>
          <a:bodyPr wrap="square" rtlCol="0">
            <a:spAutoFit/>
          </a:bodyPr>
          <a:lstStyle/>
          <a:p>
            <a:r>
              <a:rPr lang="en-US" dirty="0" smtClean="0"/>
              <a:t>GRADES2014 “How community-like is the structure of synthetically generated graphs” - </a:t>
            </a:r>
            <a:r>
              <a:rPr lang="en-US" dirty="0" err="1" smtClean="0"/>
              <a:t>Arnau</a:t>
            </a:r>
            <a:r>
              <a:rPr lang="en-US" dirty="0" smtClean="0"/>
              <a:t> </a:t>
            </a:r>
            <a:r>
              <a:rPr lang="en-US" dirty="0" err="1" smtClean="0"/>
              <a:t>Prat</a:t>
            </a:r>
            <a:r>
              <a:rPr lang="en-US" dirty="0" smtClean="0"/>
              <a:t> (UPC</a:t>
            </a:r>
            <a:r>
              <a:rPr lang="en-US" dirty="0" smtClean="0"/>
              <a:t>); David </a:t>
            </a:r>
            <a:r>
              <a:rPr lang="en-US" dirty="0" err="1" smtClean="0"/>
              <a:t>Domínguez</a:t>
            </a:r>
            <a:r>
              <a:rPr lang="en-US" dirty="0" smtClean="0"/>
              <a:t>-Sal (</a:t>
            </a:r>
            <a:r>
              <a:rPr lang="en-US" dirty="0" err="1" smtClean="0"/>
              <a:t>Sparsity</a:t>
            </a:r>
            <a:r>
              <a:rPr lang="en-US" dirty="0" smtClean="0"/>
              <a:t> Technologies</a:t>
            </a:r>
            <a:r>
              <a:rPr lang="en-US" dirty="0" smtClean="0"/>
              <a:t>)</a:t>
            </a:r>
            <a:endParaRPr lang="en-US" sz="1600" dirty="0" smtClean="0"/>
          </a:p>
        </p:txBody>
      </p:sp>
      <p:sp>
        <p:nvSpPr>
          <p:cNvPr id="9" name="TextBox 8"/>
          <p:cNvSpPr txBox="1"/>
          <p:nvPr/>
        </p:nvSpPr>
        <p:spPr>
          <a:xfrm>
            <a:off x="1187624" y="1259468"/>
            <a:ext cx="1205971" cy="369332"/>
          </a:xfrm>
          <a:prstGeom prst="rect">
            <a:avLst/>
          </a:prstGeom>
          <a:noFill/>
        </p:spPr>
        <p:txBody>
          <a:bodyPr wrap="none" rtlCol="0">
            <a:spAutoFit/>
          </a:bodyPr>
          <a:lstStyle/>
          <a:p>
            <a:r>
              <a:rPr lang="en-US" dirty="0" err="1" smtClean="0"/>
              <a:t>Livejournal</a:t>
            </a:r>
            <a:endParaRPr lang="en-US" dirty="0"/>
          </a:p>
        </p:txBody>
      </p:sp>
      <p:sp>
        <p:nvSpPr>
          <p:cNvPr id="10" name="TextBox 9"/>
          <p:cNvSpPr txBox="1"/>
          <p:nvPr/>
        </p:nvSpPr>
        <p:spPr>
          <a:xfrm>
            <a:off x="3851920" y="1295400"/>
            <a:ext cx="1713931" cy="369332"/>
          </a:xfrm>
          <a:prstGeom prst="rect">
            <a:avLst/>
          </a:prstGeom>
          <a:noFill/>
        </p:spPr>
        <p:txBody>
          <a:bodyPr wrap="none" rtlCol="0">
            <a:spAutoFit/>
          </a:bodyPr>
          <a:lstStyle/>
          <a:p>
            <a:r>
              <a:rPr lang="en-US" dirty="0" smtClean="0"/>
              <a:t>LFR3 (synthetic)</a:t>
            </a:r>
            <a:endParaRPr lang="en-US" dirty="0"/>
          </a:p>
        </p:txBody>
      </p:sp>
      <p:sp>
        <p:nvSpPr>
          <p:cNvPr id="11" name="TextBox 10"/>
          <p:cNvSpPr txBox="1"/>
          <p:nvPr/>
        </p:nvSpPr>
        <p:spPr>
          <a:xfrm>
            <a:off x="7083132" y="1295400"/>
            <a:ext cx="1377300" cy="369332"/>
          </a:xfrm>
          <a:prstGeom prst="rect">
            <a:avLst/>
          </a:prstGeom>
          <a:noFill/>
        </p:spPr>
        <p:txBody>
          <a:bodyPr wrap="none" rtlCol="0">
            <a:spAutoFit/>
          </a:bodyPr>
          <a:lstStyle/>
          <a:p>
            <a:r>
              <a:rPr lang="en-US" dirty="0" smtClean="0"/>
              <a:t>SNB </a:t>
            </a:r>
            <a:r>
              <a:rPr lang="en-US" dirty="0" err="1" smtClean="0"/>
              <a:t>datagen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ldbcouncil.org</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539552" y="1246439"/>
            <a:ext cx="8108380" cy="4990873"/>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LDBC &amp; The Social Network Benchmark - Scientific Meeting   2015-3-27</a:t>
            </a:r>
            <a:endParaRPr lang="en-US" dirty="0"/>
          </a:p>
        </p:txBody>
      </p:sp>
      <p:sp>
        <p:nvSpPr>
          <p:cNvPr id="6" name="TextBox 5"/>
          <p:cNvSpPr txBox="1"/>
          <p:nvPr/>
        </p:nvSpPr>
        <p:spPr>
          <a:xfrm>
            <a:off x="6300192" y="764704"/>
            <a:ext cx="2311851" cy="369332"/>
          </a:xfrm>
          <a:prstGeom prst="rect">
            <a:avLst/>
          </a:prstGeom>
          <a:noFill/>
        </p:spPr>
        <p:txBody>
          <a:bodyPr wrap="none" rtlCol="0">
            <a:spAutoFit/>
          </a:bodyPr>
          <a:lstStyle/>
          <a:p>
            <a:r>
              <a:rPr lang="en-US" b="1" dirty="0" smtClean="0">
                <a:solidFill>
                  <a:srgbClr val="FF0000"/>
                </a:solidFill>
              </a:rPr>
              <a:t>Code @ </a:t>
            </a:r>
            <a:r>
              <a:rPr lang="en-US" b="1" dirty="0" err="1" smtClean="0">
                <a:solidFill>
                  <a:srgbClr val="FF0000"/>
                </a:solidFill>
              </a:rPr>
              <a:t>github</a:t>
            </a:r>
            <a:r>
              <a:rPr lang="en-US" b="1" dirty="0" smtClean="0">
                <a:solidFill>
                  <a:srgbClr val="FF0000"/>
                </a:solidFill>
              </a:rPr>
              <a:t>/ldbc</a:t>
            </a:r>
            <a:endParaRPr lang="en-US" b="1" dirty="0" smtClean="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Industry Membership</a:t>
            </a:r>
            <a:endParaRPr lang="en-US" dirty="0"/>
          </a:p>
        </p:txBody>
      </p:sp>
      <p:pic>
        <p:nvPicPr>
          <p:cNvPr id="1026" name="Picture 2" descr="http://ldbcouncil.org/sites/default/files/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381125" y="1636485"/>
            <a:ext cx="3314700" cy="1219201"/>
          </a:xfrm>
          <a:prstGeom prst="rect">
            <a:avLst/>
          </a:prstGeom>
          <a:noFill/>
        </p:spPr>
      </p:pic>
      <p:pic>
        <p:nvPicPr>
          <p:cNvPr id="1028" name="Picture 4" descr="http://ldbcouncil.org/sites/default/files/onto.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15696" y="5239751"/>
            <a:ext cx="2276669" cy="860581"/>
          </a:xfrm>
          <a:prstGeom prst="rect">
            <a:avLst/>
          </a:prstGeom>
          <a:noFill/>
        </p:spPr>
      </p:pic>
      <p:pic>
        <p:nvPicPr>
          <p:cNvPr id="1030" name="Picture 6" descr="http://ldbcouncil.org/sites/default/files/3.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381125" y="3030249"/>
            <a:ext cx="2825750" cy="1181678"/>
          </a:xfrm>
          <a:prstGeom prst="rect">
            <a:avLst/>
          </a:prstGeom>
          <a:noFill/>
        </p:spPr>
      </p:pic>
      <p:pic>
        <p:nvPicPr>
          <p:cNvPr id="1032" name="Picture 8" descr="http://ldbcouncil.org/sites/default/files/sparsity_upd.pn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181100" y="4058073"/>
            <a:ext cx="3025775" cy="1239226"/>
          </a:xfrm>
          <a:prstGeom prst="rect">
            <a:avLst/>
          </a:prstGeom>
          <a:noFill/>
        </p:spPr>
      </p:pic>
      <p:pic>
        <p:nvPicPr>
          <p:cNvPr id="1034" name="Picture 10" descr="http://ldbcouncil.org/sites/default/files/bigdata_logo.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470137" y="3261388"/>
            <a:ext cx="2711450" cy="611188"/>
          </a:xfrm>
          <a:prstGeom prst="rect">
            <a:avLst/>
          </a:prstGeom>
          <a:noFill/>
        </p:spPr>
      </p:pic>
      <p:pic>
        <p:nvPicPr>
          <p:cNvPr id="1036" name="Picture 12" descr="http://ldbcouncil.org/sites/default/files/sparqlcity_logo.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283524" y="1790065"/>
            <a:ext cx="2524633" cy="661797"/>
          </a:xfrm>
          <a:prstGeom prst="rect">
            <a:avLst/>
          </a:prstGeom>
          <a:noFill/>
        </p:spPr>
      </p:pic>
      <p:pic>
        <p:nvPicPr>
          <p:cNvPr id="1038" name="Picture 14" descr="http://ldbcouncil.org/sites/default/files/oracle_lab.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283524" y="5398125"/>
            <a:ext cx="2578100" cy="702207"/>
          </a:xfrm>
          <a:prstGeom prst="rect">
            <a:avLst/>
          </a:prstGeom>
          <a:noFill/>
        </p:spPr>
      </p:pic>
      <p:pic>
        <p:nvPicPr>
          <p:cNvPr id="1040" name="Picture 16" descr="http://ldbcouncil.org/sites/default/files/ibm_logo.png"/>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810709" y="4211927"/>
            <a:ext cx="2733675" cy="676276"/>
          </a:xfrm>
          <a:prstGeom prst="rect">
            <a:avLst/>
          </a:prstGeom>
          <a:noFill/>
        </p:spPr>
      </p:pic>
      <p:sp>
        <p:nvSpPr>
          <p:cNvPr id="11" name="Footer Placeholder 10"/>
          <p:cNvSpPr>
            <a:spLocks noGrp="1"/>
          </p:cNvSpPr>
          <p:nvPr>
            <p:ph type="ftr" sz="quarter" idx="11"/>
          </p:nvPr>
        </p:nvSpPr>
        <p:spPr/>
        <p:txBody>
          <a:bodyPr/>
          <a:lstStyle/>
          <a:p>
            <a:r>
              <a:rPr lang="en-US" smtClean="0"/>
              <a:t>LDBC &amp; The Social Network Benchmark - Scientific Meeting   2015-3-27</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11560" y="1268760"/>
            <a:ext cx="6005195" cy="4896544"/>
          </a:xfrm>
          <a:prstGeom prst="rect">
            <a:avLst/>
          </a:prstGeom>
          <a:noFill/>
          <a:ln w="9525">
            <a:noFill/>
            <a:miter lim="800000"/>
            <a:headEnd/>
            <a:tailEnd/>
          </a:ln>
        </p:spPr>
      </p:pic>
      <p:pic>
        <p:nvPicPr>
          <p:cNvPr id="46082"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11560" y="1268760"/>
            <a:ext cx="6005195" cy="4896544"/>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Engines for Data Analysis</a:t>
            </a:r>
            <a:endParaRPr lang="en-US" dirty="0"/>
          </a:p>
        </p:txBody>
      </p:sp>
      <p:sp>
        <p:nvSpPr>
          <p:cNvPr id="6" name="Footer Placeholder 5"/>
          <p:cNvSpPr>
            <a:spLocks noGrp="1"/>
          </p:cNvSpPr>
          <p:nvPr>
            <p:ph type="ftr" sz="quarter" idx="11"/>
          </p:nvPr>
        </p:nvSpPr>
        <p:spPr/>
        <p:txBody>
          <a:bodyPr/>
          <a:lstStyle/>
          <a:p>
            <a:r>
              <a:rPr lang="en-US" smtClean="0"/>
              <a:t>LDBC &amp; The Social Network Benchmark - Scientific Meeting   2015-3-27</a:t>
            </a:r>
            <a:endParaRPr lang="en-US" dirty="0"/>
          </a:p>
        </p:txBody>
      </p:sp>
      <p:pic>
        <p:nvPicPr>
          <p:cNvPr id="7" name="Picture 2" descr="http://www.aditi.com/aws/Images/Big-data.jpg"/>
          <p:cNvPicPr>
            <a:picLocks noChangeAspect="1" noChangeArrowheads="1"/>
          </p:cNvPicPr>
          <p:nvPr/>
        </p:nvPicPr>
        <p:blipFill>
          <a:blip r:embed="rId5" cstate="print"/>
          <a:srcRect/>
          <a:stretch>
            <a:fillRect/>
          </a:stretch>
        </p:blipFill>
        <p:spPr bwMode="auto">
          <a:xfrm>
            <a:off x="616725" y="1268759"/>
            <a:ext cx="5986635" cy="4871479"/>
          </a:xfrm>
          <a:prstGeom prst="rect">
            <a:avLst/>
          </a:prstGeom>
          <a:noFill/>
        </p:spPr>
      </p:pic>
      <p:pic>
        <p:nvPicPr>
          <p:cNvPr id="46085" name="Picture 5"/>
          <p:cNvPicPr>
            <a:picLocks noChangeAspect="1" noChangeArrowheads="1"/>
          </p:cNvPicPr>
          <p:nvPr/>
        </p:nvPicPr>
        <p:blipFill>
          <a:blip r:embed="rId6" cstate="print"/>
          <a:srcRect/>
          <a:stretch>
            <a:fillRect/>
          </a:stretch>
        </p:blipFill>
        <p:spPr bwMode="auto">
          <a:xfrm>
            <a:off x="4971256" y="4941168"/>
            <a:ext cx="1905000" cy="1390650"/>
          </a:xfrm>
          <a:prstGeom prst="rect">
            <a:avLst/>
          </a:prstGeom>
          <a:noFill/>
          <a:ln w="9525">
            <a:noFill/>
            <a:miter lim="800000"/>
            <a:headEnd/>
            <a:tailEnd/>
          </a:ln>
        </p:spPr>
      </p:pic>
      <p:sp>
        <p:nvSpPr>
          <p:cNvPr id="13" name="Cloud Callout 12"/>
          <p:cNvSpPr/>
          <p:nvPr/>
        </p:nvSpPr>
        <p:spPr>
          <a:xfrm>
            <a:off x="2858944" y="2996952"/>
            <a:ext cx="1944216" cy="1800200"/>
          </a:xfrm>
          <a:prstGeom prst="cloudCallout">
            <a:avLst>
              <a:gd name="adj1" fmla="val 82305"/>
              <a:gd name="adj2" fmla="val 5923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normAutofit/>
          </a:bodyPr>
          <a:lstStyle/>
          <a:p>
            <a:pPr lvl="1"/>
            <a:endParaRPr lang="en-US" dirty="0"/>
          </a:p>
        </p:txBody>
      </p:sp>
      <p:sp>
        <p:nvSpPr>
          <p:cNvPr id="10" name="Oval 9"/>
          <p:cNvSpPr/>
          <p:nvPr/>
        </p:nvSpPr>
        <p:spPr>
          <a:xfrm rot="1493240">
            <a:off x="4695275" y="479216"/>
            <a:ext cx="5337042" cy="1236098"/>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Inaugural Lecture October 2014 </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608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46081"/>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460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608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nodePh="1">
                                  <p:stCondLst>
                                    <p:cond delay="0"/>
                                  </p:stCondLst>
                                  <p:endCondLst>
                                    <p:cond evt="begin" delay="0">
                                      <p:tn val="27"/>
                                    </p:cond>
                                  </p:endCondLst>
                                  <p:childTnLst>
                                    <p:set>
                                      <p:cBhvr>
                                        <p:cTn id="2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build="p"/>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a:t>
            </a:r>
            <a:endParaRPr lang="en-US" dirty="0"/>
          </a:p>
        </p:txBody>
      </p:sp>
      <p:sp>
        <p:nvSpPr>
          <p:cNvPr id="3" name="Content Placeholder 2"/>
          <p:cNvSpPr>
            <a:spLocks noGrp="1"/>
          </p:cNvSpPr>
          <p:nvPr>
            <p:ph idx="1"/>
          </p:nvPr>
        </p:nvSpPr>
        <p:spPr>
          <a:xfrm>
            <a:off x="504056" y="1196752"/>
            <a:ext cx="8532440" cy="4953000"/>
          </a:xfrm>
        </p:spPr>
        <p:txBody>
          <a:bodyPr>
            <a:normAutofit/>
          </a:bodyPr>
          <a:lstStyle/>
          <a:p>
            <a:r>
              <a:rPr lang="en-US" sz="2000" dirty="0" smtClean="0"/>
              <a:t>LDBC</a:t>
            </a:r>
          </a:p>
          <a:p>
            <a:pPr lvl="1"/>
            <a:r>
              <a:rPr lang="en-US" sz="1800" dirty="0" smtClean="0"/>
              <a:t>Graph and RDF benchmark council</a:t>
            </a:r>
          </a:p>
          <a:p>
            <a:pPr lvl="1"/>
            <a:r>
              <a:rPr lang="en-US" sz="1800" dirty="0" smtClean="0"/>
              <a:t>Choke-point driven benchmark design (</a:t>
            </a:r>
            <a:r>
              <a:rPr lang="en-US" sz="1800" dirty="0" err="1" smtClean="0"/>
              <a:t>user+system</a:t>
            </a:r>
            <a:r>
              <a:rPr lang="en-US" sz="1800" dirty="0" smtClean="0"/>
              <a:t> expert involvement)</a:t>
            </a:r>
          </a:p>
          <a:p>
            <a:r>
              <a:rPr lang="en-US" sz="2000" dirty="0" smtClean="0"/>
              <a:t>Social Network </a:t>
            </a:r>
            <a:r>
              <a:rPr lang="en-US" sz="2000" dirty="0" smtClean="0"/>
              <a:t>Benchmark (SNB)</a:t>
            </a:r>
            <a:endParaRPr lang="en-US" sz="2000" dirty="0" smtClean="0"/>
          </a:p>
          <a:p>
            <a:pPr lvl="1"/>
            <a:r>
              <a:rPr lang="en-US" sz="1800" dirty="0" smtClean="0"/>
              <a:t>Advanced social network </a:t>
            </a:r>
            <a:r>
              <a:rPr lang="en-US" sz="1800" dirty="0" smtClean="0"/>
              <a:t>generator (scale-</a:t>
            </a:r>
            <a:r>
              <a:rPr lang="en-US" sz="1800" dirty="0" err="1" smtClean="0"/>
              <a:t>free,power</a:t>
            </a:r>
            <a:r>
              <a:rPr lang="en-US" sz="1800" dirty="0" smtClean="0"/>
              <a:t>-</a:t>
            </a:r>
            <a:r>
              <a:rPr lang="en-US" sz="1800" dirty="0" err="1" smtClean="0"/>
              <a:t>laws,clsuetring,correlations</a:t>
            </a:r>
            <a:r>
              <a:rPr lang="en-US" sz="1800" dirty="0" smtClean="0"/>
              <a:t>)</a:t>
            </a:r>
          </a:p>
          <a:p>
            <a:pPr lvl="1"/>
            <a:r>
              <a:rPr lang="en-US" sz="1800" dirty="0" smtClean="0"/>
              <a:t>Real data distributions from </a:t>
            </a:r>
            <a:r>
              <a:rPr lang="en-US" sz="1800" dirty="0" err="1" smtClean="0"/>
              <a:t>DBpedia</a:t>
            </a:r>
            <a:endParaRPr lang="en-US" sz="1800" dirty="0" smtClean="0"/>
          </a:p>
          <a:p>
            <a:pPr lvl="2">
              <a:buNone/>
            </a:pPr>
            <a:endParaRPr lang="en-US" sz="1600" dirty="0" smtClean="0"/>
          </a:p>
        </p:txBody>
      </p:sp>
      <p:pic>
        <p:nvPicPr>
          <p:cNvPr id="4" name="Picture 2"/>
          <p:cNvPicPr>
            <a:picLocks noChangeAspect="1" noChangeArrowheads="1"/>
          </p:cNvPicPr>
          <p:nvPr/>
        </p:nvPicPr>
        <p:blipFill>
          <a:blip r:embed="rId2" cstate="print"/>
          <a:srcRect/>
          <a:stretch>
            <a:fillRect/>
          </a:stretch>
        </p:blipFill>
        <p:spPr bwMode="auto">
          <a:xfrm>
            <a:off x="6019800" y="0"/>
            <a:ext cx="3102676" cy="760847"/>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US" smtClean="0"/>
              <a:t>LDBC &amp; The Social Network Benchmark - Scientific Meeting   2015-3-27</a:t>
            </a:r>
            <a:endParaRPr lang="en-US" dirty="0"/>
          </a:p>
        </p:txBody>
      </p:sp>
      <p:pic>
        <p:nvPicPr>
          <p:cNvPr id="7" name="Picture 2"/>
          <p:cNvPicPr>
            <a:picLocks noChangeAspect="1" noChangeArrowheads="1"/>
          </p:cNvPicPr>
          <p:nvPr/>
        </p:nvPicPr>
        <p:blipFill>
          <a:blip r:embed="rId3" cstate="print"/>
          <a:srcRect/>
          <a:stretch>
            <a:fillRect/>
          </a:stretch>
        </p:blipFill>
        <p:spPr bwMode="auto">
          <a:xfrm>
            <a:off x="-36512" y="3284984"/>
            <a:ext cx="8136904" cy="6410325"/>
          </a:xfrm>
          <a:prstGeom prst="rect">
            <a:avLst/>
          </a:prstGeom>
          <a:noFill/>
          <a:ln w="9525">
            <a:noFill/>
            <a:miter lim="800000"/>
            <a:headEnd/>
            <a:tailEnd/>
          </a:ln>
        </p:spPr>
      </p:pic>
      <p:sp>
        <p:nvSpPr>
          <p:cNvPr id="8" name="TextBox 7"/>
          <p:cNvSpPr txBox="1"/>
          <p:nvPr/>
        </p:nvSpPr>
        <p:spPr>
          <a:xfrm>
            <a:off x="3635896" y="3789040"/>
            <a:ext cx="4282263" cy="369332"/>
          </a:xfrm>
          <a:prstGeom prst="rect">
            <a:avLst/>
          </a:prstGeom>
          <a:noFill/>
        </p:spPr>
        <p:txBody>
          <a:bodyPr wrap="none" rtlCol="0">
            <a:spAutoFit/>
          </a:bodyPr>
          <a:lstStyle/>
          <a:p>
            <a:r>
              <a:rPr lang="en-US" b="1" dirty="0" smtClean="0">
                <a:solidFill>
                  <a:srgbClr val="FF0000"/>
                </a:solidFill>
              </a:rPr>
              <a:t>SIGMOD 2015 publication (to appear)</a:t>
            </a:r>
            <a:endParaRPr lang="en-US" b="1"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Industry increases impact</a:t>
            </a:r>
            <a:endParaRPr lang="en-US" dirty="0"/>
          </a:p>
        </p:txBody>
      </p:sp>
      <p:sp>
        <p:nvSpPr>
          <p:cNvPr id="3" name="Content Placeholder 2"/>
          <p:cNvSpPr>
            <a:spLocks noGrp="1"/>
          </p:cNvSpPr>
          <p:nvPr>
            <p:ph idx="1"/>
          </p:nvPr>
        </p:nvSpPr>
        <p:spPr>
          <a:xfrm>
            <a:off x="457200" y="1219200"/>
            <a:ext cx="8686800" cy="4937760"/>
          </a:xfrm>
        </p:spPr>
        <p:txBody>
          <a:bodyPr/>
          <a:lstStyle/>
          <a:p>
            <a:r>
              <a:rPr lang="en-US" dirty="0" smtClean="0"/>
              <a:t>Jim Gray				Michael Stonebreaker</a:t>
            </a:r>
          </a:p>
          <a:p>
            <a:pPr>
              <a:buNone/>
            </a:pPr>
            <a:r>
              <a:rPr lang="en-US" sz="1800" dirty="0" smtClean="0"/>
              <a:t>   	</a:t>
            </a:r>
            <a:r>
              <a:rPr lang="en-US" sz="1600" dirty="0" smtClean="0"/>
              <a:t>		</a:t>
            </a:r>
            <a:endParaRPr lang="en-US" sz="1800" dirty="0"/>
          </a:p>
        </p:txBody>
      </p:sp>
      <p:sp>
        <p:nvSpPr>
          <p:cNvPr id="4" name="Footer Placeholder 3"/>
          <p:cNvSpPr>
            <a:spLocks noGrp="1"/>
          </p:cNvSpPr>
          <p:nvPr>
            <p:ph type="ftr" sz="quarter" idx="11"/>
          </p:nvPr>
        </p:nvSpPr>
        <p:spPr/>
        <p:txBody>
          <a:bodyPr/>
          <a:lstStyle/>
          <a:p>
            <a:r>
              <a:rPr lang="en-US" smtClean="0"/>
              <a:t>Designing Engines for Data Analysis - Inaugural Lecture - 14/10/2014</a:t>
            </a:r>
            <a:endParaRPr lang="en-US" dirty="0"/>
          </a:p>
        </p:txBody>
      </p:sp>
      <p:sp>
        <p:nvSpPr>
          <p:cNvPr id="45058" name="AutoShape 2" descr="data:image/jpeg;base64,/9j/4AAQSkZJRgABAQAAAQABAAD/2wCEAAkGBxQSEhIUExQUFBUVExcUGBcVFBQUFRQUFhQWFxUXFBUYHCggGBolHBUUITEhJSkrLi4uFx8zODMsNygtLisBCgoKDg0OGxAQGiwkHyQtLCwuLCwsLCwsLCwsLCwsLCwsLCwsLCwsLCwsLCwsLCwsLCwsLCwsLCwsLDcsLCwsK//AABEIAL0AnQMBIgACEQEDEQH/xAAcAAACAwEBAQEAAAAAAAAAAAAEBQMGBwIBAAj/xABJEAABAwIDBAMKCwgBAwUAAAABAAIDBBEFEiEGMUFRImFxEzRicoGRorHR0gcUFyQyQlSSobLBFiMlM1Jzs/CCNURTFUNj4fH/xAAZAQADAQEBAAAAAAAAAAAAAAAAAQIEAwX/xAAkEQACAgEEAwACAwAAAAAAAAAAAQIRAwQSITETQVEioTJhcf/aAAwDAQACEQMRAD8AN2y2qrIa2ojjqHtYx4DWgMsBkaeLb8UpbttXW75f5o/dXm3rf4hV/wBwf42JBG1WgLAdtK/7S/zR+6uTttX/AGl/mj91I5AuDESlQDt+22IfapPux+6vP23r/tUn3Y/dSeSLRedwuLoAcu23xD7VJ92P3VH+3OIfan/dj9xKZWaICWpaw6nXkN6TaQJNlln24xAbqqT7sfuqH9vcQ+1yfdj91Viepc69hYIO5B1cFO9FbGXePbzEONVJ92P3VP8At3XEd8yeaP3VSopXbrgjmvo5nE5TvTUkxODRfY9ta0jvl/mZ7q+dtnXfaX27Ge6qpTkpg9uiqiRtLttX8Kl/mj91Q/tziH2p/wB2P3Um7iSuDBZAx43bjED/AN1J92P3V2dtq8f91J92P3VXXabl5dFCLbgO3FZ8Zg7rUvdH3QZmkMsW8tG3W14bWCVmYbl+Z4fpt7Qv0DsMfmw7f0SYIyXbs/xGr/uD/GxKxHe3Ume3h/iNX/cH+NiWwyKkMlfCLIXPrzR17hCy24JgdkaISaS2gUjZjqg6y4aes/gTZc5yUVY4xt0AVlc6xDTbgT7FBFFybmceO9eR0uZ+g0GgHXzV22fwIWDiNVjnlN2PBYjw7AHyEFzSrlQbGNsLsHNWKgwyxFh+CscFNYAWWdzbNNRgjN8Q2Jh4DLcdaoe1OzktGRI0l0fPkv0BPSDkq5tFgwmjewje02RDK4sUoQyIxnC8TDrA77+VWSICwO8KkyUToZ3NOga6x5jkrVhlRdp6l6cJ2eXOG1hjgOCHfYqJ9ZyQ3dSrOZO4LwqMSL1hvvTEdQt6TT4QW/bC97DtWBwnpN8YLfNhe9h2qWNGRfCB/wBRq/7g/wAbEkjkT34QGfxCqPhj8jFXQ1UhDBk1go5upeU7LqadvDgEFAd1Ji9EQ6No/pDvOvQ3UedWzaTCyTFKwEtNO06dfRKxaqTVGnTJNsp2G0lnDxrfitPwWmAYFSo6XI5oPA3V6wV5yhZHyekuEP6GMJvFGLJNTOtYpnFKqgZc6bZxLGl1fEmJKDrAokh43TMX2+woR1T3jdIwO8oFj6lUsFqCHPjJ4XHWFpvwisFs2l2+o6fqswwdwM5HEZvNY2W3T9GbU9jGXevWaoiSG5XTIFrMhAQvgVK+Pko7IESU56Te0L9AbC97DtX5/ph0m+MF+gNhe9h2pMpGVbd619V/cH5GJC2G6c7e/wDUarxx/jYk9ObmyoCZkJC+7meKKY+4CkEV9epAwaGIEa81pGzFSJIomuAJET2Wt9INJI/Aqitp91k0w90oADC5pa45CP6ndEjr04LPqIpxOuPsFrx+/cCQ0B2lyBorLhNZHYdOPl9Ma/is522dKyQm+UAgbtX9fakEdVUsOeNj3BvSuW5QFkWO+jesrXo3k4nEL9PcL7j7EO/bakjBzSE235WuP6Km7FVMldDK55tIAQ0cD0dB5Uk2iwmUgZXZY9BlI+i761zx1UJVKmdHFTjwXeT4SIXvHczZt9S9rtey25WGixmGoAySNceQOv4rGqLA6ks/9hw4ECzrdoKfYLQVMOXKzK/N0Xk3brpr505qJzjBjHbWnEtSyEvyB1szhrlB/wB/FI8f2cigkifAzKAC0uvcvNvpFWrEMFa1jQ855HOzPeTqXkjXqaBYAdSG2ghLIIwTfpepdcTe6NE5EnCV90U4heLpzwSV1Zb0eWDyN5LgQnki4gcync2xToQugbZw7Qt82F72HasGtZ48YLedhe9h2qWUjJNvBfEar+4P8bEkY4tKf7eN/iFUfDH5GJI0XVIA2mbcIqMnRB0rraIzNbVOgsJZf8VZMPkbFAySQ6CYO8mgP+9SqrJuStldQmWhjDTZzd/Va+qzajiJ0xcy5Em1BZLO36zS0EEbr8wUnxTDWticA5269rjd5EDhpc1z2uc6wfbQ6IvGIZpGBsDTvBJ4usd2qxpcnqwSUORh8F7HNMpsdXfoArbidHYOflDmOP7xh07XNJ3FZ7s1iVbTvc0wnQ7w3Qc7lXukqJZZOmTkP0mC2XUcdL/iiUSlKNIJpMFhAa5jLjfz9S7r35HBzmZWttYHeXbsx5IaaCSAl0LiWA3yHh4pUdXWOnY6+hynQ9ShoHT6doDq8R7o+28XBQe2MukY4a6c1Hg1K6QkHRwXm2At3MHRwFu1atPEwaifoqMz8pXwlKkkguVG2PVbDEEM1I6lJM7cvqeO4XFTHy4J2KiMi7gev9Vuewvew7VhkR115j1rc9he9h2qWUjNNto711T44/I1IMllYdtX/Pqnxx+RqShiYziNtlK46LrIvg1UhHlNv14LU6envRDLoXM18qzBrVeNldoW5WwykbrB1jv4ArhmjaKi6ZVK/DHMBGU3Iv2nmkcm1VRTOy/FiWsI6QB3DetVxulDumNdw03XOiWDCRmDXDtvx7epcFwjTv3cMqWHbYOlBtHG3N/W4MNt/EhOo66UWewxG7QCGXkPLgnEuAQg36I5DRGUdIxmjSOvQfgubTNCWKrT/RT6uqxQhzj3FrDYBuS7yOZN9E5w+NxZmNs2UB3InqT6enzuay2hBuoIqRrDk0sBfUqox3dnKeSMXUQHAKe0tyLXP4KufCJ/PaODW6edWp1UyI7xmuG6G+rjYD8UNtzs6ZYRMwEyRjpAfWbfXyhacUeDJllzyZvmXbI19E1TN0XUg7isPMuCLgry+9dRC+iAQM9oBGm/2rb9he9h2rE5gcw5bvxW2bC97DtUjM220t8eqfHH5GpQCmu2jvn9T44/I1KWlWgCWOHFedzHBRsuu2tPJAHuVdtNrc1zquXSpAWHA8acHNY93QzAkFXyaFknSbYteN43daySI+TieoDeUmo/hDmgrGtD/modkLbX0Itm53zarjkj7RUU30bHJTBjiA0dQ7BqV1hoa7f51UsU2onMImi7m9p3Et5bxv0NiqjHtbUlxtIGX4NaNPOuKlFmjZkqjYcRrIojcuAyjnr5lQ8Sxx80rhGbNOg01I4lV1ndZ3jpue5x49e8qww0AgaAOnK/ojrJ0sOoKZZPUTrDBX5SDtlqN0tQL3LIek485CNBfqvdaFlSDB6T4tE2MayOJfIfCO9NhUhrbk6AL0cWJwgkeXny78ja69Gf7Q7LSiWV8TQ5hdewIuNBfQ9aqsjS02cCDyIIP4rYaWYEXvvJUGIYTDN/NjBP9W5w8oTcBKZkV7KFslir9iewl7mF3/FxHrVUr9nKiInPE63MdIecLm0y1JMEe641/wB3LZ9he9h2rGAw2NxuWz7C97DtUlmabaD5/U+OPyNSuJmvUmu2bvn9T44/I1BRxaXKtCYTC0BSmNQxtKlNwgkhqW2UGHYe+d+VjSevcB2lPcNwV1TdziWRMBLn9QFyGjiUm2p2pZTs+L0oyuI1PFoPM8Xkea6XfRQNto6OkgMbZA+Z4IdlOjGbjbrNrLJqo6361ZJ6IvqIHSE5X2DiSdHWNgeWtvOptoNlHMaXtBIAum8bKUuAnZbHT3B8RsWu4cncwiaPBnOcHE2BPNUzBJi2TLz08qt+H1MpeGgkjqFysM4NPg9DDJSjyXbDQyAaAlx8pJ6lY8Hw9zT8Ym0ksQxnBgPE9aB2Fp4ZYzPnD3McWkH6jhzHNWMHuj7ncFr0ulp75mPV6u/wh0S0zdCTvOpKHmcXusPojhz7VLUTX6DV0xgY1egecRZA0Lxlcd29QTSmQ2C7c0RtsNXFDX0YfDWA6HTqRjQD1qvRut+qb0TiALf6FzlD4Am2wwGEwSy5bPYzMC023cxxT3YXvYdqG2oPzOp/tOROwvew7Vmn2d8btGbbZaV9SfDH5GpXG43unu2MHz2oPN4/I1JchGqSOgdA66Jjjzdg18gQtE1S41L3KklfxcRE3y2zW8ifYhptVjraSiyRHewAHfmc/fbsF1kWGtMshe7XW6b7UTOc2KMm4YwDynU+tQYVT2buXWMKJsYYfhfxuTuRvlN7kaZQ0XLvJZH7N1Mzpn0MpbIwMc5ryOm9l7DXcneGUfxahmltZ8v7tvYbZrJRsxGXSSlv80Qv7keTrggdhITT9gVXaLAO4VpAacpyvHbqD6leKfCGQUkkgNpTGSTvI5WO4BLMTqZq1nSj7nNE7K5zuizTiCVPtNV1E9OKenaSC1rHECxe61iB1Ix41vbaKnNqCSYH8D3dTJVG57mTZx4F+llqb32sxvlPJVn4KsNNNRSxyNtMJ3B3MGzS09YsQrILNvxJ39q7w6Ms+WSsaGC/+lQSyF/UF2yIu1duXoGZ1huCdiJ4Iwxt0AZC4k8b2CNxGSzco4oaiiH0juCX9jOXM6TIxvOpTmI5dOpAYU3NmlPE2b4oRTXdIqHyJg+1L/mc/XGUfsL3sO1JNqqi1NUN5tsOzeU72F72Has+VU0d8XRRtrz87n8cflak5bdPtp23q5/HH5WoRsDT5lB0B6PRQ7UNzOo6f6utQ8dV3W9QR5jA8WxJ6gNShJh3WeaXg1jIW9VgHH1hXjVyFJ8FaxClzvJPE39icYDg+Ys00LrDrN/UjaPDe6yWOjW6vdyAVmwpobnmA6EQLI+t5Fr/AIrvN+kQgLaVg6ELfoRtt2u3uKW4Nh7ml74wAQ2wPWpcQm3nifOnezcRbCHH6xzHs4IUUlRLb7K5Bg3TzSkucSTru7bck4wiAMJeAL7geFuYXVecxdYWN7W3X13r2GSzbLqnwQ+QqKY5nde8jS/BFwx31KGpYuKLfJlCGxHNTNYWG9TUseVtz2oOmZnddE10thZJr0AJMS96lr9GtjbvcQPaV3h8P1ioYDnnc7eIxYeMf/1DAaMYGMAG4ABQ0epPIHzlfYnN3OJzuTSfLbRR0Tu5wBzt+TOe06qUhC/Hhmiq3f0xkDxiNfwsrBsL3sO1IsQZagnJ3uY5x8v/ANWT3YXvYdqz5/5HfF0VDafvufxx+VqXF1kftP33P4w/KEqa66goirakiJ3N7mxD/m4B1vIjxTlrcoHSc69uJJ0b6kgxmf53QwD/AMsbndrng+pX3F2spnySEgybo28tPpnzrrH8aFIX1LO5MbTM1lkIMhH9R+r5EZiFmNbCN0Yu7refpIbZuI2kq36kXay/F53u9aineTc8zc9quC5/wiQuqjvceHr4J9TTkMDeoBIMRJAZpp3RvrCYQ4gDa977t3HcFdci9B1dILduv6fouaCK5ueCFdL3R5HI28gTiABoVEnqGncXGwX0s172U1DDxKEIMpmZWoQgyPtw4qarlsF7TR5Wi+86lAHdXKGRuO6wUOCR5Y23+k8l5/RC4zJmLIx9ZwHk3onEKsRNIBsQA1vWTpohJgyHaCbNHb+uRjO3pC/4XUuJOuGRj67g3/iNT6kFUfzaZm/KHSntsf1RNK3NOT/4xl/5HVydCJ9oxaknH/xlNNhe9h2pVtKfms/9sprsL3sO1Y83Z3xdFP2vjLKmV7gQ0uuCdx6ISGDEIs2r22J57lrmLYJHUCz7+SyTfJ/TeF6PsXOzpRjYqc2KxTO0ibODm+qGtFgfUrXtBi0U9UbStyOcG5r9EDiVefk/pvC9H2L75P6bwvR9ivyO7FtK7ieO0zWRwxSsLGADQ7zbUpb/AOrwW/mN86unyf03hej7F98n9N4Xo+xOOVxVUJwTKU7F4Lt/eNIDr7+SJr8VpmujLJY3AgudzDgNFbPk/pvC9H2L75P6bwvR9iHmkHjRTsLxenaXOdI0X5lFy7Q0wGkoN+XBWb5P6bwvR9i++T+m8L0fYn538F40VSPGqe4/esHlTKHaGlA/nx+dOfk/pvC9H2L75P6bwvR9ifnfwXiQgbj1M6S7p4w1o57yiX7R0t/58fnTb5P6bwvR9i++T+m8L0fYl52HiRV2Y3TuqGuMzA0A2JOl7aKHaHGYHup8szXATAvsdLDUXVu+T+m8L0fYvvk/pvC9H2JrUSXoPEiqux+D4w+TurCGxBrdd53ovBsepmsu+Zgc4lxueJKf/J/TeF6PsX3yf03hej7EPUS+B4kVvaTHoXwvZFMxxc0iwOuqt+w3ew7f0QrNgaYG/S9H2KxYfRNhblbuXOU3IuMd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0" name="AutoShape 4" descr="data:image/jpeg;base64,/9j/4AAQSkZJRgABAQAAAQABAAD/2wCEAAkGBxQSEhIUExQUFBUVExcUGBcVFBQUFRQUFhQWFxUXFBUYHCggGBolHBUUITEhJSkrLi4uFx8zODMsNygtLisBCgoKDg0OGxAQGiwkHyQtLCwuLCwsLCwsLCwsLCwsLCwsLCwsLCwsLCwsLCwsLCwsLCwsLCwsLCwsLDcsLCwsK//AABEIAL0AnQMBIgACEQEDEQH/xAAcAAACAwEBAQEAAAAAAAAAAAAEBQMGBwIBAAj/xABJEAABAwIDBAMKCwgBAwUAAAABAAIDBBEFEiEGMUFRImFxEzRicoGRorHR0gcUFyQyQlSSobLBFiMlM1Jzs/CCNURTFUNj4fH/xAAZAQADAQEBAAAAAAAAAAAAAAAAAQIEAwX/xAAkEQACAgEEAwACAwAAAAAAAAAAAQIRAwQSITETQVEioTJhcf/aAAwDAQACEQMRAD8AN2y2qrIa2ojjqHtYx4DWgMsBkaeLb8UpbttXW75f5o/dXm3rf4hV/wBwf42JBG1WgLAdtK/7S/zR+6uTttX/AGl/mj91I5AuDESlQDt+22IfapPux+6vP23r/tUn3Y/dSeSLRedwuLoAcu23xD7VJ92P3VH+3OIfan/dj9xKZWaICWpaw6nXkN6TaQJNlln24xAbqqT7sfuqH9vcQ+1yfdj91Viepc69hYIO5B1cFO9FbGXePbzEONVJ92P3VP8At3XEd8yeaP3VSopXbrgjmvo5nE5TvTUkxODRfY9ta0jvl/mZ7q+dtnXfaX27Ge6qpTkpg9uiqiRtLttX8Kl/mj91Q/tziH2p/wB2P3Um7iSuDBZAx43bjED/AN1J92P3V2dtq8f91J92P3VXXabl5dFCLbgO3FZ8Zg7rUvdH3QZmkMsW8tG3W14bWCVmYbl+Z4fpt7Qv0DsMfmw7f0SYIyXbs/xGr/uD/GxKxHe3Ume3h/iNX/cH+NiWwyKkMlfCLIXPrzR17hCy24JgdkaISaS2gUjZjqg6y4aes/gTZc5yUVY4xt0AVlc6xDTbgT7FBFFybmceO9eR0uZ+g0GgHXzV22fwIWDiNVjnlN2PBYjw7AHyEFzSrlQbGNsLsHNWKgwyxFh+CscFNYAWWdzbNNRgjN8Q2Jh4DLcdaoe1OzktGRI0l0fPkv0BPSDkq5tFgwmjewje02RDK4sUoQyIxnC8TDrA77+VWSICwO8KkyUToZ3NOga6x5jkrVhlRdp6l6cJ2eXOG1hjgOCHfYqJ9ZyQ3dSrOZO4LwqMSL1hvvTEdQt6TT4QW/bC97DtWBwnpN8YLfNhe9h2qWNGRfCB/wBRq/7g/wAbEkjkT34QGfxCqPhj8jFXQ1UhDBk1go5upeU7LqadvDgEFAd1Ji9EQ6No/pDvOvQ3UedWzaTCyTFKwEtNO06dfRKxaqTVGnTJNsp2G0lnDxrfitPwWmAYFSo6XI5oPA3V6wV5yhZHyekuEP6GMJvFGLJNTOtYpnFKqgZc6bZxLGl1fEmJKDrAokh43TMX2+woR1T3jdIwO8oFj6lUsFqCHPjJ4XHWFpvwisFs2l2+o6fqswwdwM5HEZvNY2W3T9GbU9jGXevWaoiSG5XTIFrMhAQvgVK+Pko7IESU56Te0L9AbC97DtX5/ph0m+MF+gNhe9h2pMpGVbd619V/cH5GJC2G6c7e/wDUarxx/jYk9ObmyoCZkJC+7meKKY+4CkEV9epAwaGIEa81pGzFSJIomuAJET2Wt9INJI/Aqitp91k0w90oADC5pa45CP6ndEjr04LPqIpxOuPsFrx+/cCQ0B2lyBorLhNZHYdOPl9Ma/is522dKyQm+UAgbtX9fakEdVUsOeNj3BvSuW5QFkWO+jesrXo3k4nEL9PcL7j7EO/bakjBzSE235WuP6Km7FVMldDK55tIAQ0cD0dB5Uk2iwmUgZXZY9BlI+i761zx1UJVKmdHFTjwXeT4SIXvHczZt9S9rtey25WGixmGoAySNceQOv4rGqLA6ks/9hw4ECzrdoKfYLQVMOXKzK/N0Xk3brpr505qJzjBjHbWnEtSyEvyB1szhrlB/wB/FI8f2cigkifAzKAC0uvcvNvpFWrEMFa1jQ855HOzPeTqXkjXqaBYAdSG2ghLIIwTfpepdcTe6NE5EnCV90U4heLpzwSV1Zb0eWDyN5LgQnki4gcync2xToQugbZw7Qt82F72HasGtZ48YLedhe9h2qWUjJNvBfEar+4P8bEkY4tKf7eN/iFUfDH5GJI0XVIA2mbcIqMnRB0rraIzNbVOgsJZf8VZMPkbFAySQ6CYO8mgP+9SqrJuStldQmWhjDTZzd/Va+qzajiJ0xcy5Em1BZLO36zS0EEbr8wUnxTDWticA5269rjd5EDhpc1z2uc6wfbQ6IvGIZpGBsDTvBJ4usd2qxpcnqwSUORh8F7HNMpsdXfoArbidHYOflDmOP7xh07XNJ3FZ7s1iVbTvc0wnQ7w3Qc7lXukqJZZOmTkP0mC2XUcdL/iiUSlKNIJpMFhAa5jLjfz9S7r35HBzmZWttYHeXbsx5IaaCSAl0LiWA3yHh4pUdXWOnY6+hynQ9ShoHT6doDq8R7o+28XBQe2MukY4a6c1Hg1K6QkHRwXm2At3MHRwFu1atPEwaifoqMz8pXwlKkkguVG2PVbDEEM1I6lJM7cvqeO4XFTHy4J2KiMi7gev9Vuewvew7VhkR115j1rc9he9h2qWUjNNto711T44/I1IMllYdtX/Pqnxx+RqShiYziNtlK46LrIvg1UhHlNv14LU6envRDLoXM18qzBrVeNldoW5WwykbrB1jv4ArhmjaKi6ZVK/DHMBGU3Iv2nmkcm1VRTOy/FiWsI6QB3DetVxulDumNdw03XOiWDCRmDXDtvx7epcFwjTv3cMqWHbYOlBtHG3N/W4MNt/EhOo66UWewxG7QCGXkPLgnEuAQg36I5DRGUdIxmjSOvQfgubTNCWKrT/RT6uqxQhzj3FrDYBuS7yOZN9E5w+NxZmNs2UB3InqT6enzuay2hBuoIqRrDk0sBfUqox3dnKeSMXUQHAKe0tyLXP4KufCJ/PaODW6edWp1UyI7xmuG6G+rjYD8UNtzs6ZYRMwEyRjpAfWbfXyhacUeDJllzyZvmXbI19E1TN0XUg7isPMuCLgry+9dRC+iAQM9oBGm/2rb9he9h2rE5gcw5bvxW2bC97DtUjM220t8eqfHH5GpQCmu2jvn9T44/I1KWlWgCWOHFedzHBRsuu2tPJAHuVdtNrc1zquXSpAWHA8acHNY93QzAkFXyaFknSbYteN43daySI+TieoDeUmo/hDmgrGtD/modkLbX0Itm53zarjkj7RUU30bHJTBjiA0dQ7BqV1hoa7f51UsU2onMImi7m9p3Et5bxv0NiqjHtbUlxtIGX4NaNPOuKlFmjZkqjYcRrIojcuAyjnr5lQ8Sxx80rhGbNOg01I4lV1ndZ3jpue5x49e8qww0AgaAOnK/ojrJ0sOoKZZPUTrDBX5SDtlqN0tQL3LIek485CNBfqvdaFlSDB6T4tE2MayOJfIfCO9NhUhrbk6AL0cWJwgkeXny78ja69Gf7Q7LSiWV8TQ5hdewIuNBfQ9aqsjS02cCDyIIP4rYaWYEXvvJUGIYTDN/NjBP9W5w8oTcBKZkV7KFslir9iewl7mF3/FxHrVUr9nKiInPE63MdIecLm0y1JMEe641/wB3LZ9he9h2rGAw2NxuWz7C97DtUlmabaD5/U+OPyNSuJmvUmu2bvn9T44/I1BRxaXKtCYTC0BSmNQxtKlNwgkhqW2UGHYe+d+VjSevcB2lPcNwV1TdziWRMBLn9QFyGjiUm2p2pZTs+L0oyuI1PFoPM8Xkea6XfRQNto6OkgMbZA+Z4IdlOjGbjbrNrLJqo6361ZJ6IvqIHSE5X2DiSdHWNgeWtvOptoNlHMaXtBIAum8bKUuAnZbHT3B8RsWu4cncwiaPBnOcHE2BPNUzBJi2TLz08qt+H1MpeGgkjqFysM4NPg9DDJSjyXbDQyAaAlx8pJ6lY8Hw9zT8Ym0ksQxnBgPE9aB2Fp4ZYzPnD3McWkH6jhzHNWMHuj7ncFr0ulp75mPV6u/wh0S0zdCTvOpKHmcXusPojhz7VLUTX6DV0xgY1egecRZA0Lxlcd29QTSmQ2C7c0RtsNXFDX0YfDWA6HTqRjQD1qvRut+qb0TiALf6FzlD4Am2wwGEwSy5bPYzMC023cxxT3YXvYdqG2oPzOp/tOROwvew7Vmn2d8btGbbZaV9SfDH5GpXG43unu2MHz2oPN4/I1JchGqSOgdA66Jjjzdg18gQtE1S41L3KklfxcRE3y2zW8ifYhptVjraSiyRHewAHfmc/fbsF1kWGtMshe7XW6b7UTOc2KMm4YwDynU+tQYVT2buXWMKJsYYfhfxuTuRvlN7kaZQ0XLvJZH7N1Mzpn0MpbIwMc5ryOm9l7DXcneGUfxahmltZ8v7tvYbZrJRsxGXSSlv80Qv7keTrggdhITT9gVXaLAO4VpAacpyvHbqD6leKfCGQUkkgNpTGSTvI5WO4BLMTqZq1nSj7nNE7K5zuizTiCVPtNV1E9OKenaSC1rHECxe61iB1Ix41vbaKnNqCSYH8D3dTJVG57mTZx4F+llqb32sxvlPJVn4KsNNNRSxyNtMJ3B3MGzS09YsQrILNvxJ39q7w6Ms+WSsaGC/+lQSyF/UF2yIu1duXoGZ1huCdiJ4Iwxt0AZC4k8b2CNxGSzco4oaiiH0juCX9jOXM6TIxvOpTmI5dOpAYU3NmlPE2b4oRTXdIqHyJg+1L/mc/XGUfsL3sO1JNqqi1NUN5tsOzeU72F72Has+VU0d8XRRtrz87n8cflak5bdPtp23q5/HH5WoRsDT5lB0B6PRQ7UNzOo6f6utQ8dV3W9QR5jA8WxJ6gNShJh3WeaXg1jIW9VgHH1hXjVyFJ8FaxClzvJPE39icYDg+Ys00LrDrN/UjaPDe6yWOjW6vdyAVmwpobnmA6EQLI+t5Fr/AIrvN+kQgLaVg6ELfoRtt2u3uKW4Nh7ml74wAQ2wPWpcQm3nifOnezcRbCHH6xzHs4IUUlRLb7K5Bg3TzSkucSTru7bck4wiAMJeAL7geFuYXVecxdYWN7W3X13r2GSzbLqnwQ+QqKY5nde8jS/BFwx31KGpYuKLfJlCGxHNTNYWG9TUseVtz2oOmZnddE10thZJr0AJMS96lr9GtjbvcQPaV3h8P1ioYDnnc7eIxYeMf/1DAaMYGMAG4ABQ0epPIHzlfYnN3OJzuTSfLbRR0Tu5wBzt+TOe06qUhC/Hhmiq3f0xkDxiNfwsrBsL3sO1IsQZagnJ3uY5x8v/ANWT3YXvYdqz5/5HfF0VDafvufxx+VqXF1kftP33P4w/KEqa66goirakiJ3N7mxD/m4B1vIjxTlrcoHSc69uJJ0b6kgxmf53QwD/AMsbndrng+pX3F2spnySEgybo28tPpnzrrH8aFIX1LO5MbTM1lkIMhH9R+r5EZiFmNbCN0Yu7refpIbZuI2kq36kXay/F53u9aineTc8zc9quC5/wiQuqjvceHr4J9TTkMDeoBIMRJAZpp3RvrCYQ4gDa977t3HcFdci9B1dILduv6fouaCK5ueCFdL3R5HI28gTiABoVEnqGncXGwX0s172U1DDxKEIMpmZWoQgyPtw4qarlsF7TR5Wi+86lAHdXKGRuO6wUOCR5Y23+k8l5/RC4zJmLIx9ZwHk3onEKsRNIBsQA1vWTpohJgyHaCbNHb+uRjO3pC/4XUuJOuGRj67g3/iNT6kFUfzaZm/KHSntsf1RNK3NOT/4xl/5HVydCJ9oxaknH/xlNNhe9h2pVtKfms/9sprsL3sO1Y83Z3xdFP2vjLKmV7gQ0uuCdx6ISGDEIs2r22J57lrmLYJHUCz7+SyTfJ/TeF6PsXOzpRjYqc2KxTO0ibODm+qGtFgfUrXtBi0U9UbStyOcG5r9EDiVefk/pvC9H2L75P6bwvR9ivyO7FtK7ieO0zWRwxSsLGADQ7zbUpb/AOrwW/mN86unyf03hej7F98n9N4Xo+xOOVxVUJwTKU7F4Lt/eNIDr7+SJr8VpmujLJY3AgudzDgNFbPk/pvC9H2L75P6bwvR9iHmkHjRTsLxenaXOdI0X5lFy7Q0wGkoN+XBWb5P6bwvR9i++T+m8L0fYn538F40VSPGqe4/esHlTKHaGlA/nx+dOfk/pvC9H2L75P6bwvR9ifnfwXiQgbj1M6S7p4w1o57yiX7R0t/58fnTb5P6bwvR9i++T+m8L0fYl52HiRV2Y3TuqGuMzA0A2JOl7aKHaHGYHup8szXATAvsdLDUXVu+T+m8L0fYvvk/pvC9H2JrUSXoPEiqux+D4w+TurCGxBrdd53ovBsepmsu+Zgc4lxueJKf/J/TeF6PsX3yf03hej7EPUS+B4kVvaTHoXwvZFMxxc0iwOuqt+w3ew7f0QrNgaYG/S9H2KxYfRNhblbuXOU3IuMd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5062" name="Picture 6" descr="James Gray"/>
          <p:cNvPicPr>
            <a:picLocks noChangeAspect="1" noChangeArrowheads="1"/>
          </p:cNvPicPr>
          <p:nvPr/>
        </p:nvPicPr>
        <p:blipFill>
          <a:blip r:embed="rId3" cstate="print"/>
          <a:srcRect/>
          <a:stretch>
            <a:fillRect/>
          </a:stretch>
        </p:blipFill>
        <p:spPr bwMode="auto">
          <a:xfrm>
            <a:off x="755577" y="1700808"/>
            <a:ext cx="1905000" cy="2381250"/>
          </a:xfrm>
          <a:prstGeom prst="rect">
            <a:avLst/>
          </a:prstGeom>
          <a:noFill/>
        </p:spPr>
      </p:pic>
      <p:pic>
        <p:nvPicPr>
          <p:cNvPr id="45064" name="Picture 8" descr="http://www.cloudave.com/wordpress/wp-content/uploads/2010/10/Michael-Stonebreaker.jpg"/>
          <p:cNvPicPr>
            <a:picLocks noChangeAspect="1" noChangeArrowheads="1"/>
          </p:cNvPicPr>
          <p:nvPr/>
        </p:nvPicPr>
        <p:blipFill>
          <a:blip r:embed="rId4" cstate="print"/>
          <a:srcRect/>
          <a:stretch>
            <a:fillRect/>
          </a:stretch>
        </p:blipFill>
        <p:spPr bwMode="auto">
          <a:xfrm>
            <a:off x="5148065" y="1772816"/>
            <a:ext cx="1944216" cy="1944216"/>
          </a:xfrm>
          <a:prstGeom prst="rect">
            <a:avLst/>
          </a:prstGeom>
          <a:noFill/>
        </p:spPr>
      </p:pic>
      <p:sp>
        <p:nvSpPr>
          <p:cNvPr id="9" name="Oval 8"/>
          <p:cNvSpPr/>
          <p:nvPr/>
        </p:nvSpPr>
        <p:spPr>
          <a:xfrm rot="19906129">
            <a:off x="762839" y="3216761"/>
            <a:ext cx="3600400" cy="936104"/>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ACM Turing Award 1998</a:t>
            </a:r>
            <a:endParaRPr lang="en-US" sz="2400" dirty="0"/>
          </a:p>
        </p:txBody>
      </p:sp>
      <p:sp>
        <p:nvSpPr>
          <p:cNvPr id="10" name="Oval 9"/>
          <p:cNvSpPr/>
          <p:nvPr/>
        </p:nvSpPr>
        <p:spPr>
          <a:xfrm rot="19906129">
            <a:off x="5392323" y="3072744"/>
            <a:ext cx="3600400" cy="936104"/>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IEEE Von Neumann Medal 2004</a:t>
            </a:r>
            <a:endParaRPr lang="en-US" sz="2400" dirty="0"/>
          </a:p>
        </p:txBody>
      </p:sp>
      <p:sp>
        <p:nvSpPr>
          <p:cNvPr id="11" name="Oval 10"/>
          <p:cNvSpPr/>
          <p:nvPr/>
        </p:nvSpPr>
        <p:spPr>
          <a:xfrm rot="19906129">
            <a:off x="5536338" y="3360777"/>
            <a:ext cx="3600400" cy="93610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ACM Turing Award </a:t>
            </a:r>
            <a:r>
              <a:rPr lang="en-US" sz="2400" dirty="0" smtClean="0"/>
              <a:t>2015</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Start-Up Company Experience</a:t>
            </a:r>
            <a:endParaRPr lang="en-US" dirty="0"/>
          </a:p>
        </p:txBody>
      </p:sp>
      <p:sp>
        <p:nvSpPr>
          <p:cNvPr id="3" name="Content Placeholder 2"/>
          <p:cNvSpPr>
            <a:spLocks noGrp="1"/>
          </p:cNvSpPr>
          <p:nvPr>
            <p:ph idx="1"/>
          </p:nvPr>
        </p:nvSpPr>
        <p:spPr/>
        <p:txBody>
          <a:bodyPr/>
          <a:lstStyle/>
          <a:p>
            <a:pPr lvl="1"/>
            <a:r>
              <a:rPr lang="en-US" dirty="0" smtClean="0"/>
              <a:t>1996-2003</a:t>
            </a:r>
          </a:p>
          <a:p>
            <a:pPr lvl="1"/>
            <a:endParaRPr lang="en-US" dirty="0" smtClean="0"/>
          </a:p>
          <a:p>
            <a:pPr lvl="1"/>
            <a:r>
              <a:rPr lang="en-US" dirty="0" smtClean="0"/>
              <a:t>2008-</a:t>
            </a:r>
          </a:p>
          <a:p>
            <a:pPr lvl="1"/>
            <a:endParaRPr lang="en-US" dirty="0" smtClean="0"/>
          </a:p>
          <a:p>
            <a:pPr lvl="1"/>
            <a:r>
              <a:rPr lang="en-US" dirty="0" smtClean="0"/>
              <a:t>2013-</a:t>
            </a:r>
            <a:endParaRPr lang="en-US" dirty="0"/>
          </a:p>
        </p:txBody>
      </p:sp>
      <p:sp>
        <p:nvSpPr>
          <p:cNvPr id="4" name="Footer Placeholder 3"/>
          <p:cNvSpPr>
            <a:spLocks noGrp="1"/>
          </p:cNvSpPr>
          <p:nvPr>
            <p:ph type="ftr" sz="quarter" idx="11"/>
          </p:nvPr>
        </p:nvSpPr>
        <p:spPr/>
        <p:txBody>
          <a:bodyPr/>
          <a:lstStyle/>
          <a:p>
            <a:r>
              <a:rPr lang="en-US" smtClean="0"/>
              <a:t>LDBC &amp; The Social Network Benchmark - Scientific Meeting   2015-3-27</a:t>
            </a:r>
            <a:endParaRPr lang="en-US" dirty="0"/>
          </a:p>
        </p:txBody>
      </p:sp>
      <p:pic>
        <p:nvPicPr>
          <p:cNvPr id="46082" name="Picture 2"/>
          <p:cNvPicPr>
            <a:picLocks noChangeAspect="1" noChangeArrowheads="1"/>
          </p:cNvPicPr>
          <p:nvPr/>
        </p:nvPicPr>
        <p:blipFill>
          <a:blip r:embed="rId3" cstate="print"/>
          <a:srcRect/>
          <a:stretch>
            <a:fillRect/>
          </a:stretch>
        </p:blipFill>
        <p:spPr bwMode="auto">
          <a:xfrm>
            <a:off x="867742" y="3789040"/>
            <a:ext cx="7232650" cy="2476500"/>
          </a:xfrm>
          <a:prstGeom prst="rect">
            <a:avLst/>
          </a:prstGeom>
          <a:noFill/>
          <a:ln w="9525">
            <a:noFill/>
            <a:miter lim="800000"/>
            <a:headEnd/>
            <a:tailEnd/>
          </a:ln>
        </p:spPr>
      </p:pic>
      <p:pic>
        <p:nvPicPr>
          <p:cNvPr id="9" name="Picture 2" descr="https://www.cwi.nl/system/files/u584/dd_w.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578465" y="908720"/>
            <a:ext cx="2209559" cy="1222624"/>
          </a:xfrm>
          <a:prstGeom prst="rect">
            <a:avLst/>
          </a:prstGeom>
          <a:noFill/>
        </p:spPr>
      </p:pic>
      <p:pic>
        <p:nvPicPr>
          <p:cNvPr id="46084" name="Picture 4" descr="https://www.monetdbsolutions.com/sites/default/files/logo.png"/>
          <p:cNvPicPr>
            <a:picLocks noChangeAspect="1" noChangeArrowheads="1"/>
          </p:cNvPicPr>
          <p:nvPr/>
        </p:nvPicPr>
        <p:blipFill>
          <a:blip r:embed="rId5" cstate="print"/>
          <a:srcRect/>
          <a:stretch>
            <a:fillRect/>
          </a:stretch>
        </p:blipFill>
        <p:spPr bwMode="auto">
          <a:xfrm>
            <a:off x="2739471" y="2780928"/>
            <a:ext cx="1256465" cy="648072"/>
          </a:xfrm>
          <a:prstGeom prst="rect">
            <a:avLst/>
          </a:prstGeom>
          <a:noFill/>
        </p:spPr>
      </p:pic>
      <p:pic>
        <p:nvPicPr>
          <p:cNvPr id="46088" name="Picture 8" descr="http://www.engineersonline.nl/wosimages/nieuws_17326_19517_item_original.jpg"/>
          <p:cNvPicPr>
            <a:picLocks noChangeAspect="1" noChangeArrowheads="1"/>
          </p:cNvPicPr>
          <p:nvPr/>
        </p:nvPicPr>
        <p:blipFill>
          <a:blip r:embed="rId6" cstate="print"/>
          <a:srcRect/>
          <a:stretch>
            <a:fillRect/>
          </a:stretch>
        </p:blipFill>
        <p:spPr bwMode="auto">
          <a:xfrm>
            <a:off x="2558022" y="1988840"/>
            <a:ext cx="3886186" cy="54406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72" y="1340768"/>
            <a:ext cx="3502316" cy="1008112"/>
          </a:xfrm>
        </p:spPr>
        <p:txBody>
          <a:bodyPr>
            <a:normAutofit fontScale="90000"/>
          </a:bodyPr>
          <a:lstStyle/>
          <a:p>
            <a:r>
              <a:rPr lang="en-US" sz="3600" dirty="0" smtClean="0"/>
              <a:t>the relational</a:t>
            </a:r>
            <a:br>
              <a:rPr lang="en-US" sz="3600" dirty="0" smtClean="0"/>
            </a:br>
            <a:r>
              <a:rPr lang="en-US" sz="3600" dirty="0" smtClean="0"/>
              <a:t>industry has been reshaped..</a:t>
            </a:r>
            <a:r>
              <a:rPr lang="en-US" dirty="0" smtClean="0"/>
              <a:t>.</a:t>
            </a:r>
            <a:endParaRPr lang="en-US" dirty="0"/>
          </a:p>
        </p:txBody>
      </p:sp>
      <p:pic>
        <p:nvPicPr>
          <p:cNvPr id="5"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32361" y="0"/>
            <a:ext cx="6750050" cy="288925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251520" y="2492896"/>
            <a:ext cx="5400600" cy="3076705"/>
          </a:xfrm>
          <a:prstGeom prst="rect">
            <a:avLst/>
          </a:prstGeom>
          <a:noFill/>
          <a:ln w="9525">
            <a:noFill/>
            <a:miter lim="800000"/>
            <a:headEnd/>
            <a:tailEnd/>
          </a:ln>
        </p:spPr>
      </p:pic>
      <p:pic>
        <p:nvPicPr>
          <p:cNvPr id="7" name="Picture 6" descr="http://unbouncepages-com.s3.amazonaws.com/hana.systechi.com/sap-hana/1cizgeu-sap-hana-banner-copy.png"/>
          <p:cNvPicPr>
            <a:picLocks noChangeAspect="1" noChangeArrowheads="1"/>
          </p:cNvPicPr>
          <p:nvPr/>
        </p:nvPicPr>
        <p:blipFill>
          <a:blip r:embed="rId5" cstate="print"/>
          <a:srcRect/>
          <a:stretch>
            <a:fillRect/>
          </a:stretch>
        </p:blipFill>
        <p:spPr bwMode="auto">
          <a:xfrm>
            <a:off x="-47625" y="5301208"/>
            <a:ext cx="9191625" cy="2238376"/>
          </a:xfrm>
          <a:prstGeom prst="rect">
            <a:avLst/>
          </a:prstGeom>
          <a:noFill/>
        </p:spPr>
      </p:pic>
      <p:pic>
        <p:nvPicPr>
          <p:cNvPr id="8" name="Picture 8" descr="http://media2.hpcwire.com/datanami/Larry_Ellison_In-Memory.png"/>
          <p:cNvPicPr>
            <a:picLocks noChangeAspect="1" noChangeArrowheads="1"/>
          </p:cNvPicPr>
          <p:nvPr/>
        </p:nvPicPr>
        <p:blipFill>
          <a:blip r:embed="rId6" cstate="print"/>
          <a:srcRect/>
          <a:stretch>
            <a:fillRect/>
          </a:stretch>
        </p:blipFill>
        <p:spPr bwMode="auto">
          <a:xfrm>
            <a:off x="5050407" y="2708920"/>
            <a:ext cx="4093593" cy="2304256"/>
          </a:xfrm>
          <a:prstGeom prst="rect">
            <a:avLst/>
          </a:prstGeom>
          <a:noFill/>
        </p:spPr>
      </p:pic>
      <p:pic>
        <p:nvPicPr>
          <p:cNvPr id="9" name="Picture 8" descr="http://www.engineersonline.nl/wosimages/nieuws_17326_19517_item_original.jpg"/>
          <p:cNvPicPr>
            <a:picLocks noChangeAspect="1" noChangeArrowheads="1"/>
          </p:cNvPicPr>
          <p:nvPr/>
        </p:nvPicPr>
        <p:blipFill>
          <a:blip r:embed="rId7" cstate="print"/>
          <a:srcRect/>
          <a:stretch>
            <a:fillRect/>
          </a:stretch>
        </p:blipFill>
        <p:spPr bwMode="auto">
          <a:xfrm>
            <a:off x="0" y="548680"/>
            <a:ext cx="2435739" cy="341003"/>
          </a:xfrm>
          <a:prstGeom prst="rect">
            <a:avLst/>
          </a:prstGeom>
          <a:noFill/>
        </p:spPr>
      </p:pic>
    </p:spTree>
    <p:extLst>
      <p:ext uri="{BB962C8B-B14F-4D97-AF65-F5344CB8AC3E}">
        <p14:creationId xmlns="" xmlns:p14="http://schemas.microsoft.com/office/powerpoint/2010/main" val="308643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t0.gstatic.com/images?q=tbn:ANd9GcR3mFDzSAoKfFI8w812QOS9q9mi0Cqxal48WrEgAsYDxEoQvEkeuw"/>
          <p:cNvPicPr>
            <a:picLocks noChangeAspect="1" noChangeArrowheads="1"/>
          </p:cNvPicPr>
          <p:nvPr/>
        </p:nvPicPr>
        <p:blipFill>
          <a:blip r:embed="rId3" cstate="print"/>
          <a:srcRect/>
          <a:stretch>
            <a:fillRect/>
          </a:stretch>
        </p:blipFill>
        <p:spPr bwMode="auto">
          <a:xfrm>
            <a:off x="0" y="0"/>
            <a:ext cx="2160240" cy="1154004"/>
          </a:xfrm>
          <a:prstGeom prst="rect">
            <a:avLst/>
          </a:prstGeom>
          <a:noFill/>
        </p:spPr>
      </p:pic>
      <p:sp>
        <p:nvSpPr>
          <p:cNvPr id="2051" name="Rectangle 3"/>
          <p:cNvSpPr>
            <a:spLocks noGrp="1" noChangeArrowheads="1"/>
          </p:cNvSpPr>
          <p:nvPr>
            <p:ph type="subTitle" idx="1"/>
          </p:nvPr>
        </p:nvSpPr>
        <p:spPr>
          <a:xfrm>
            <a:off x="0" y="1916832"/>
            <a:ext cx="9144000" cy="3717156"/>
          </a:xfrm>
        </p:spPr>
        <p:txBody>
          <a:bodyPr/>
          <a:lstStyle/>
          <a:p>
            <a:pPr eaLnBrk="1" hangingPunct="1"/>
            <a:r>
              <a:rPr lang="en-US" sz="3200" b="1" dirty="0" smtClean="0"/>
              <a:t>LDBC &amp; The Social Network Benchmark</a:t>
            </a:r>
          </a:p>
          <a:p>
            <a:pPr eaLnBrk="1" hangingPunct="1"/>
            <a:r>
              <a:rPr lang="en-US" sz="2000" dirty="0" smtClean="0">
                <a:latin typeface="Bookman Old Style" pitchFamily="18" charset="0"/>
              </a:rPr>
              <a:t>Peter Boncz</a:t>
            </a:r>
          </a:p>
          <a:p>
            <a:pPr eaLnBrk="1" hangingPunct="1"/>
            <a:endParaRPr lang="en-US" sz="2000" kern="1200" dirty="0" smtClean="0">
              <a:solidFill>
                <a:prstClr val="black"/>
              </a:solidFill>
              <a:latin typeface="Bookman Old Style" pitchFamily="18" charset="0"/>
            </a:endParaRPr>
          </a:p>
          <a:p>
            <a:pPr eaLnBrk="1" hangingPunct="1"/>
            <a:r>
              <a:rPr lang="en-US" sz="2000" kern="1200" dirty="0" smtClean="0">
                <a:solidFill>
                  <a:prstClr val="black"/>
                </a:solidFill>
                <a:latin typeface="Bookman Old Style" pitchFamily="18" charset="0"/>
              </a:rPr>
              <a:t>Database Architectures (DA) @ CWI</a:t>
            </a:r>
          </a:p>
          <a:p>
            <a:pPr eaLnBrk="1" hangingPunct="1"/>
            <a:r>
              <a:rPr lang="en-US" sz="2000" kern="1200" dirty="0" smtClean="0">
                <a:solidFill>
                  <a:prstClr val="black"/>
                </a:solidFill>
                <a:latin typeface="Bookman Old Style" pitchFamily="18" charset="0"/>
              </a:rPr>
              <a:t>Special chair “Large-Scale Data Engineering” @ VU  </a:t>
            </a:r>
          </a:p>
          <a:p>
            <a:pPr eaLnBrk="1" hangingPunct="1"/>
            <a:r>
              <a:rPr lang="en-US" sz="2000" kern="1200" dirty="0" smtClean="0">
                <a:solidFill>
                  <a:prstClr val="black"/>
                </a:solidFill>
                <a:latin typeface="Bookman Old Style" pitchFamily="18" charset="0"/>
              </a:rPr>
              <a:t>event.cwi.nl/lsde2015</a:t>
            </a:r>
          </a:p>
          <a:p>
            <a:pPr eaLnBrk="1" hangingPunct="1"/>
            <a:endParaRPr lang="en-US" sz="2000" kern="1200" dirty="0" smtClean="0">
              <a:solidFill>
                <a:prstClr val="black"/>
              </a:solidFill>
              <a:latin typeface="Bookman Old Style" pitchFamily="18" charset="0"/>
            </a:endParaRPr>
          </a:p>
          <a:p>
            <a:pPr eaLnBrk="1" hangingPunct="1"/>
            <a:endParaRPr lang="en-US" dirty="0" smtClean="0"/>
          </a:p>
        </p:txBody>
      </p:sp>
      <p:sp>
        <p:nvSpPr>
          <p:cNvPr id="2052" name="Rectangle 5"/>
          <p:cNvSpPr>
            <a:spLocks noChangeArrowheads="1"/>
          </p:cNvSpPr>
          <p:nvPr/>
        </p:nvSpPr>
        <p:spPr bwMode="auto">
          <a:xfrm>
            <a:off x="1042988" y="1484313"/>
            <a:ext cx="7685087" cy="1466850"/>
          </a:xfrm>
          <a:prstGeom prst="rect">
            <a:avLst/>
          </a:prstGeom>
          <a:noFill/>
          <a:ln w="9525">
            <a:noFill/>
            <a:miter lim="800000"/>
            <a:headEnd/>
            <a:tailEnd/>
          </a:ln>
        </p:spPr>
        <p:txBody>
          <a:bodyPr anchor="b"/>
          <a:lstStyle/>
          <a:p>
            <a:pPr algn="r" fontAlgn="base">
              <a:spcBef>
                <a:spcPct val="0"/>
              </a:spcBef>
              <a:spcAft>
                <a:spcPct val="0"/>
              </a:spcAft>
            </a:pPr>
            <a:endParaRPr lang="nl-NL" sz="4000" smtClean="0">
              <a:solidFill>
                <a:srgbClr val="333399"/>
              </a:solidFill>
            </a:endParaRPr>
          </a:p>
        </p:txBody>
      </p:sp>
      <p:pic>
        <p:nvPicPr>
          <p:cNvPr id="2053" name="Picture 8" descr="CWI">
            <a:hlinkClick r:id="rId4"/>
          </p:cNvPr>
          <p:cNvPicPr>
            <a:picLocks noChangeAspect="1" noChangeArrowheads="1"/>
          </p:cNvPicPr>
          <p:nvPr/>
        </p:nvPicPr>
        <p:blipFill>
          <a:blip r:embed="rId5" cstate="print"/>
          <a:srcRect/>
          <a:stretch>
            <a:fillRect/>
          </a:stretch>
        </p:blipFill>
        <p:spPr bwMode="auto">
          <a:xfrm>
            <a:off x="1331640" y="0"/>
            <a:ext cx="5004048" cy="928352"/>
          </a:xfrm>
          <a:prstGeom prst="rect">
            <a:avLst/>
          </a:prstGeom>
          <a:noFill/>
          <a:ln w="9525">
            <a:noFill/>
            <a:miter lim="800000"/>
            <a:headEnd/>
            <a:tailEnd/>
          </a:ln>
        </p:spPr>
      </p:pic>
      <p:pic>
        <p:nvPicPr>
          <p:cNvPr id="6" name="Picture 2"/>
          <p:cNvPicPr>
            <a:picLocks noChangeAspect="1" noChangeArrowheads="1"/>
          </p:cNvPicPr>
          <p:nvPr/>
        </p:nvPicPr>
        <p:blipFill>
          <a:blip r:embed="rId6" cstate="print"/>
          <a:srcRect/>
          <a:stretch>
            <a:fillRect/>
          </a:stretch>
        </p:blipFill>
        <p:spPr bwMode="auto">
          <a:xfrm>
            <a:off x="2555776" y="4974679"/>
            <a:ext cx="4855276" cy="1190625"/>
          </a:xfrm>
          <a:prstGeom prst="rect">
            <a:avLst/>
          </a:prstGeom>
          <a:noFill/>
          <a:ln w="9525">
            <a:noFill/>
            <a:miter lim="800000"/>
            <a:headEnd/>
            <a:tailEnd/>
          </a:ln>
        </p:spPr>
      </p:pic>
      <p:sp>
        <p:nvSpPr>
          <p:cNvPr id="7" name="Footer Placeholder 6"/>
          <p:cNvSpPr>
            <a:spLocks noGrp="1"/>
          </p:cNvSpPr>
          <p:nvPr>
            <p:ph type="ftr" sz="quarter" idx="10"/>
          </p:nvPr>
        </p:nvSpPr>
        <p:spPr/>
        <p:txBody>
          <a:bodyPr/>
          <a:lstStyle/>
          <a:p>
            <a:pPr algn="ctr" fontAlgn="base">
              <a:spcBef>
                <a:spcPct val="0"/>
              </a:spcBef>
              <a:spcAft>
                <a:spcPct val="0"/>
              </a:spcAft>
              <a:defRPr/>
            </a:pPr>
            <a:r>
              <a:rPr lang="en-US" smtClean="0">
                <a:solidFill>
                  <a:srgbClr val="1C1C1C"/>
                </a:solidFill>
              </a:rPr>
              <a:t>LDBC &amp; The Social Network Benchmark - Scientific Meeting   2015-3-27</a:t>
            </a:r>
            <a:endParaRPr lang="en-US" dirty="0">
              <a:solidFill>
                <a:srgbClr val="1C1C1C"/>
              </a:solidFill>
            </a:endParaRPr>
          </a:p>
        </p:txBody>
      </p:sp>
      <p:pic>
        <p:nvPicPr>
          <p:cNvPr id="8" name="Picture 2"/>
          <p:cNvPicPr>
            <a:picLocks noChangeAspect="1" noChangeArrowheads="1"/>
          </p:cNvPicPr>
          <p:nvPr/>
        </p:nvPicPr>
        <p:blipFill>
          <a:blip r:embed="rId7" cstate="print"/>
          <a:srcRect/>
          <a:stretch>
            <a:fillRect/>
          </a:stretch>
        </p:blipFill>
        <p:spPr bwMode="auto">
          <a:xfrm>
            <a:off x="467544" y="1340768"/>
            <a:ext cx="8136904" cy="6410325"/>
          </a:xfrm>
          <a:prstGeom prst="rect">
            <a:avLst/>
          </a:prstGeom>
          <a:noFill/>
          <a:ln w="9525">
            <a:noFill/>
            <a:miter lim="800000"/>
            <a:headEnd/>
            <a:tailEnd/>
          </a:ln>
        </p:spPr>
      </p:pic>
      <p:pic>
        <p:nvPicPr>
          <p:cNvPr id="20482" name="Picture 2" descr="http://www.sigmod2014.org/images/acm.jpg"/>
          <p:cNvPicPr>
            <a:picLocks noChangeAspect="1" noChangeArrowheads="1"/>
          </p:cNvPicPr>
          <p:nvPr/>
        </p:nvPicPr>
        <p:blipFill>
          <a:blip r:embed="rId8" cstate="print"/>
          <a:srcRect/>
          <a:stretch>
            <a:fillRect/>
          </a:stretch>
        </p:blipFill>
        <p:spPr bwMode="auto">
          <a:xfrm>
            <a:off x="6444208" y="1772816"/>
            <a:ext cx="1872208" cy="596797"/>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p:cNvSpPr>
            <a:spLocks noGrp="1"/>
          </p:cNvSpPr>
          <p:nvPr>
            <p:ph sz="quarter" idx="1"/>
          </p:nvPr>
        </p:nvSpPr>
        <p:spPr>
          <a:xfrm>
            <a:off x="611560" y="1268760"/>
            <a:ext cx="7239000" cy="4525963"/>
          </a:xfrm>
        </p:spPr>
        <p:txBody>
          <a:bodyPr>
            <a:normAutofit/>
          </a:bodyPr>
          <a:lstStyle/>
          <a:p>
            <a:r>
              <a:rPr lang="en-US" sz="2800" dirty="0" smtClean="0"/>
              <a:t>a benchmark is a standard</a:t>
            </a:r>
          </a:p>
          <a:p>
            <a:pPr>
              <a:buNone/>
            </a:pPr>
            <a:r>
              <a:rPr lang="en-US" sz="2800" dirty="0" smtClean="0"/>
              <a:t>	test that measures efficiency</a:t>
            </a:r>
          </a:p>
          <a:p>
            <a:pPr>
              <a:buNone/>
            </a:pPr>
            <a:endParaRPr lang="en-US" sz="2800" dirty="0" smtClean="0"/>
          </a:p>
          <a:p>
            <a:pPr>
              <a:buNone/>
            </a:pPr>
            <a:endParaRPr lang="en-US" sz="2800" dirty="0" smtClean="0"/>
          </a:p>
          <a:p>
            <a:pPr>
              <a:buNone/>
            </a:pPr>
            <a:r>
              <a:rPr lang="en-US" sz="2800" dirty="0" smtClean="0"/>
              <a:t>Goal</a:t>
            </a:r>
            <a:r>
              <a:rPr lang="en-US" sz="2800" dirty="0" smtClean="0"/>
              <a:t>: quantification</a:t>
            </a:r>
          </a:p>
          <a:p>
            <a:r>
              <a:rPr lang="en-US" sz="2800" dirty="0" smtClean="0"/>
              <a:t>make competing systems comparable</a:t>
            </a:r>
          </a:p>
          <a:p>
            <a:pPr lvl="1"/>
            <a:r>
              <a:rPr lang="en-US" sz="2400" dirty="0" smtClean="0"/>
              <a:t>important tool in experimental science</a:t>
            </a:r>
          </a:p>
          <a:p>
            <a:r>
              <a:rPr lang="en-US" sz="2800" dirty="0" smtClean="0"/>
              <a:t>accelerate progress, make technology viable</a:t>
            </a:r>
          </a:p>
          <a:p>
            <a:pPr lvl="1"/>
            <a:r>
              <a:rPr lang="en-US" sz="2400" dirty="0" smtClean="0"/>
              <a:t>social goal, influence a research field </a:t>
            </a:r>
          </a:p>
          <a:p>
            <a:endParaRPr lang="en-US" sz="2800" dirty="0"/>
          </a:p>
        </p:txBody>
      </p:sp>
      <p:sp>
        <p:nvSpPr>
          <p:cNvPr id="2" name="Titel 1"/>
          <p:cNvSpPr>
            <a:spLocks noGrp="1"/>
          </p:cNvSpPr>
          <p:nvPr>
            <p:ph type="title"/>
          </p:nvPr>
        </p:nvSpPr>
        <p:spPr/>
        <p:txBody>
          <a:bodyPr/>
          <a:lstStyle/>
          <a:p>
            <a:r>
              <a:rPr lang="en-US" dirty="0" smtClean="0"/>
              <a:t>Benchmarking</a:t>
            </a:r>
            <a:r>
              <a:rPr lang="en-US" dirty="0" smtClean="0"/>
              <a:t>?</a:t>
            </a:r>
            <a:endParaRPr lang="en-US" dirty="0"/>
          </a:p>
        </p:txBody>
      </p:sp>
      <p:pic>
        <p:nvPicPr>
          <p:cNvPr id="8"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64088" y="1196752"/>
            <a:ext cx="3744416" cy="2636375"/>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LDBC &amp; The Social Network Benchmark - Scientific Meeting   2015-3-27</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Graph data management</a:t>
            </a:r>
            <a:endParaRPr lang="en-US" dirty="0"/>
          </a:p>
        </p:txBody>
      </p:sp>
      <p:sp>
        <p:nvSpPr>
          <p:cNvPr id="3" name="2 Marcador de contenido"/>
          <p:cNvSpPr>
            <a:spLocks noGrp="1"/>
          </p:cNvSpPr>
          <p:nvPr>
            <p:ph idx="1"/>
          </p:nvPr>
        </p:nvSpPr>
        <p:spPr/>
        <p:txBody>
          <a:bodyPr>
            <a:normAutofit fontScale="92500" lnSpcReduction="20000"/>
          </a:bodyPr>
          <a:lstStyle/>
          <a:p>
            <a:pPr>
              <a:buNone/>
            </a:pPr>
            <a:r>
              <a:rPr lang="en-US" dirty="0" smtClean="0"/>
              <a:t>Many Big Data problems revolve around graphs</a:t>
            </a:r>
          </a:p>
          <a:p>
            <a:r>
              <a:rPr lang="en-US" dirty="0" smtClean="0"/>
              <a:t>Social network data</a:t>
            </a:r>
          </a:p>
          <a:p>
            <a:r>
              <a:rPr lang="en-US" dirty="0" smtClean="0"/>
              <a:t>AI methods that build/discover relationships</a:t>
            </a:r>
            <a:endParaRPr lang="en-US" dirty="0" smtClean="0"/>
          </a:p>
          <a:p>
            <a:endParaRPr lang="en-US" dirty="0" smtClean="0"/>
          </a:p>
          <a:p>
            <a:pPr>
              <a:buNone/>
            </a:pPr>
            <a:r>
              <a:rPr lang="en-US" dirty="0" smtClean="0"/>
              <a:t>Wave of new systems (/research):</a:t>
            </a:r>
            <a:endParaRPr lang="en-US" dirty="0" smtClean="0"/>
          </a:p>
          <a:p>
            <a:r>
              <a:rPr lang="en-US" dirty="0" smtClean="0"/>
              <a:t>Graph database systems</a:t>
            </a:r>
            <a:endParaRPr lang="en-US" dirty="0" smtClean="0"/>
          </a:p>
          <a:p>
            <a:pPr lvl="1"/>
            <a:r>
              <a:rPr lang="en-US" dirty="0" smtClean="0"/>
              <a:t>e.g.  Neo4j  -- graph &amp; paths “first class citizens”</a:t>
            </a:r>
          </a:p>
          <a:p>
            <a:pPr lvl="1"/>
            <a:r>
              <a:rPr lang="en-US" dirty="0" smtClean="0"/>
              <a:t>RDF / SPARQL systems</a:t>
            </a:r>
            <a:endParaRPr lang="en-US" dirty="0" smtClean="0"/>
          </a:p>
          <a:p>
            <a:pPr lvl="1"/>
            <a:r>
              <a:rPr lang="en-US" dirty="0" smtClean="0"/>
              <a:t>Graph extensions to relational systems</a:t>
            </a:r>
          </a:p>
          <a:p>
            <a:pPr lvl="2"/>
            <a:r>
              <a:rPr lang="en-US" dirty="0" smtClean="0"/>
              <a:t>Extensions:  e.g. recursive queries, traversals</a:t>
            </a:r>
            <a:endParaRPr lang="en-US" dirty="0" smtClean="0"/>
          </a:p>
          <a:p>
            <a:r>
              <a:rPr lang="en-US" dirty="0" smtClean="0"/>
              <a:t>Graph Programming Frameworks</a:t>
            </a:r>
            <a:endParaRPr lang="en-US" dirty="0" smtClean="0"/>
          </a:p>
          <a:p>
            <a:pPr lvl="1"/>
            <a:r>
              <a:rPr lang="en-US" dirty="0" smtClean="0"/>
              <a:t>leveraging cluster computing for graph algorithms</a:t>
            </a:r>
          </a:p>
          <a:p>
            <a:pPr lvl="1"/>
            <a:r>
              <a:rPr lang="en-US" dirty="0" smtClean="0"/>
              <a:t>e.g. </a:t>
            </a:r>
            <a:r>
              <a:rPr lang="en-US" dirty="0" err="1" smtClean="0"/>
              <a:t>GraphLab</a:t>
            </a:r>
            <a:r>
              <a:rPr lang="en-US" dirty="0" smtClean="0"/>
              <a:t> – distributed AI algorithms</a:t>
            </a:r>
            <a:endParaRPr lang="en-US" dirty="0" smtClean="0"/>
          </a:p>
          <a:p>
            <a:pPr lvl="1"/>
            <a:r>
              <a:rPr lang="en-US" dirty="0" smtClean="0"/>
              <a:t>      </a:t>
            </a:r>
            <a:r>
              <a:rPr lang="en-US" dirty="0" err="1" smtClean="0"/>
              <a:t>Giraph</a:t>
            </a:r>
            <a:r>
              <a:rPr lang="en-US" dirty="0" smtClean="0"/>
              <a:t> </a:t>
            </a:r>
            <a:r>
              <a:rPr lang="en-US" dirty="0" smtClean="0"/>
              <a:t>“think like a vertex”</a:t>
            </a: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LDBC &amp; The Social Network Benchmark - Scientific Meeting   2015-3-27</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52400"/>
            <a:ext cx="8676456" cy="990600"/>
          </a:xfrm>
        </p:spPr>
        <p:txBody>
          <a:bodyPr>
            <a:normAutofit/>
          </a:bodyPr>
          <a:lstStyle/>
          <a:p>
            <a:r>
              <a:rPr lang="en-US" dirty="0" smtClean="0"/>
              <a:t>SNB (Social Network Benchmark) schema</a:t>
            </a:r>
            <a:endParaRPr lang="en-US" dirty="0"/>
          </a:p>
        </p:txBody>
      </p:sp>
      <p:pic>
        <p:nvPicPr>
          <p:cNvPr id="4" name="3 Marcador de contenido" descr="sib_v4_uml.png"/>
          <p:cNvPicPr>
            <a:picLocks noGrp="1" noChangeAspect="1"/>
          </p:cNvPicPr>
          <p:nvPr>
            <p:ph idx="1"/>
          </p:nvPr>
        </p:nvPicPr>
        <p:blipFill>
          <a:blip r:embed="rId3" cstate="print"/>
          <a:stretch>
            <a:fillRect/>
          </a:stretch>
        </p:blipFill>
        <p:spPr>
          <a:xfrm>
            <a:off x="2259945" y="1606824"/>
            <a:ext cx="5685875" cy="4754663"/>
          </a:xfrm>
        </p:spPr>
      </p:pic>
      <p:pic>
        <p:nvPicPr>
          <p:cNvPr id="24" name="23 Imagen" descr="snb_uml_dim_tag.wmf"/>
          <p:cNvPicPr>
            <a:picLocks noChangeAspect="1"/>
          </p:cNvPicPr>
          <p:nvPr/>
        </p:nvPicPr>
        <p:blipFill>
          <a:blip r:embed="rId4" cstate="print"/>
          <a:stretch>
            <a:fillRect/>
          </a:stretch>
        </p:blipFill>
        <p:spPr>
          <a:xfrm>
            <a:off x="-4156129" y="503237"/>
            <a:ext cx="3025161" cy="3479118"/>
          </a:xfrm>
          <a:prstGeom prst="rect">
            <a:avLst/>
          </a:prstGeom>
          <a:solidFill>
            <a:schemeClr val="accent1">
              <a:lumMod val="20000"/>
              <a:lumOff val="80000"/>
            </a:schemeClr>
          </a:solidFill>
          <a:ln w="19050">
            <a:solidFill>
              <a:schemeClr val="accent1"/>
            </a:solidFill>
          </a:ln>
        </p:spPr>
      </p:pic>
      <p:pic>
        <p:nvPicPr>
          <p:cNvPr id="26" name="25 Imagen" descr="snb_uml_relationships.wmf"/>
          <p:cNvPicPr>
            <a:picLocks noChangeAspect="1"/>
          </p:cNvPicPr>
          <p:nvPr/>
        </p:nvPicPr>
        <p:blipFill>
          <a:blip r:embed="rId5" cstate="print"/>
          <a:stretch>
            <a:fillRect/>
          </a:stretch>
        </p:blipFill>
        <p:spPr>
          <a:xfrm>
            <a:off x="-3478703" y="2127086"/>
            <a:ext cx="3257986" cy="3597026"/>
          </a:xfrm>
          <a:prstGeom prst="rect">
            <a:avLst/>
          </a:prstGeom>
          <a:solidFill>
            <a:schemeClr val="accent1">
              <a:lumMod val="20000"/>
              <a:lumOff val="80000"/>
            </a:schemeClr>
          </a:solidFill>
          <a:ln w="19050">
            <a:solidFill>
              <a:schemeClr val="accent1"/>
            </a:solidFill>
          </a:ln>
        </p:spPr>
      </p:pic>
      <p:pic>
        <p:nvPicPr>
          <p:cNvPr id="27" name="26 Imagen" descr="snb_uml_profile.png"/>
          <p:cNvPicPr>
            <a:picLocks noChangeAspect="1"/>
          </p:cNvPicPr>
          <p:nvPr/>
        </p:nvPicPr>
        <p:blipFill>
          <a:blip r:embed="rId6" cstate="print"/>
          <a:stretch>
            <a:fillRect/>
          </a:stretch>
        </p:blipFill>
        <p:spPr>
          <a:xfrm>
            <a:off x="9753600" y="503237"/>
            <a:ext cx="2816584" cy="4754663"/>
          </a:xfrm>
          <a:prstGeom prst="rect">
            <a:avLst/>
          </a:prstGeom>
          <a:solidFill>
            <a:schemeClr val="accent1">
              <a:lumMod val="20000"/>
              <a:lumOff val="80000"/>
            </a:schemeClr>
          </a:solidFill>
          <a:ln w="19050">
            <a:solidFill>
              <a:schemeClr val="accent1"/>
            </a:solidFill>
          </a:ln>
        </p:spPr>
      </p:pic>
      <p:pic>
        <p:nvPicPr>
          <p:cNvPr id="28" name="27 Imagen" descr="snb_uml_dim_loc.png"/>
          <p:cNvPicPr>
            <a:picLocks noChangeAspect="1"/>
          </p:cNvPicPr>
          <p:nvPr/>
        </p:nvPicPr>
        <p:blipFill>
          <a:blip r:embed="rId7" cstate="print"/>
          <a:stretch>
            <a:fillRect/>
          </a:stretch>
        </p:blipFill>
        <p:spPr>
          <a:xfrm>
            <a:off x="-5076824" y="5523287"/>
            <a:ext cx="4856108" cy="1603518"/>
          </a:xfrm>
          <a:prstGeom prst="rect">
            <a:avLst/>
          </a:prstGeom>
          <a:solidFill>
            <a:schemeClr val="accent1">
              <a:lumMod val="20000"/>
              <a:lumOff val="80000"/>
            </a:schemeClr>
          </a:solidFill>
          <a:ln w="19050">
            <a:solidFill>
              <a:schemeClr val="accent1"/>
            </a:solidFill>
          </a:ln>
        </p:spPr>
      </p:pic>
      <p:pic>
        <p:nvPicPr>
          <p:cNvPr id="29" name="28 Imagen" descr="snb_uml_interaction.wmf"/>
          <p:cNvPicPr>
            <a:picLocks noChangeAspect="1"/>
          </p:cNvPicPr>
          <p:nvPr/>
        </p:nvPicPr>
        <p:blipFill>
          <a:blip r:embed="rId8" cstate="print"/>
          <a:stretch>
            <a:fillRect/>
          </a:stretch>
        </p:blipFill>
        <p:spPr>
          <a:xfrm>
            <a:off x="9144000" y="3145955"/>
            <a:ext cx="6865274" cy="4754663"/>
          </a:xfrm>
          <a:prstGeom prst="rect">
            <a:avLst/>
          </a:prstGeom>
          <a:solidFill>
            <a:schemeClr val="accent1">
              <a:lumMod val="20000"/>
              <a:lumOff val="80000"/>
            </a:schemeClr>
          </a:solidFill>
          <a:ln w="19050">
            <a:solidFill>
              <a:schemeClr val="accent1"/>
            </a:solidFill>
          </a:ln>
        </p:spPr>
      </p:pic>
      <p:sp>
        <p:nvSpPr>
          <p:cNvPr id="9" name="Footer Placeholder 8"/>
          <p:cNvSpPr>
            <a:spLocks noGrp="1"/>
          </p:cNvSpPr>
          <p:nvPr>
            <p:ph type="ftr" sz="quarter" idx="11"/>
          </p:nvPr>
        </p:nvSpPr>
        <p:spPr/>
        <p:txBody>
          <a:bodyPr/>
          <a:lstStyle/>
          <a:p>
            <a:r>
              <a:rPr lang="en-US" smtClean="0"/>
              <a:t>LDBC &amp; The Social Network Benchmark - Scientific Meeting   2015-3-27</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55643 -0.18402 L 0.69184 0.12871 " pathEditMode="relative" rAng="0" ptsTypes="AA">
                                      <p:cBhvr>
                                        <p:cTn id="6" dur="1000" fill="hold"/>
                                        <p:tgtEl>
                                          <p:spTgt spid="26"/>
                                        </p:tgtEl>
                                        <p:attrNameLst>
                                          <p:attrName>ppt_x</p:attrName>
                                          <p:attrName>ppt_y</p:attrName>
                                        </p:attrNameLst>
                                      </p:cBhvr>
                                      <p:rCtr x="68" y="156"/>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1.03941 0.08842 L -0.58316 0.19421 " pathEditMode="relative" rAng="0" ptsTypes="AA">
                                      <p:cBhvr>
                                        <p:cTn id="10" dur="1000" fill="hold"/>
                                        <p:tgtEl>
                                          <p:spTgt spid="27"/>
                                        </p:tgtEl>
                                        <p:attrNameLst>
                                          <p:attrName>ppt_x</p:attrName>
                                          <p:attrName>ppt_y</p:attrName>
                                        </p:attrNameLst>
                                      </p:cBhvr>
                                      <p:rCtr x="228" y="53"/>
                                    </p:animMotion>
                                  </p:childTnLst>
                                </p:cTn>
                              </p:par>
                              <p:par>
                                <p:cTn id="11" presetID="1" presetClass="exit" presetSubtype="0" fill="hold" nodeType="withEffect">
                                  <p:stCondLst>
                                    <p:cond delay="0"/>
                                  </p:stCondLst>
                                  <p:childTnLst>
                                    <p:set>
                                      <p:cBhvr>
                                        <p:cTn id="12" dur="1" fill="hold">
                                          <p:stCondLst>
                                            <p:cond delay="0"/>
                                          </p:stCondLst>
                                        </p:cTn>
                                        <p:tgtEl>
                                          <p:spTgt spid="2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0.50434 0.01922 L -0.95608 -0.1912 " pathEditMode="relative" rAng="0" ptsTypes="AA">
                                      <p:cBhvr>
                                        <p:cTn id="16" dur="1000" fill="hold"/>
                                        <p:tgtEl>
                                          <p:spTgt spid="29"/>
                                        </p:tgtEl>
                                        <p:attrNameLst>
                                          <p:attrName>ppt_x</p:attrName>
                                          <p:attrName>ppt_y</p:attrName>
                                        </p:attrNameLst>
                                      </p:cBhvr>
                                      <p:rCtr x="-226" y="-105"/>
                                    </p:animMotion>
                                  </p:childTnLst>
                                </p:cTn>
                              </p:par>
                              <p:par>
                                <p:cTn id="17" presetID="1" presetClass="exit" presetSubtype="0" fill="hold" nodeType="withEffect">
                                  <p:stCondLst>
                                    <p:cond delay="0"/>
                                  </p:stCondLst>
                                  <p:childTnLst>
                                    <p:set>
                                      <p:cBhvr>
                                        <p:cTn id="18" dur="1" fill="hold">
                                          <p:stCondLst>
                                            <p:cond delay="0"/>
                                          </p:stCondLst>
                                        </p:cTn>
                                        <p:tgtEl>
                                          <p:spTgt spid="2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1.05156 -0.00926 L 1.05156 0.37408 " pathEditMode="relative" rAng="0" ptsTypes="AA">
                                      <p:cBhvr>
                                        <p:cTn id="22" dur="1000" fill="hold"/>
                                        <p:tgtEl>
                                          <p:spTgt spid="24"/>
                                        </p:tgtEl>
                                        <p:attrNameLst>
                                          <p:attrName>ppt_x</p:attrName>
                                          <p:attrName>ppt_y</p:attrName>
                                        </p:attrNameLst>
                                      </p:cBhvr>
                                      <p:rCtr x="0" y="192"/>
                                    </p:animMotion>
                                  </p:childTnLst>
                                </p:cTn>
                              </p:par>
                              <p:par>
                                <p:cTn id="23" presetID="0" presetClass="path" presetSubtype="0" accel="50000" decel="50000" fill="hold" nodeType="withEffect">
                                  <p:stCondLst>
                                    <p:cond delay="0"/>
                                  </p:stCondLst>
                                  <p:childTnLst>
                                    <p:animMotion origin="layout" path="M 0.70885 -0.03588 L 0.59635 -0.30811 " pathEditMode="relative" rAng="0" ptsTypes="AA">
                                      <p:cBhvr>
                                        <p:cTn id="24" dur="1000" fill="hold"/>
                                        <p:tgtEl>
                                          <p:spTgt spid="28"/>
                                        </p:tgtEl>
                                        <p:attrNameLst>
                                          <p:attrName>ppt_x</p:attrName>
                                          <p:attrName>ppt_y</p:attrName>
                                        </p:attrNameLst>
                                      </p:cBhvr>
                                      <p:rCtr x="-56" y="-136"/>
                                    </p:animMotion>
                                  </p:childTnLst>
                                </p:cTn>
                              </p:par>
                              <p:par>
                                <p:cTn id="25" presetID="1" presetClass="exit" presetSubtype="0" fill="hold" nodeType="withEffect">
                                  <p:stCondLst>
                                    <p:cond delay="0"/>
                                  </p:stCondLst>
                                  <p:childTnLst>
                                    <p:set>
                                      <p:cBhvr>
                                        <p:cTn id="26"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SNB Workloads</a:t>
            </a:r>
            <a:endParaRPr lang="en-US" dirty="0"/>
          </a:p>
        </p:txBody>
      </p:sp>
      <p:sp>
        <p:nvSpPr>
          <p:cNvPr id="3" name="2 Marcador de contenido"/>
          <p:cNvSpPr>
            <a:spLocks noGrp="1"/>
          </p:cNvSpPr>
          <p:nvPr>
            <p:ph idx="1"/>
          </p:nvPr>
        </p:nvSpPr>
        <p:spPr/>
        <p:txBody>
          <a:bodyPr>
            <a:normAutofit fontScale="92500" lnSpcReduction="10000"/>
          </a:bodyPr>
          <a:lstStyle/>
          <a:p>
            <a:r>
              <a:rPr lang="en-US" b="1" dirty="0" smtClean="0"/>
              <a:t>Interactive</a:t>
            </a:r>
            <a:r>
              <a:rPr lang="en-US" dirty="0" smtClean="0"/>
              <a:t>: tests a system's throughput with relatively simple queries with concurrent updates</a:t>
            </a:r>
          </a:p>
          <a:p>
            <a:pPr lvl="1"/>
            <a:r>
              <a:rPr lang="en-US" sz="2600" i="1" dirty="0" smtClean="0"/>
              <a:t>For one person, recommend a friend based on shared friends and interests</a:t>
            </a:r>
            <a:endParaRPr lang="en-US" sz="2600" i="1" dirty="0" smtClean="0"/>
          </a:p>
          <a:p>
            <a:pPr lvl="1"/>
            <a:endParaRPr lang="en-US" sz="2600" dirty="0" smtClean="0"/>
          </a:p>
          <a:p>
            <a:r>
              <a:rPr lang="en-US" b="1" dirty="0" smtClean="0"/>
              <a:t>Business Intelligence</a:t>
            </a:r>
            <a:r>
              <a:rPr lang="en-US" dirty="0" smtClean="0"/>
              <a:t>: consists of complex structured queries for analyzing online behavior</a:t>
            </a:r>
          </a:p>
          <a:p>
            <a:pPr lvl="1"/>
            <a:r>
              <a:rPr lang="en-US" sz="2600" i="1" dirty="0" smtClean="0"/>
              <a:t>Who are influential </a:t>
            </a:r>
            <a:r>
              <a:rPr lang="en-US" sz="2600" i="1" dirty="0" smtClean="0"/>
              <a:t>people the topic of open source development?</a:t>
            </a:r>
          </a:p>
          <a:p>
            <a:pPr lvl="1"/>
            <a:endParaRPr lang="en-US" sz="2600" dirty="0" smtClean="0"/>
          </a:p>
          <a:p>
            <a:r>
              <a:rPr lang="en-US" b="1" dirty="0" smtClean="0"/>
              <a:t>Graph Analytics</a:t>
            </a:r>
            <a:r>
              <a:rPr lang="en-US" dirty="0" smtClean="0"/>
              <a:t>: tests the functionality and scalability on most of the data as a single operation</a:t>
            </a:r>
          </a:p>
          <a:p>
            <a:pPr lvl="1"/>
            <a:r>
              <a:rPr lang="en-US" sz="2600" i="1" dirty="0" err="1" smtClean="0"/>
              <a:t>PageRank</a:t>
            </a:r>
            <a:r>
              <a:rPr lang="en-US" sz="2600" i="1" dirty="0" smtClean="0"/>
              <a:t>, </a:t>
            </a:r>
            <a:r>
              <a:rPr lang="en-US" sz="2600" i="1" dirty="0" smtClean="0"/>
              <a:t> Shortest Paths,  </a:t>
            </a:r>
            <a:r>
              <a:rPr lang="en-US" sz="2600" i="1" dirty="0" smtClean="0"/>
              <a:t>Community Detection</a:t>
            </a:r>
          </a:p>
          <a:p>
            <a:endParaRPr lang="en-US" dirty="0"/>
          </a:p>
        </p:txBody>
      </p:sp>
      <p:sp>
        <p:nvSpPr>
          <p:cNvPr id="4" name="Footer Placeholder 3"/>
          <p:cNvSpPr>
            <a:spLocks noGrp="1"/>
          </p:cNvSpPr>
          <p:nvPr>
            <p:ph type="ftr" sz="quarter" idx="11"/>
          </p:nvPr>
        </p:nvSpPr>
        <p:spPr/>
        <p:txBody>
          <a:bodyPr/>
          <a:lstStyle/>
          <a:p>
            <a:r>
              <a:rPr lang="en-US" smtClean="0"/>
              <a:t>LDBC &amp; The Social Network Benchmark - Scientific Meeting   2015-3-27</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7469</TotalTime>
  <Words>1307</Words>
  <Application>Microsoft Office PowerPoint</Application>
  <PresentationFormat>On-screen Show (4:3)</PresentationFormat>
  <Paragraphs>288</Paragraphs>
  <Slides>21</Slides>
  <Notes>10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24" baseType="lpstr">
      <vt:lpstr>Origin</vt:lpstr>
      <vt:lpstr>Blends</vt:lpstr>
      <vt:lpstr>Bitmap Image</vt:lpstr>
      <vt:lpstr>Slide 1</vt:lpstr>
      <vt:lpstr>Engines for Data Analysis</vt:lpstr>
      <vt:lpstr>The Start-Up Company Experience</vt:lpstr>
      <vt:lpstr>the relational industry has been reshaped...</vt:lpstr>
      <vt:lpstr>Slide 5</vt:lpstr>
      <vt:lpstr>Benchmarking?</vt:lpstr>
      <vt:lpstr>Graph data management</vt:lpstr>
      <vt:lpstr>SNB (Social Network Benchmark) schema</vt:lpstr>
      <vt:lpstr>SNB Workloads</vt:lpstr>
      <vt:lpstr>Social Networks</vt:lpstr>
      <vt:lpstr>SNB datagen: correlated graph structure</vt:lpstr>
      <vt:lpstr>SNB datagen: correlated graph structure</vt:lpstr>
      <vt:lpstr>SNB datagen: correlated graph structure</vt:lpstr>
      <vt:lpstr>SNB datagen: MapReduce approach</vt:lpstr>
      <vt:lpstr>SNB datagen: temporal effects</vt:lpstr>
      <vt:lpstr>SNB datagen: friend degree distribution</vt:lpstr>
      <vt:lpstr>SNB datagen: how realistic is it?</vt:lpstr>
      <vt:lpstr>ldbcouncil.org</vt:lpstr>
      <vt:lpstr>Industry Membership</vt:lpstr>
      <vt:lpstr>Summary</vt:lpstr>
      <vt:lpstr>Working with Industry increases impact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boncz</dc:creator>
  <cp:lastModifiedBy>Windows User</cp:lastModifiedBy>
  <cp:revision>55</cp:revision>
  <dcterms:created xsi:type="dcterms:W3CDTF">2011-06-13T05:42:41Z</dcterms:created>
  <dcterms:modified xsi:type="dcterms:W3CDTF">2015-03-27T11:02:59Z</dcterms:modified>
</cp:coreProperties>
</file>