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11" r:id="rId2"/>
    <p:sldId id="316" r:id="rId3"/>
    <p:sldId id="395" r:id="rId4"/>
    <p:sldId id="394" r:id="rId5"/>
    <p:sldId id="415" r:id="rId6"/>
    <p:sldId id="416" r:id="rId7"/>
    <p:sldId id="417" r:id="rId8"/>
    <p:sldId id="356" r:id="rId9"/>
    <p:sldId id="410" r:id="rId10"/>
    <p:sldId id="364" r:id="rId11"/>
    <p:sldId id="419" r:id="rId12"/>
    <p:sldId id="397" r:id="rId13"/>
    <p:sldId id="398" r:id="rId14"/>
    <p:sldId id="400" r:id="rId15"/>
    <p:sldId id="401" r:id="rId16"/>
    <p:sldId id="396" r:id="rId17"/>
    <p:sldId id="403" r:id="rId18"/>
    <p:sldId id="457" r:id="rId19"/>
    <p:sldId id="404" r:id="rId20"/>
    <p:sldId id="405" r:id="rId21"/>
    <p:sldId id="462" r:id="rId22"/>
    <p:sldId id="374" r:id="rId23"/>
    <p:sldId id="465" r:id="rId24"/>
    <p:sldId id="427" r:id="rId25"/>
    <p:sldId id="458" r:id="rId26"/>
    <p:sldId id="430" r:id="rId27"/>
    <p:sldId id="431" r:id="rId28"/>
    <p:sldId id="432" r:id="rId29"/>
    <p:sldId id="433" r:id="rId30"/>
    <p:sldId id="429" r:id="rId31"/>
    <p:sldId id="434" r:id="rId32"/>
    <p:sldId id="435" r:id="rId33"/>
    <p:sldId id="333" r:id="rId34"/>
    <p:sldId id="472" r:id="rId35"/>
    <p:sldId id="411" r:id="rId36"/>
    <p:sldId id="459" r:id="rId37"/>
    <p:sldId id="448" r:id="rId38"/>
    <p:sldId id="437" r:id="rId39"/>
    <p:sldId id="443" r:id="rId40"/>
    <p:sldId id="441" r:id="rId41"/>
    <p:sldId id="445" r:id="rId42"/>
    <p:sldId id="444" r:id="rId43"/>
    <p:sldId id="447" r:id="rId44"/>
    <p:sldId id="378" r:id="rId45"/>
    <p:sldId id="335" r:id="rId46"/>
    <p:sldId id="466" r:id="rId47"/>
    <p:sldId id="467" r:id="rId48"/>
    <p:sldId id="469" r:id="rId49"/>
    <p:sldId id="470" r:id="rId50"/>
    <p:sldId id="471" r:id="rId51"/>
    <p:sldId id="379" r:id="rId52"/>
    <p:sldId id="449" r:id="rId53"/>
    <p:sldId id="473" r:id="rId54"/>
    <p:sldId id="474" r:id="rId55"/>
    <p:sldId id="475" r:id="rId56"/>
    <p:sldId id="451" r:id="rId57"/>
    <p:sldId id="452" r:id="rId58"/>
    <p:sldId id="454" r:id="rId59"/>
    <p:sldId id="463" r:id="rId60"/>
    <p:sldId id="464" r:id="rId61"/>
    <p:sldId id="45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C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 snapToObjects="1">
      <p:cViewPr>
        <p:scale>
          <a:sx n="100" d="100"/>
          <a:sy n="100" d="100"/>
        </p:scale>
        <p:origin x="-1212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BA8A9-1A1C-4A4E-A689-193E263CC8A8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B478F-3205-9B4E-9198-AE929F778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disclosing</a:t>
            </a:r>
            <a:r>
              <a:rPr lang="en-US" baseline="0" dirty="0" smtClean="0"/>
              <a:t> CV errors to domain experts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of View Can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of View Can Shift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project for images</a:t>
            </a:r>
          </a:p>
          <a:p>
            <a:r>
              <a:rPr lang="en-US" baseline="0" dirty="0" smtClean="0"/>
              <a:t>Then why computer vision</a:t>
            </a:r>
          </a:p>
          <a:p>
            <a:r>
              <a:rPr lang="en-US" baseline="0" dirty="0" smtClean="0"/>
              <a:t>and then text bubble.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visualization in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visualization in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LEGEND</a:t>
            </a:r>
            <a:r>
              <a:rPr lang="en-US" baseline="0" dirty="0" smtClean="0"/>
              <a:t>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visualization in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then as cluster? 2-n classes depending</a:t>
            </a:r>
            <a:r>
              <a:rPr lang="en-US" baseline="0" dirty="0" smtClean="0"/>
              <a:t> on ML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project for images</a:t>
            </a:r>
          </a:p>
          <a:p>
            <a:r>
              <a:rPr lang="en-US" baseline="0" dirty="0" smtClean="0"/>
              <a:t>Then why computer vision</a:t>
            </a:r>
          </a:p>
          <a:p>
            <a:r>
              <a:rPr lang="en-US" baseline="0" dirty="0" smtClean="0"/>
              <a:t>and then text bubble.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Numbers?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Confusion matrix &amp; variance are well-known. But not</a:t>
            </a:r>
            <a:r>
              <a:rPr lang="en-US" baseline="0" dirty="0" smtClean="0"/>
              <a:t> linked!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disclosing</a:t>
            </a:r>
            <a:r>
              <a:rPr lang="en-US" baseline="0" dirty="0" smtClean="0"/>
              <a:t> CV errors to domain experts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clicks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clicks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clicks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figure!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478F-3205-9B4E-9198-AE929F7781D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7D1F79-1869-9D4C-9ED3-D113C0FF0D6A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FF1FEA-AACF-254B-885F-EE95CB5D6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1b_CWI_LogoPMS193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200" y="23018"/>
            <a:ext cx="1227591" cy="66278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71600"/>
            <a:ext cx="9144000" cy="745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df"/><Relationship Id="rId5" Type="http://schemas.openxmlformats.org/officeDocument/2006/relationships/image" Target="../media/image19.png"/><Relationship Id="rId4" Type="http://schemas.openxmlformats.org/officeDocument/2006/relationships/image" Target="../media/image20.pd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21.png"/><Relationship Id="rId4" Type="http://schemas.openxmlformats.org/officeDocument/2006/relationships/image" Target="../media/image24.pdf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22.png"/><Relationship Id="rId4" Type="http://schemas.openxmlformats.org/officeDocument/2006/relationships/image" Target="../media/image26.pdf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image" Target="../media/image2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24.png"/><Relationship Id="rId4" Type="http://schemas.openxmlformats.org/officeDocument/2006/relationships/image" Target="../media/image30.pdf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3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26.png"/><Relationship Id="rId4" Type="http://schemas.openxmlformats.org/officeDocument/2006/relationships/image" Target="../media/image34.pd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28.png"/><Relationship Id="rId4" Type="http://schemas.openxmlformats.org/officeDocument/2006/relationships/image" Target="../media/image38.pdf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df"/><Relationship Id="rId11" Type="http://schemas.openxmlformats.org/officeDocument/2006/relationships/image" Target="../media/image20.png"/><Relationship Id="rId5" Type="http://schemas.openxmlformats.org/officeDocument/2006/relationships/image" Target="../media/image29.png"/><Relationship Id="rId10" Type="http://schemas.openxmlformats.org/officeDocument/2006/relationships/image" Target="../media/image22.pdf"/><Relationship Id="rId4" Type="http://schemas.openxmlformats.org/officeDocument/2006/relationships/image" Target="../media/image40.pdf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df"/><Relationship Id="rId13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2.pdf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df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20.pdf"/><Relationship Id="rId4" Type="http://schemas.openxmlformats.org/officeDocument/2006/relationships/image" Target="../media/image40.pdf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4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df"/><Relationship Id="rId5" Type="http://schemas.openxmlformats.org/officeDocument/2006/relationships/image" Target="../media/image33.png"/><Relationship Id="rId4" Type="http://schemas.openxmlformats.org/officeDocument/2006/relationships/image" Target="../media/image48.pd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df"/><Relationship Id="rId5" Type="http://schemas.openxmlformats.org/officeDocument/2006/relationships/image" Target="../media/image33.png"/><Relationship Id="rId4" Type="http://schemas.openxmlformats.org/officeDocument/2006/relationships/image" Target="../media/image48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d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d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4.pdf"/><Relationship Id="rId3" Type="http://schemas.openxmlformats.org/officeDocument/2006/relationships/image" Target="../media/image46.pdf"/><Relationship Id="rId7" Type="http://schemas.openxmlformats.org/officeDocument/2006/relationships/image" Target="../media/image20.pd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df"/><Relationship Id="rId5" Type="http://schemas.openxmlformats.org/officeDocument/2006/relationships/image" Target="../media/image48.pdf"/><Relationship Id="rId15" Type="http://schemas.openxmlformats.org/officeDocument/2006/relationships/image" Target="../media/image42.pdf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22.pdf"/><Relationship Id="rId1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df"/><Relationship Id="rId3" Type="http://schemas.openxmlformats.org/officeDocument/2006/relationships/image" Target="../media/image48.pdf"/><Relationship Id="rId7" Type="http://schemas.openxmlformats.org/officeDocument/2006/relationships/image" Target="../media/image22.pd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4.pdf"/><Relationship Id="rId5" Type="http://schemas.openxmlformats.org/officeDocument/2006/relationships/image" Target="../media/image20.pdf"/><Relationship Id="rId15" Type="http://schemas.openxmlformats.org/officeDocument/2006/relationships/image" Target="../media/image46.pdf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36.pdf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df"/><Relationship Id="rId3" Type="http://schemas.openxmlformats.org/officeDocument/2006/relationships/image" Target="../media/image48.pdf"/><Relationship Id="rId7" Type="http://schemas.openxmlformats.org/officeDocument/2006/relationships/image" Target="../media/image22.pd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4.pdf"/><Relationship Id="rId5" Type="http://schemas.openxmlformats.org/officeDocument/2006/relationships/image" Target="../media/image20.pdf"/><Relationship Id="rId15" Type="http://schemas.openxmlformats.org/officeDocument/2006/relationships/image" Target="../media/image46.pdf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36.pdf"/><Relationship Id="rId1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0.pdf"/><Relationship Id="rId3" Type="http://schemas.openxmlformats.org/officeDocument/2006/relationships/image" Target="../media/image48.pdf"/><Relationship Id="rId7" Type="http://schemas.openxmlformats.org/officeDocument/2006/relationships/image" Target="../media/image22.pd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58.pdf"/><Relationship Id="rId5" Type="http://schemas.openxmlformats.org/officeDocument/2006/relationships/image" Target="../media/image20.pdf"/><Relationship Id="rId15" Type="http://schemas.openxmlformats.org/officeDocument/2006/relationships/image" Target="../media/image46.pdf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4.pdf"/><Relationship Id="rId1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0.pdf"/><Relationship Id="rId3" Type="http://schemas.openxmlformats.org/officeDocument/2006/relationships/image" Target="../media/image48.pdf"/><Relationship Id="rId7" Type="http://schemas.openxmlformats.org/officeDocument/2006/relationships/image" Target="../media/image22.pdf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58.pdf"/><Relationship Id="rId5" Type="http://schemas.openxmlformats.org/officeDocument/2006/relationships/image" Target="../media/image20.pdf"/><Relationship Id="rId15" Type="http://schemas.openxmlformats.org/officeDocument/2006/relationships/image" Target="../media/image46.pdf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4.pdf"/><Relationship Id="rId1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2.pdf"/><Relationship Id="rId3" Type="http://schemas.openxmlformats.org/officeDocument/2006/relationships/image" Target="../media/image48.pdf"/><Relationship Id="rId7" Type="http://schemas.openxmlformats.org/officeDocument/2006/relationships/image" Target="../media/image44.pd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0.pdf"/><Relationship Id="rId5" Type="http://schemas.openxmlformats.org/officeDocument/2006/relationships/image" Target="../media/image20.pdf"/><Relationship Id="rId15" Type="http://schemas.openxmlformats.org/officeDocument/2006/relationships/image" Target="../media/image46.pd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58.pdf"/><Relationship Id="rId1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6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64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df"/><Relationship Id="rId5" Type="http://schemas.openxmlformats.org/officeDocument/2006/relationships/image" Target="../media/image42.png"/><Relationship Id="rId4" Type="http://schemas.openxmlformats.org/officeDocument/2006/relationships/image" Target="../media/image66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d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0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70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df"/><Relationship Id="rId5" Type="http://schemas.openxmlformats.org/officeDocument/2006/relationships/image" Target="../media/image42.png"/><Relationship Id="rId4" Type="http://schemas.openxmlformats.org/officeDocument/2006/relationships/image" Target="../media/image66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d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4.pdf"/><Relationship Id="rId7" Type="http://schemas.openxmlformats.org/officeDocument/2006/relationships/image" Target="../media/image78.pd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6.pdf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0.pd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df"/><Relationship Id="rId7" Type="http://schemas.openxmlformats.org/officeDocument/2006/relationships/image" Target="../media/image54.pd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0.pdf"/><Relationship Id="rId10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76.pd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df"/><Relationship Id="rId7" Type="http://schemas.openxmlformats.org/officeDocument/2006/relationships/image" Target="../media/image54.pdf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82.pdf"/><Relationship Id="rId5" Type="http://schemas.openxmlformats.org/officeDocument/2006/relationships/image" Target="../media/image80.pdf"/><Relationship Id="rId10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76.pd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df"/><Relationship Id="rId7" Type="http://schemas.openxmlformats.org/officeDocument/2006/relationships/image" Target="../media/image54.pd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84.pdf"/><Relationship Id="rId5" Type="http://schemas.openxmlformats.org/officeDocument/2006/relationships/image" Target="../media/image80.pdf"/><Relationship Id="rId10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76.pd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df"/><Relationship Id="rId7" Type="http://schemas.openxmlformats.org/officeDocument/2006/relationships/image" Target="../media/image54.pd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0.pdf"/><Relationship Id="rId10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76.pd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df"/><Relationship Id="rId7" Type="http://schemas.openxmlformats.org/officeDocument/2006/relationships/image" Target="../media/image54.pd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0.pdf"/><Relationship Id="rId10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76.pd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93636" y="685800"/>
            <a:ext cx="2597564" cy="1927225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57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11" dirty="0" smtClean="0"/>
              <a:t>The Fish4Knowledge Project </a:t>
            </a:r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b="1" dirty="0" smtClean="0"/>
              <a:t>Disclosing Computer Vision </a:t>
            </a:r>
            <a:br>
              <a:rPr lang="en-US" b="1" dirty="0" smtClean="0"/>
            </a:br>
            <a:r>
              <a:rPr lang="en-US" b="1" dirty="0" smtClean="0"/>
              <a:t>Errors to End-Users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800600"/>
            <a:ext cx="6400800" cy="1371600"/>
          </a:xfrm>
        </p:spPr>
        <p:txBody>
          <a:bodyPr>
            <a:noAutofit/>
          </a:bodyPr>
          <a:lstStyle/>
          <a:p>
            <a:r>
              <a:rPr 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Emma Beauxis-Aussalet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Lynda Hardman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Jacco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Van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Ossenbruggen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Jiyin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He,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Elvira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Arslanova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Tiziano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Perrucci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----F4K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236" y="787400"/>
            <a:ext cx="2156291" cy="1752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5334000" y="5410200"/>
            <a:ext cx="2971800" cy="809668"/>
          </a:xfrm>
          <a:prstGeom prst="wedgeRoundRectCallout">
            <a:avLst>
              <a:gd name="adj1" fmla="val 2005"/>
              <a:gd name="adj2" fmla="val -9233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Some fish are misclassified</a:t>
            </a:r>
          </a:p>
        </p:txBody>
      </p:sp>
      <p:pic>
        <p:nvPicPr>
          <p:cNvPr id="11" name="Picture 10" descr="CV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28282"/>
            <a:ext cx="4140200" cy="1460500"/>
          </a:xfrm>
          <a:prstGeom prst="rect">
            <a:avLst/>
          </a:prstGeom>
        </p:spPr>
      </p:pic>
      <p:pic>
        <p:nvPicPr>
          <p:cNvPr id="12" name="Picture 11" descr="C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92500"/>
            <a:ext cx="4140200" cy="1460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5" name="Picture 24" descr="CV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1457"/>
            <a:ext cx="4140200" cy="1460500"/>
          </a:xfrm>
          <a:prstGeom prst="rect">
            <a:avLst/>
          </a:prstGeom>
        </p:spPr>
      </p:pic>
      <p:pic>
        <p:nvPicPr>
          <p:cNvPr id="26" name="Picture 25" descr="C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91957"/>
            <a:ext cx="4140200" cy="1460500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5334000" y="5410200"/>
            <a:ext cx="2971800" cy="809668"/>
          </a:xfrm>
          <a:prstGeom prst="wedgeRoundRectCallout">
            <a:avLst>
              <a:gd name="adj1" fmla="val 2005"/>
              <a:gd name="adj2" fmla="val -9233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Poor ground-truth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yields poor models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cxnSp>
        <p:nvCxnSpPr>
          <p:cNvPr id="13" name="Curved Connector 18"/>
          <p:cNvCxnSpPr>
            <a:stCxn id="11" idx="0"/>
            <a:endCxn id="12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Picture 16" descr="camera 44 ( 2011-01-0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191501"/>
            <a:ext cx="2903704" cy="2438806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5334000" y="5410200"/>
            <a:ext cx="2971800" cy="809668"/>
          </a:xfrm>
          <a:prstGeom prst="wedgeRoundRectCallout">
            <a:avLst>
              <a:gd name="adj1" fmla="val 2005"/>
              <a:gd name="adj2" fmla="val -9233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Poor images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yield more errors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24" name="Curved Connector 18"/>
          <p:cNvCxnSpPr>
            <a:stCxn id="12" idx="0"/>
            <a:endCxn id="20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18"/>
          <p:cNvCxnSpPr>
            <a:stCxn id="22" idx="2"/>
            <a:endCxn id="12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18"/>
          <p:cNvCxnSpPr>
            <a:stCxn id="22" idx="0"/>
            <a:endCxn id="20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4-12-11 at 10.23.13 AM.png"/>
          <p:cNvPicPr>
            <a:picLocks noChangeAspect="1"/>
          </p:cNvPicPr>
          <p:nvPr/>
        </p:nvPicPr>
        <p:blipFill>
          <a:blip r:embed="rId3"/>
          <a:srcRect b="19521"/>
          <a:stretch>
            <a:fillRect/>
          </a:stretch>
        </p:blipFill>
        <p:spPr>
          <a:xfrm>
            <a:off x="4129687" y="4257408"/>
            <a:ext cx="4932671" cy="1457592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5067300" y="5715000"/>
            <a:ext cx="2971800" cy="881667"/>
          </a:xfrm>
          <a:prstGeom prst="wedgeRoundRectCallout">
            <a:avLst>
              <a:gd name="adj1" fmla="val 2005"/>
              <a:gd name="adj2" fmla="val -9233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t">
            <a:noAutofit/>
          </a:bodyPr>
          <a:lstStyle/>
          <a:p>
            <a:pPr marL="342900" indent="-342900" algn="ctr">
              <a:lnSpc>
                <a:spcPts val="2560"/>
              </a:lnSpc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Typhoons yield poor images?</a:t>
            </a:r>
          </a:p>
          <a:p>
            <a:pPr marL="342900" indent="-342900" algn="ctr">
              <a:lnSpc>
                <a:spcPts val="2560"/>
              </a:lnSpc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What confidence intervals?</a:t>
            </a:r>
          </a:p>
          <a:p>
            <a:pPr marL="342900" indent="-342900" algn="ctr">
              <a:lnSpc>
                <a:spcPts val="2560"/>
              </a:lnSpc>
              <a:buClr>
                <a:srgbClr val="C0504D"/>
              </a:buClr>
            </a:pP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27" name="Curved Connector 18"/>
          <p:cNvCxnSpPr>
            <a:stCxn id="14" idx="0"/>
            <a:endCxn id="17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18"/>
          <p:cNvCxnSpPr>
            <a:stCxn id="26" idx="2"/>
            <a:endCxn id="14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8"/>
          <p:cNvCxnSpPr>
            <a:stCxn id="17" idx="0"/>
            <a:endCxn id="20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18"/>
          <p:cNvCxnSpPr>
            <a:stCxn id="26" idx="0"/>
            <a:endCxn id="17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9" name="Picture 38" descr="Screen Shot 2014-12-11 at 10.23.13 AM.png"/>
          <p:cNvPicPr>
            <a:picLocks noChangeAspect="1"/>
          </p:cNvPicPr>
          <p:nvPr/>
        </p:nvPicPr>
        <p:blipFill>
          <a:blip r:embed="rId3"/>
          <a:srcRect b="19521"/>
          <a:stretch>
            <a:fillRect/>
          </a:stretch>
        </p:blipFill>
        <p:spPr>
          <a:xfrm>
            <a:off x="4129687" y="4257408"/>
            <a:ext cx="4932671" cy="1457592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5334000" y="5715000"/>
            <a:ext cx="2323799" cy="809668"/>
          </a:xfrm>
          <a:prstGeom prst="wedgeRoundRectCallout">
            <a:avLst>
              <a:gd name="adj1" fmla="val 39715"/>
              <a:gd name="adj2" fmla="val -9389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Missing videos?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46941" y="22860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Number of Video Samples</a:t>
            </a:r>
            <a:endParaRPr lang="en-US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33" name="Curved Connector 18"/>
          <p:cNvCxnSpPr>
            <a:stCxn id="18" idx="0"/>
            <a:endCxn id="20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18"/>
          <p:cNvCxnSpPr>
            <a:stCxn id="26" idx="2"/>
            <a:endCxn id="18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18"/>
          <p:cNvCxnSpPr>
            <a:stCxn id="20" idx="0"/>
            <a:endCxn id="22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18"/>
          <p:cNvCxnSpPr>
            <a:stCxn id="26" idx="0"/>
            <a:endCxn id="20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18"/>
          <p:cNvCxnSpPr>
            <a:stCxn id="16" idx="1"/>
            <a:endCxn id="22" idx="0"/>
          </p:cNvCxnSpPr>
          <p:nvPr/>
        </p:nvCxnSpPr>
        <p:spPr>
          <a:xfrm rot="10800000" flipV="1">
            <a:off x="4957685" y="2646000"/>
            <a:ext cx="1789256" cy="596400"/>
          </a:xfrm>
          <a:prstGeom prst="bentConnector2">
            <a:avLst/>
          </a:prstGeom>
          <a:ln w="31750" cap="flat" cmpd="sng" algn="ctr">
            <a:solidFill>
              <a:srgbClr val="C0504D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9" name="Picture 48" descr="Screen Shot 2013-04-22 at 10.32.26 AM.png"/>
          <p:cNvPicPr>
            <a:picLocks noChangeAspect="1"/>
          </p:cNvPicPr>
          <p:nvPr/>
        </p:nvPicPr>
        <p:blipFill>
          <a:blip r:embed="rId3"/>
          <a:srcRect t="9745"/>
          <a:stretch>
            <a:fillRect/>
          </a:stretch>
        </p:blipFill>
        <p:spPr>
          <a:xfrm>
            <a:off x="304800" y="1684547"/>
            <a:ext cx="1913245" cy="1549284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2625657" y="1684547"/>
            <a:ext cx="2708343" cy="809668"/>
          </a:xfrm>
          <a:prstGeom prst="wedgeRoundRectCallout">
            <a:avLst>
              <a:gd name="adj1" fmla="val -62555"/>
              <a:gd name="adj2" fmla="val 5668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Some species swim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 &amp; out the field of view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46941" y="22860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Number of Video Samples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6746939" y="4405223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Duplicated Individuals</a:t>
            </a:r>
            <a:endParaRPr lang="en-US" sz="1600" dirty="0"/>
          </a:p>
        </p:txBody>
      </p:sp>
      <p:sp>
        <p:nvSpPr>
          <p:cNvPr id="25" name="Rounded Rectangle 24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27" name="Rounded Rectangle 26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29" name="Rounded Rectangle 28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32" name="Rounded Rectangle 31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33" name="Curved Connector 18"/>
          <p:cNvCxnSpPr>
            <a:stCxn id="21" idx="1"/>
            <a:endCxn id="29" idx="2"/>
          </p:cNvCxnSpPr>
          <p:nvPr/>
        </p:nvCxnSpPr>
        <p:spPr>
          <a:xfrm rot="10800000">
            <a:off x="4957685" y="3962401"/>
            <a:ext cx="1789254" cy="802823"/>
          </a:xfrm>
          <a:prstGeom prst="bentConnector2">
            <a:avLst/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18"/>
          <p:cNvCxnSpPr>
            <a:stCxn id="25" idx="0"/>
            <a:endCxn id="27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18"/>
          <p:cNvCxnSpPr>
            <a:stCxn id="32" idx="2"/>
            <a:endCxn id="25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18"/>
          <p:cNvCxnSpPr>
            <a:stCxn id="27" idx="0"/>
            <a:endCxn id="29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18"/>
          <p:cNvCxnSpPr>
            <a:stCxn id="32" idx="0"/>
            <a:endCxn id="27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18"/>
          <p:cNvCxnSpPr>
            <a:stCxn id="20" idx="1"/>
            <a:endCxn id="29" idx="0"/>
          </p:cNvCxnSpPr>
          <p:nvPr/>
        </p:nvCxnSpPr>
        <p:spPr>
          <a:xfrm rot="10800000" flipV="1">
            <a:off x="4957685" y="2646000"/>
            <a:ext cx="1789256" cy="596400"/>
          </a:xfrm>
          <a:prstGeom prst="bentConnector2">
            <a:avLst/>
          </a:prstGeom>
          <a:ln w="31750" cap="flat" cmpd="sng" algn="ctr">
            <a:solidFill>
              <a:srgbClr val="C0504D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7" name="Picture 26" descr="Screen Shot 2013-04-22 at 10.32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5" y="1684547"/>
            <a:ext cx="1848355" cy="1549284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2625657" y="1684547"/>
            <a:ext cx="2708343" cy="809668"/>
          </a:xfrm>
          <a:prstGeom prst="wedgeRoundRectCallout">
            <a:avLst>
              <a:gd name="adj1" fmla="val -62555"/>
              <a:gd name="adj2" fmla="val 5668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Fields of view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target specific species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46941" y="22860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Number of Video Samples</a:t>
            </a:r>
            <a:endParaRPr lang="en-US" sz="1600" dirty="0"/>
          </a:p>
        </p:txBody>
      </p:sp>
      <p:sp>
        <p:nvSpPr>
          <p:cNvPr id="29" name="Rounded Rectangle 28"/>
          <p:cNvSpPr/>
          <p:nvPr/>
        </p:nvSpPr>
        <p:spPr>
          <a:xfrm>
            <a:off x="6746939" y="4405223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Duplicated Individuals</a:t>
            </a:r>
            <a:endParaRPr lang="en-US" sz="1600" dirty="0"/>
          </a:p>
        </p:txBody>
      </p:sp>
      <p:sp>
        <p:nvSpPr>
          <p:cNvPr id="32" name="Rounded Rectangle 31"/>
          <p:cNvSpPr/>
          <p:nvPr/>
        </p:nvSpPr>
        <p:spPr>
          <a:xfrm>
            <a:off x="6746941" y="32424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Field of View</a:t>
            </a:r>
            <a:endParaRPr lang="en-US" sz="1600" dirty="0"/>
          </a:p>
        </p:txBody>
      </p:sp>
      <p:sp>
        <p:nvSpPr>
          <p:cNvPr id="34" name="Rounded Rectangle 33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cxnSp>
        <p:nvCxnSpPr>
          <p:cNvPr id="36" name="Curved Connector 18"/>
          <p:cNvCxnSpPr>
            <a:stCxn id="32" idx="2"/>
            <a:endCxn id="29" idx="0"/>
          </p:cNvCxnSpPr>
          <p:nvPr/>
        </p:nvCxnSpPr>
        <p:spPr>
          <a:xfrm rot="5400000">
            <a:off x="7353528" y="4183810"/>
            <a:ext cx="442823" cy="2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38" name="Rounded Rectangle 37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39" name="Curved Connector 18"/>
          <p:cNvCxnSpPr>
            <a:stCxn id="32" idx="1"/>
            <a:endCxn id="37" idx="3"/>
          </p:cNvCxnSpPr>
          <p:nvPr/>
        </p:nvCxnSpPr>
        <p:spPr>
          <a:xfrm rot="10800000">
            <a:off x="5785685" y="3602400"/>
            <a:ext cx="961257" cy="1588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18"/>
          <p:cNvCxnSpPr>
            <a:stCxn id="29" idx="1"/>
            <a:endCxn id="37" idx="2"/>
          </p:cNvCxnSpPr>
          <p:nvPr/>
        </p:nvCxnSpPr>
        <p:spPr>
          <a:xfrm rot="10800000">
            <a:off x="4957685" y="3962401"/>
            <a:ext cx="1789254" cy="802823"/>
          </a:xfrm>
          <a:prstGeom prst="bentConnector2">
            <a:avLst/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18"/>
          <p:cNvCxnSpPr>
            <a:stCxn id="34" idx="0"/>
            <a:endCxn id="35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18"/>
          <p:cNvCxnSpPr>
            <a:stCxn id="38" idx="2"/>
            <a:endCxn id="34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18"/>
          <p:cNvCxnSpPr>
            <a:stCxn id="35" idx="0"/>
            <a:endCxn id="37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18"/>
          <p:cNvCxnSpPr>
            <a:stCxn id="38" idx="0"/>
            <a:endCxn id="35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18"/>
          <p:cNvCxnSpPr>
            <a:stCxn id="25" idx="1"/>
            <a:endCxn id="37" idx="0"/>
          </p:cNvCxnSpPr>
          <p:nvPr/>
        </p:nvCxnSpPr>
        <p:spPr>
          <a:xfrm rot="10800000" flipV="1">
            <a:off x="4957685" y="2646000"/>
            <a:ext cx="1789256" cy="596400"/>
          </a:xfrm>
          <a:prstGeom prst="bentConnector2">
            <a:avLst/>
          </a:prstGeom>
          <a:ln w="31750" cap="flat" cmpd="sng" algn="ctr">
            <a:solidFill>
              <a:srgbClr val="C0504D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7" name="Picture 26" descr="Screen Shot 2013-04-22 at 10.32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5" y="1684547"/>
            <a:ext cx="1848355" cy="1549284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2625657" y="1684547"/>
            <a:ext cx="2708343" cy="809668"/>
          </a:xfrm>
          <a:prstGeom prst="wedgeRoundRectCallout">
            <a:avLst>
              <a:gd name="adj1" fmla="val -62555"/>
              <a:gd name="adj2" fmla="val 5668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Fields of view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target specific species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2590800" y="2590800"/>
            <a:ext cx="1974713" cy="530730"/>
          </a:xfrm>
          <a:prstGeom prst="wedgeRoundRectCallout">
            <a:avLst>
              <a:gd name="adj1" fmla="val -65750"/>
              <a:gd name="adj2" fmla="val -12597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dirty="0" smtClean="0">
                <a:solidFill>
                  <a:prstClr val="black"/>
                </a:solidFill>
              </a:rPr>
              <a:t>and shift overtime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46941" y="22860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Number of Video Samples</a:t>
            </a:r>
            <a:endParaRPr lang="en-US" sz="1600" dirty="0"/>
          </a:p>
        </p:txBody>
      </p:sp>
      <p:sp>
        <p:nvSpPr>
          <p:cNvPr id="32" name="Rounded Rectangle 31"/>
          <p:cNvSpPr/>
          <p:nvPr/>
        </p:nvSpPr>
        <p:spPr>
          <a:xfrm>
            <a:off x="6746939" y="4405223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Duplicated Individuals</a:t>
            </a:r>
            <a:endParaRPr lang="en-US" sz="1600" dirty="0"/>
          </a:p>
        </p:txBody>
      </p:sp>
      <p:sp>
        <p:nvSpPr>
          <p:cNvPr id="34" name="Rounded Rectangle 33"/>
          <p:cNvSpPr/>
          <p:nvPr/>
        </p:nvSpPr>
        <p:spPr>
          <a:xfrm>
            <a:off x="6746941" y="32424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Field of View</a:t>
            </a:r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36" name="Rounded Rectangle 35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cxnSp>
        <p:nvCxnSpPr>
          <p:cNvPr id="37" name="Curved Connector 18"/>
          <p:cNvCxnSpPr>
            <a:stCxn id="34" idx="2"/>
            <a:endCxn id="32" idx="0"/>
          </p:cNvCxnSpPr>
          <p:nvPr/>
        </p:nvCxnSpPr>
        <p:spPr>
          <a:xfrm rot="5400000">
            <a:off x="7353528" y="4183810"/>
            <a:ext cx="442823" cy="2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39" name="Rounded Rectangle 38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40" name="Curved Connector 18"/>
          <p:cNvCxnSpPr>
            <a:stCxn id="34" idx="1"/>
            <a:endCxn id="38" idx="3"/>
          </p:cNvCxnSpPr>
          <p:nvPr/>
        </p:nvCxnSpPr>
        <p:spPr>
          <a:xfrm rot="10800000">
            <a:off x="5785685" y="3602400"/>
            <a:ext cx="961257" cy="1588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18"/>
          <p:cNvCxnSpPr>
            <a:stCxn id="32" idx="1"/>
            <a:endCxn id="38" idx="2"/>
          </p:cNvCxnSpPr>
          <p:nvPr/>
        </p:nvCxnSpPr>
        <p:spPr>
          <a:xfrm rot="10800000">
            <a:off x="4957685" y="3962401"/>
            <a:ext cx="1789254" cy="802823"/>
          </a:xfrm>
          <a:prstGeom prst="bentConnector2">
            <a:avLst/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18"/>
          <p:cNvCxnSpPr>
            <a:stCxn id="35" idx="0"/>
            <a:endCxn id="36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18"/>
          <p:cNvCxnSpPr>
            <a:stCxn id="39" idx="2"/>
            <a:endCxn id="35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18"/>
          <p:cNvCxnSpPr>
            <a:stCxn id="36" idx="0"/>
            <a:endCxn id="38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18"/>
          <p:cNvCxnSpPr>
            <a:stCxn id="39" idx="0"/>
            <a:endCxn id="36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18"/>
          <p:cNvCxnSpPr>
            <a:stCxn id="29" idx="1"/>
            <a:endCxn id="38" idx="0"/>
          </p:cNvCxnSpPr>
          <p:nvPr/>
        </p:nvCxnSpPr>
        <p:spPr>
          <a:xfrm rot="10800000" flipV="1">
            <a:off x="4957685" y="2646000"/>
            <a:ext cx="1789256" cy="596400"/>
          </a:xfrm>
          <a:prstGeom prst="bentConnector2">
            <a:avLst/>
          </a:prstGeom>
          <a:ln w="31750" cap="flat" cmpd="sng" algn="ctr">
            <a:solidFill>
              <a:srgbClr val="C0504D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Interactions of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4-factorInteractions.png"/>
          <p:cNvPicPr>
            <a:picLocks noChangeAspect="1"/>
          </p:cNvPicPr>
          <p:nvPr/>
        </p:nvPicPr>
        <p:blipFill>
          <a:blip r:embed="rId3"/>
          <a:srcRect l="64656" t="77454"/>
          <a:stretch>
            <a:fillRect/>
          </a:stretch>
        </p:blipFill>
        <p:spPr>
          <a:xfrm>
            <a:off x="609600" y="1742244"/>
            <a:ext cx="3477093" cy="149158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46941" y="22860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Number of Video Samples</a:t>
            </a: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6746939" y="4405223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Duplicated Individuals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6746941" y="32424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Field of View</a:t>
            </a: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444089" y="54522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Ground-Truth Quality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cxnSp>
        <p:nvCxnSpPr>
          <p:cNvPr id="14" name="Curved Connector 18"/>
          <p:cNvCxnSpPr>
            <a:stCxn id="9" idx="2"/>
            <a:endCxn id="8" idx="0"/>
          </p:cNvCxnSpPr>
          <p:nvPr/>
        </p:nvCxnSpPr>
        <p:spPr>
          <a:xfrm rot="5400000">
            <a:off x="7353528" y="4183810"/>
            <a:ext cx="442823" cy="2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609600" y="4766400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Image Quality</a:t>
            </a:r>
            <a:endParaRPr lang="en-US" sz="1600" dirty="0"/>
          </a:p>
        </p:txBody>
      </p:sp>
      <p:cxnSp>
        <p:nvCxnSpPr>
          <p:cNvPr id="21" name="Curved Connector 18"/>
          <p:cNvCxnSpPr>
            <a:stCxn id="9" idx="1"/>
            <a:endCxn id="15" idx="3"/>
          </p:cNvCxnSpPr>
          <p:nvPr/>
        </p:nvCxnSpPr>
        <p:spPr>
          <a:xfrm rot="10800000">
            <a:off x="5785685" y="3602400"/>
            <a:ext cx="961257" cy="1588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18"/>
          <p:cNvCxnSpPr>
            <a:stCxn id="8" idx="1"/>
            <a:endCxn id="15" idx="2"/>
          </p:cNvCxnSpPr>
          <p:nvPr/>
        </p:nvCxnSpPr>
        <p:spPr>
          <a:xfrm rot="10800000">
            <a:off x="4957685" y="3962401"/>
            <a:ext cx="1789254" cy="802823"/>
          </a:xfrm>
          <a:prstGeom prst="bentConnector2">
            <a:avLst/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18"/>
          <p:cNvCxnSpPr>
            <a:stCxn id="10" idx="0"/>
            <a:endCxn id="12" idx="2"/>
          </p:cNvCxnSpPr>
          <p:nvPr/>
        </p:nvCxnSpPr>
        <p:spPr>
          <a:xfrm rot="5400000" flipH="1" flipV="1">
            <a:off x="2970322" y="5149640"/>
            <a:ext cx="604327" cy="795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18"/>
          <p:cNvCxnSpPr>
            <a:stCxn id="18" idx="2"/>
            <a:endCxn id="10" idx="1"/>
          </p:cNvCxnSpPr>
          <p:nvPr/>
        </p:nvCxnSpPr>
        <p:spPr>
          <a:xfrm rot="16200000" flipH="1">
            <a:off x="1777944" y="5146055"/>
            <a:ext cx="325800" cy="1006490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8"/>
          <p:cNvCxnSpPr>
            <a:stCxn id="12" idx="0"/>
            <a:endCxn id="15" idx="1"/>
          </p:cNvCxnSpPr>
          <p:nvPr/>
        </p:nvCxnSpPr>
        <p:spPr>
          <a:xfrm rot="5400000" flipH="1" flipV="1">
            <a:off x="3438548" y="3436736"/>
            <a:ext cx="525473" cy="856803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8"/>
          <p:cNvCxnSpPr>
            <a:stCxn id="18" idx="0"/>
            <a:endCxn id="12" idx="1"/>
          </p:cNvCxnSpPr>
          <p:nvPr/>
        </p:nvCxnSpPr>
        <p:spPr>
          <a:xfrm rot="5400000" flipH="1" flipV="1">
            <a:off x="1801978" y="4123495"/>
            <a:ext cx="278527" cy="1007285"/>
          </a:xfrm>
          <a:prstGeom prst="bentConnector2">
            <a:avLst/>
          </a:prstGeom>
          <a:ln w="317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18"/>
          <p:cNvCxnSpPr>
            <a:stCxn id="7" idx="1"/>
            <a:endCxn id="15" idx="0"/>
          </p:cNvCxnSpPr>
          <p:nvPr/>
        </p:nvCxnSpPr>
        <p:spPr>
          <a:xfrm rot="10800000" flipV="1">
            <a:off x="4957685" y="2646000"/>
            <a:ext cx="1789256" cy="596400"/>
          </a:xfrm>
          <a:prstGeom prst="bentConnector2">
            <a:avLst/>
          </a:prstGeom>
          <a:ln w="31750" cap="flat" cmpd="sng" algn="ctr">
            <a:solidFill>
              <a:srgbClr val="C0504D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Monitoring Fish Population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6" name="Picture 15" descr="Screen Shot 2013-04-22 at 10.32.26 AM.png"/>
          <p:cNvPicPr>
            <a:picLocks noChangeAspect="1"/>
          </p:cNvPicPr>
          <p:nvPr/>
        </p:nvPicPr>
        <p:blipFill>
          <a:blip r:embed="rId3"/>
          <a:srcRect t="9745"/>
          <a:stretch>
            <a:fillRect/>
          </a:stretch>
        </p:blipFill>
        <p:spPr>
          <a:xfrm>
            <a:off x="457200" y="1684546"/>
            <a:ext cx="2614711" cy="2117309"/>
          </a:xfrm>
          <a:prstGeom prst="rect">
            <a:avLst/>
          </a:prstGeom>
        </p:spPr>
      </p:pic>
      <p:pic>
        <p:nvPicPr>
          <p:cNvPr id="17" name="Picture 16" descr="Screen Shot 2013-04-22 at 12.42.47 PM.png"/>
          <p:cNvPicPr>
            <a:picLocks noChangeAspect="1"/>
          </p:cNvPicPr>
          <p:nvPr/>
        </p:nvPicPr>
        <p:blipFill>
          <a:blip r:embed="rId4"/>
          <a:srcRect t="9677"/>
          <a:stretch>
            <a:fillRect/>
          </a:stretch>
        </p:blipFill>
        <p:spPr>
          <a:xfrm>
            <a:off x="3222691" y="1676400"/>
            <a:ext cx="2671730" cy="2133600"/>
          </a:xfrm>
          <a:prstGeom prst="rect">
            <a:avLst/>
          </a:prstGeom>
        </p:spPr>
      </p:pic>
      <p:pic>
        <p:nvPicPr>
          <p:cNvPr id="20" name="Picture 19" descr="Screen Shot 2013-04-22 at 11.39.35 AM.png"/>
          <p:cNvPicPr>
            <a:picLocks noChangeAspect="1"/>
          </p:cNvPicPr>
          <p:nvPr/>
        </p:nvPicPr>
        <p:blipFill>
          <a:blip r:embed="rId5"/>
          <a:srcRect t="8992"/>
          <a:stretch>
            <a:fillRect/>
          </a:stretch>
        </p:blipFill>
        <p:spPr>
          <a:xfrm>
            <a:off x="6045201" y="1676400"/>
            <a:ext cx="2607429" cy="2106000"/>
          </a:xfrm>
          <a:prstGeom prst="rect">
            <a:avLst/>
          </a:prstGeom>
        </p:spPr>
      </p:pic>
      <p:pic>
        <p:nvPicPr>
          <p:cNvPr id="7" name="Picture 6" descr="div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283075"/>
            <a:ext cx="2133600" cy="21336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572001" y="4283074"/>
            <a:ext cx="2895599" cy="920381"/>
          </a:xfrm>
          <a:prstGeom prst="wedgeRoundRectCallout">
            <a:avLst>
              <a:gd name="adj1" fmla="val -50371"/>
              <a:gd name="adj2" fmla="val 122455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We count fish</a:t>
            </a:r>
          </a:p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to study ecosystems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09600" y="2286000"/>
            <a:ext cx="7793339" cy="3886200"/>
            <a:chOff x="609600" y="2286000"/>
            <a:chExt cx="7793339" cy="3886200"/>
          </a:xfrm>
        </p:grpSpPr>
        <p:sp>
          <p:nvSpPr>
            <p:cNvPr id="34" name="Rounded Rectangle 33"/>
            <p:cNvSpPr/>
            <p:nvPr/>
          </p:nvSpPr>
          <p:spPr>
            <a:xfrm>
              <a:off x="6746941" y="22860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Number of Video Samples</a:t>
              </a:r>
              <a:endParaRPr lang="en-US" sz="16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746939" y="4405223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Duplicated Individuals</a:t>
              </a:r>
              <a:endParaRPr lang="en-US" sz="1600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746941" y="32424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Field of View</a:t>
              </a:r>
              <a:endParaRPr lang="en-US" sz="16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444089" y="54522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Ground-Truth Quality</a:t>
              </a:r>
              <a:endParaRPr lang="en-US" sz="1600" dirty="0"/>
            </a:p>
          </p:txBody>
        </p:sp>
        <p:cxnSp>
          <p:nvCxnSpPr>
            <p:cNvPr id="39" name="Curved Connector 18"/>
            <p:cNvCxnSpPr>
              <a:stCxn id="36" idx="2"/>
              <a:endCxn id="35" idx="0"/>
            </p:cNvCxnSpPr>
            <p:nvPr/>
          </p:nvCxnSpPr>
          <p:spPr>
            <a:xfrm rot="5400000">
              <a:off x="7353528" y="4183810"/>
              <a:ext cx="442823" cy="2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4129686" y="3242400"/>
              <a:ext cx="1655998" cy="72000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Biases &amp; Noise</a:t>
              </a:r>
            </a:p>
            <a:p>
              <a:pPr algn="ctr"/>
              <a:r>
                <a:rPr lang="en-US" sz="1600" dirty="0" smtClean="0"/>
                <a:t>in Specific Output</a:t>
              </a:r>
              <a:endParaRPr lang="en-US" sz="1600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09600" y="47664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Image Quality</a:t>
              </a:r>
              <a:endParaRPr lang="en-US" sz="1600" dirty="0"/>
            </a:p>
          </p:txBody>
        </p:sp>
        <p:cxnSp>
          <p:nvCxnSpPr>
            <p:cNvPr id="42" name="Curved Connector 18"/>
            <p:cNvCxnSpPr>
              <a:stCxn id="36" idx="1"/>
              <a:endCxn id="40" idx="3"/>
            </p:cNvCxnSpPr>
            <p:nvPr/>
          </p:nvCxnSpPr>
          <p:spPr>
            <a:xfrm rot="10800000">
              <a:off x="5785685" y="3602400"/>
              <a:ext cx="961257" cy="1588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18"/>
            <p:cNvCxnSpPr>
              <a:stCxn id="35" idx="1"/>
              <a:endCxn id="40" idx="2"/>
            </p:cNvCxnSpPr>
            <p:nvPr/>
          </p:nvCxnSpPr>
          <p:spPr>
            <a:xfrm rot="10800000">
              <a:off x="4957685" y="3962401"/>
              <a:ext cx="1789254" cy="802823"/>
            </a:xfrm>
            <a:prstGeom prst="bentConnector2">
              <a:avLst/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18"/>
            <p:cNvCxnSpPr>
              <a:stCxn id="37" idx="0"/>
            </p:cNvCxnSpPr>
            <p:nvPr/>
          </p:nvCxnSpPr>
          <p:spPr>
            <a:xfrm rot="5400000" flipH="1" flipV="1">
              <a:off x="2970322" y="5149640"/>
              <a:ext cx="604327" cy="795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18"/>
            <p:cNvCxnSpPr>
              <a:stCxn id="41" idx="2"/>
              <a:endCxn id="37" idx="1"/>
            </p:cNvCxnSpPr>
            <p:nvPr/>
          </p:nvCxnSpPr>
          <p:spPr>
            <a:xfrm rot="16200000" flipH="1">
              <a:off x="1777944" y="5146055"/>
              <a:ext cx="325800" cy="1006490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18"/>
            <p:cNvCxnSpPr>
              <a:endCxn id="40" idx="1"/>
            </p:cNvCxnSpPr>
            <p:nvPr/>
          </p:nvCxnSpPr>
          <p:spPr>
            <a:xfrm rot="5400000" flipH="1" flipV="1">
              <a:off x="3438548" y="3436736"/>
              <a:ext cx="525473" cy="856803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18"/>
            <p:cNvCxnSpPr>
              <a:stCxn id="41" idx="0"/>
            </p:cNvCxnSpPr>
            <p:nvPr/>
          </p:nvCxnSpPr>
          <p:spPr>
            <a:xfrm rot="5400000" flipH="1" flipV="1">
              <a:off x="1801978" y="4123495"/>
              <a:ext cx="278527" cy="1007285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18"/>
            <p:cNvCxnSpPr>
              <a:stCxn id="34" idx="1"/>
              <a:endCxn id="40" idx="0"/>
            </p:cNvCxnSpPr>
            <p:nvPr/>
          </p:nvCxnSpPr>
          <p:spPr>
            <a:xfrm rot="10800000" flipV="1">
              <a:off x="4957685" y="2646000"/>
              <a:ext cx="1789256" cy="596400"/>
            </a:xfrm>
            <a:prstGeom prst="bentConnector2">
              <a:avLst/>
            </a:prstGeom>
            <a:ln w="31750" cap="flat" cmpd="sng" algn="ctr">
              <a:solidFill>
                <a:srgbClr val="C0504D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Conveying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81000" y="1981200"/>
            <a:ext cx="8305800" cy="4435475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/>
          <p:cNvSpPr/>
          <p:nvPr/>
        </p:nvSpPr>
        <p:spPr>
          <a:xfrm>
            <a:off x="592172" y="2819400"/>
            <a:ext cx="1676400" cy="1025668"/>
          </a:xfrm>
          <a:prstGeom prst="wedgeRoundRectCallout">
            <a:avLst>
              <a:gd name="adj1" fmla="val 69720"/>
              <a:gd name="adj2" fmla="val 7542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Confusion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Matrices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609600" y="2286000"/>
            <a:ext cx="7793339" cy="3886200"/>
            <a:chOff x="609600" y="2286000"/>
            <a:chExt cx="7793339" cy="3886200"/>
          </a:xfrm>
        </p:grpSpPr>
        <p:sp>
          <p:nvSpPr>
            <p:cNvPr id="34" name="Rounded Rectangle 33"/>
            <p:cNvSpPr/>
            <p:nvPr/>
          </p:nvSpPr>
          <p:spPr>
            <a:xfrm>
              <a:off x="6746941" y="22860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Number of Video Samples</a:t>
              </a:r>
              <a:endParaRPr lang="en-US" sz="16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746939" y="4405223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Duplicated Individuals</a:t>
              </a:r>
              <a:endParaRPr lang="en-US" sz="1600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746941" y="32424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Field of View</a:t>
              </a:r>
              <a:endParaRPr lang="en-US" sz="16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444089" y="54522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Ground-Truth Quality</a:t>
              </a:r>
              <a:endParaRPr lang="en-US" sz="1600" dirty="0"/>
            </a:p>
          </p:txBody>
        </p:sp>
        <p:cxnSp>
          <p:nvCxnSpPr>
            <p:cNvPr id="39" name="Curved Connector 18"/>
            <p:cNvCxnSpPr>
              <a:stCxn id="36" idx="2"/>
              <a:endCxn id="35" idx="0"/>
            </p:cNvCxnSpPr>
            <p:nvPr/>
          </p:nvCxnSpPr>
          <p:spPr>
            <a:xfrm rot="5400000">
              <a:off x="7353528" y="4183810"/>
              <a:ext cx="442823" cy="2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/>
            <p:cNvSpPr/>
            <p:nvPr/>
          </p:nvSpPr>
          <p:spPr>
            <a:xfrm>
              <a:off x="609600" y="47664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Image Quality</a:t>
              </a:r>
              <a:endParaRPr lang="en-US" sz="1600" dirty="0"/>
            </a:p>
          </p:txBody>
        </p:sp>
        <p:cxnSp>
          <p:nvCxnSpPr>
            <p:cNvPr id="42" name="Curved Connector 18"/>
            <p:cNvCxnSpPr>
              <a:stCxn id="36" idx="1"/>
            </p:cNvCxnSpPr>
            <p:nvPr/>
          </p:nvCxnSpPr>
          <p:spPr>
            <a:xfrm rot="10800000">
              <a:off x="5785685" y="3602400"/>
              <a:ext cx="961257" cy="1588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18"/>
            <p:cNvCxnSpPr>
              <a:stCxn id="35" idx="1"/>
            </p:cNvCxnSpPr>
            <p:nvPr/>
          </p:nvCxnSpPr>
          <p:spPr>
            <a:xfrm rot="10800000">
              <a:off x="4957685" y="3962401"/>
              <a:ext cx="1789254" cy="802823"/>
            </a:xfrm>
            <a:prstGeom prst="bentConnector2">
              <a:avLst/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18"/>
            <p:cNvCxnSpPr>
              <a:stCxn id="37" idx="0"/>
            </p:cNvCxnSpPr>
            <p:nvPr/>
          </p:nvCxnSpPr>
          <p:spPr>
            <a:xfrm rot="5400000" flipH="1" flipV="1">
              <a:off x="2970322" y="5149640"/>
              <a:ext cx="604327" cy="795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18"/>
            <p:cNvCxnSpPr>
              <a:stCxn id="41" idx="2"/>
              <a:endCxn id="37" idx="1"/>
            </p:cNvCxnSpPr>
            <p:nvPr/>
          </p:nvCxnSpPr>
          <p:spPr>
            <a:xfrm rot="16200000" flipH="1">
              <a:off x="1777944" y="5146055"/>
              <a:ext cx="325800" cy="1006490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18"/>
            <p:cNvCxnSpPr/>
            <p:nvPr/>
          </p:nvCxnSpPr>
          <p:spPr>
            <a:xfrm rot="5400000" flipH="1" flipV="1">
              <a:off x="3438548" y="3436736"/>
              <a:ext cx="525473" cy="856803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18"/>
            <p:cNvCxnSpPr>
              <a:stCxn id="41" idx="0"/>
            </p:cNvCxnSpPr>
            <p:nvPr/>
          </p:nvCxnSpPr>
          <p:spPr>
            <a:xfrm rot="5400000" flipH="1" flipV="1">
              <a:off x="1801978" y="4123495"/>
              <a:ext cx="278527" cy="1007285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18"/>
            <p:cNvCxnSpPr>
              <a:stCxn id="34" idx="1"/>
            </p:cNvCxnSpPr>
            <p:nvPr/>
          </p:nvCxnSpPr>
          <p:spPr>
            <a:xfrm rot="10800000" flipV="1">
              <a:off x="4957685" y="2646000"/>
              <a:ext cx="1789256" cy="596400"/>
            </a:xfrm>
            <a:prstGeom prst="bentConnector2">
              <a:avLst/>
            </a:prstGeom>
            <a:ln w="31750" cap="flat" cmpd="sng" algn="ctr">
              <a:solidFill>
                <a:srgbClr val="C0504D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Conveying Uncertainty Factors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81000" y="1981200"/>
            <a:ext cx="8305800" cy="4435475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/>
          <p:cNvSpPr/>
          <p:nvPr/>
        </p:nvSpPr>
        <p:spPr>
          <a:xfrm>
            <a:off x="592172" y="2819400"/>
            <a:ext cx="1676400" cy="1025668"/>
          </a:xfrm>
          <a:prstGeom prst="wedgeRoundRectCallout">
            <a:avLst>
              <a:gd name="adj1" fmla="val 69720"/>
              <a:gd name="adj2" fmla="val 7542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Confusion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Matrices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444884" y="41278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4129686" y="32424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24" name="Rounded Rectangular Callout 23"/>
          <p:cNvSpPr/>
          <p:nvPr/>
        </p:nvSpPr>
        <p:spPr>
          <a:xfrm>
            <a:off x="2453288" y="1793732"/>
            <a:ext cx="1676400" cy="1025668"/>
          </a:xfrm>
          <a:prstGeom prst="wedgeRoundRectCallout">
            <a:avLst>
              <a:gd name="adj1" fmla="val 63659"/>
              <a:gd name="adj2" fmla="val 9027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Logistic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Regression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635375"/>
            <a:ext cx="7772400" cy="17748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Conveying </a:t>
            </a:r>
            <a:br>
              <a:rPr lang="en-US" b="1" dirty="0" smtClean="0"/>
            </a:br>
            <a:r>
              <a:rPr lang="en-US" b="1" dirty="0" smtClean="0"/>
              <a:t>Computer Vision Errors </a:t>
            </a:r>
            <a:br>
              <a:rPr lang="en-US" b="1" dirty="0" smtClean="0"/>
            </a:br>
            <a:r>
              <a:rPr lang="en-US" b="1" dirty="0" smtClean="0"/>
              <a:t>with Confusion Matrices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57400" y="685800"/>
            <a:ext cx="4648200" cy="2514600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209800" y="1046982"/>
            <a:ext cx="4491589" cy="1978793"/>
            <a:chOff x="3652439" y="3886200"/>
            <a:chExt cx="4491589" cy="1978793"/>
          </a:xfrm>
        </p:grpSpPr>
        <p:sp>
          <p:nvSpPr>
            <p:cNvPr id="16" name="TextBox 15"/>
            <p:cNvSpPr txBox="1"/>
            <p:nvPr/>
          </p:nvSpPr>
          <p:spPr>
            <a:xfrm>
              <a:off x="3998243" y="3886200"/>
              <a:ext cx="3657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nime Ace 2.0 BB"/>
                  <a:cs typeface="Anime Ace 2.0 BB"/>
                </a:rPr>
                <a:t>Here the Octopus appeared.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nime Ace 2.0 BB"/>
                <a:cs typeface="Anime Ace 2.0 BB"/>
              </a:endParaRPr>
            </a:p>
          </p:txBody>
        </p:sp>
        <p:grpSp>
          <p:nvGrpSpPr>
            <p:cNvPr id="17" name="Group 10"/>
            <p:cNvGrpSpPr/>
            <p:nvPr/>
          </p:nvGrpSpPr>
          <p:grpSpPr>
            <a:xfrm>
              <a:off x="5568034" y="4950593"/>
              <a:ext cx="2575994" cy="400110"/>
              <a:chOff x="6110807" y="4592560"/>
              <a:chExt cx="2575994" cy="4001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110807" y="4592560"/>
                <a:ext cx="25759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(½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Φ 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)-(</a:t>
                </a:r>
                <a:r>
                  <a:rPr lang="en-US" sz="2000" b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π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√⅞)</a:t>
                </a:r>
                <a:endPara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Zapf Dingbats" charset="2"/>
                  <a:cs typeface="Zapf Dingbats" charset="2"/>
                </a:endParaRPr>
              </a:p>
            </p:txBody>
          </p:sp>
          <p:pic>
            <p:nvPicPr>
              <p:cNvPr id="20" name="Picture 8" descr="Screen Shot 2011-10-20 at 12.41.02 AM.png"/>
              <p:cNvPicPr>
                <a:picLocks noChangeAspect="1"/>
              </p:cNvPicPr>
              <p:nvPr/>
            </p:nvPicPr>
            <p:blipFill>
              <a:blip r:embed="rId3">
                <a:alphaModFix amt="72000"/>
              </a:blip>
              <a:stretch>
                <a:fillRect/>
              </a:stretch>
            </p:blipFill>
            <p:spPr>
              <a:xfrm>
                <a:off x="6750816" y="4618476"/>
                <a:ext cx="296248" cy="325873"/>
              </a:xfrm>
              <a:prstGeom prst="rect">
                <a:avLst/>
              </a:prstGeom>
            </p:spPr>
          </p:pic>
        </p:grpSp>
        <p:pic>
          <p:nvPicPr>
            <p:cNvPr id="18" name="Picture 17" descr="graphic2.png"/>
            <p:cNvPicPr>
              <a:picLocks noChangeAspect="1"/>
            </p:cNvPicPr>
            <p:nvPr/>
          </p:nvPicPr>
          <p:blipFill>
            <a:blip r:embed="rId4">
              <a:alphaModFix amt="69000"/>
            </a:blip>
            <a:stretch>
              <a:fillRect/>
            </a:stretch>
          </p:blipFill>
          <p:spPr>
            <a:xfrm>
              <a:off x="3652439" y="4109366"/>
              <a:ext cx="2250804" cy="1755627"/>
            </a:xfrm>
            <a:prstGeom prst="rect">
              <a:avLst/>
            </a:prstGeom>
          </p:spPr>
        </p:pic>
      </p:grpSp>
      <p:sp>
        <p:nvSpPr>
          <p:cNvPr id="22" name="Rounded Rectangular Callout 21"/>
          <p:cNvSpPr/>
          <p:nvPr/>
        </p:nvSpPr>
        <p:spPr>
          <a:xfrm>
            <a:off x="4389191" y="1420177"/>
            <a:ext cx="2087809" cy="408623"/>
          </a:xfrm>
          <a:prstGeom prst="wedgeRoundRectCallout">
            <a:avLst>
              <a:gd name="adj1" fmla="val 53456"/>
              <a:gd name="adj2" fmla="val 91126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dirty="0" smtClean="0">
                <a:solidFill>
                  <a:prstClr val="black"/>
                </a:solidFill>
              </a:rPr>
              <a:t>How precise is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635375"/>
            <a:ext cx="7772400" cy="17748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Conveying </a:t>
            </a:r>
            <a:br>
              <a:rPr lang="en-US" b="1" dirty="0" smtClean="0"/>
            </a:br>
            <a:r>
              <a:rPr lang="en-US" b="1" dirty="0" smtClean="0"/>
              <a:t>Computer Vision Errors </a:t>
            </a:r>
            <a:br>
              <a:rPr lang="en-US" b="1" dirty="0" smtClean="0"/>
            </a:br>
            <a:r>
              <a:rPr lang="en-US" b="1" dirty="0" smtClean="0"/>
              <a:t>with Confusion Matrices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057400" y="685800"/>
            <a:ext cx="4648200" cy="2514600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2209800" y="1046982"/>
            <a:ext cx="4491589" cy="1978793"/>
            <a:chOff x="3652439" y="3886200"/>
            <a:chExt cx="4491589" cy="1978793"/>
          </a:xfrm>
        </p:grpSpPr>
        <p:sp>
          <p:nvSpPr>
            <p:cNvPr id="16" name="TextBox 15"/>
            <p:cNvSpPr txBox="1"/>
            <p:nvPr/>
          </p:nvSpPr>
          <p:spPr>
            <a:xfrm>
              <a:off x="3998243" y="3886200"/>
              <a:ext cx="3657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nime Ace 2.0 BB"/>
                  <a:cs typeface="Anime Ace 2.0 BB"/>
                </a:rPr>
                <a:t>Here the Octopus appeared.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nime Ace 2.0 BB"/>
                <a:cs typeface="Anime Ace 2.0 BB"/>
              </a:endParaRPr>
            </a:p>
          </p:txBody>
        </p:sp>
        <p:grpSp>
          <p:nvGrpSpPr>
            <p:cNvPr id="4" name="Group 10"/>
            <p:cNvGrpSpPr/>
            <p:nvPr/>
          </p:nvGrpSpPr>
          <p:grpSpPr>
            <a:xfrm>
              <a:off x="5568034" y="4950593"/>
              <a:ext cx="2575994" cy="400110"/>
              <a:chOff x="6110807" y="4592560"/>
              <a:chExt cx="2575994" cy="4001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110807" y="4592560"/>
                <a:ext cx="25759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(½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Φ 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)-(</a:t>
                </a:r>
                <a:r>
                  <a:rPr lang="en-US" sz="2000" b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π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√⅞)</a:t>
                </a:r>
                <a:endPara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Zapf Dingbats" charset="2"/>
                  <a:cs typeface="Zapf Dingbats" charset="2"/>
                </a:endParaRPr>
              </a:p>
            </p:txBody>
          </p:sp>
          <p:pic>
            <p:nvPicPr>
              <p:cNvPr id="20" name="Picture 8" descr="Screen Shot 2011-10-20 at 12.41.02 AM.png"/>
              <p:cNvPicPr>
                <a:picLocks noChangeAspect="1"/>
              </p:cNvPicPr>
              <p:nvPr/>
            </p:nvPicPr>
            <p:blipFill>
              <a:blip r:embed="rId3">
                <a:alphaModFix amt="72000"/>
              </a:blip>
              <a:stretch>
                <a:fillRect/>
              </a:stretch>
            </p:blipFill>
            <p:spPr>
              <a:xfrm>
                <a:off x="6750816" y="4618476"/>
                <a:ext cx="296248" cy="325873"/>
              </a:xfrm>
              <a:prstGeom prst="rect">
                <a:avLst/>
              </a:prstGeom>
            </p:spPr>
          </p:pic>
        </p:grpSp>
        <p:pic>
          <p:nvPicPr>
            <p:cNvPr id="18" name="Picture 17" descr="graphic2.png"/>
            <p:cNvPicPr>
              <a:picLocks noChangeAspect="1"/>
            </p:cNvPicPr>
            <p:nvPr/>
          </p:nvPicPr>
          <p:blipFill>
            <a:blip r:embed="rId4">
              <a:alphaModFix amt="69000"/>
            </a:blip>
            <a:stretch>
              <a:fillRect/>
            </a:stretch>
          </p:blipFill>
          <p:spPr>
            <a:xfrm>
              <a:off x="3652439" y="4109366"/>
              <a:ext cx="2250804" cy="1755627"/>
            </a:xfrm>
            <a:prstGeom prst="rect">
              <a:avLst/>
            </a:prstGeom>
          </p:spPr>
        </p:pic>
      </p:grpSp>
      <p:sp>
        <p:nvSpPr>
          <p:cNvPr id="21" name="Rounded Rectangular Callout 20"/>
          <p:cNvSpPr/>
          <p:nvPr/>
        </p:nvSpPr>
        <p:spPr>
          <a:xfrm>
            <a:off x="4389191" y="1420177"/>
            <a:ext cx="2087809" cy="408623"/>
          </a:xfrm>
          <a:prstGeom prst="wedgeRoundRectCallout">
            <a:avLst>
              <a:gd name="adj1" fmla="val 53456"/>
              <a:gd name="adj2" fmla="val 91126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dirty="0" smtClean="0">
                <a:solidFill>
                  <a:prstClr val="black"/>
                </a:solidFill>
              </a:rPr>
              <a:t>How precise is this?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267200" y="2056602"/>
            <a:ext cx="2097598" cy="991398"/>
          </a:xfrm>
          <a:prstGeom prst="wedgeRoundRectCallout">
            <a:avLst>
              <a:gd name="adj1" fmla="val -66111"/>
              <a:gd name="adj2" fmla="val -3979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108000" rIns="0" rtlCol="0" anchor="ctr">
            <a:noAutofit/>
          </a:bodyPr>
          <a:lstStyle/>
          <a:p>
            <a:pPr lvl="0">
              <a:spcBef>
                <a:spcPts val="600"/>
              </a:spcBef>
              <a:buClr>
                <a:srgbClr val="C0504D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Without torture, </a:t>
            </a:r>
            <a:br>
              <a:rPr lang="en-US" sz="1600" b="1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no science. </a:t>
            </a:r>
          </a:p>
          <a:p>
            <a:pPr lvl="0">
              <a:spcBef>
                <a:spcPts val="600"/>
              </a:spcBef>
              <a:buClr>
                <a:srgbClr val="C0504D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	Russian Proverb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5" y="3715349"/>
            <a:ext cx="4114798" cy="146625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257800" y="3715349"/>
            <a:ext cx="1676400" cy="1025668"/>
          </a:xfrm>
          <a:prstGeom prst="wedgeRoundRectCallout">
            <a:avLst>
              <a:gd name="adj1" fmla="val -84068"/>
              <a:gd name="adj2" fmla="val 4817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Confusion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5" y="3715349"/>
            <a:ext cx="4114798" cy="146625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257800" y="5222732"/>
            <a:ext cx="1676400" cy="1025668"/>
          </a:xfrm>
          <a:prstGeom prst="wedgeRoundRectCallout">
            <a:avLst>
              <a:gd name="adj1" fmla="val -87856"/>
              <a:gd name="adj2" fmla="val 50655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Typical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Visualization</a:t>
            </a:r>
          </a:p>
        </p:txBody>
      </p:sp>
      <p:pic>
        <p:nvPicPr>
          <p:cNvPr id="11" name="Picture 10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2" name="Picture 11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5" y="3715349"/>
            <a:ext cx="4114798" cy="1466251"/>
          </a:xfrm>
          <a:prstGeom prst="rect">
            <a:avLst/>
          </a:prstGeom>
        </p:spPr>
      </p:pic>
      <p:pic>
        <p:nvPicPr>
          <p:cNvPr id="8" name="Picture 7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1" y="1618714"/>
            <a:ext cx="4614632" cy="1886485"/>
          </a:xfrm>
          <a:prstGeom prst="rect">
            <a:avLst/>
          </a:prstGeom>
        </p:spPr>
      </p:pic>
      <p:pic>
        <p:nvPicPr>
          <p:cNvPr id="11" name="Picture 10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2" name="Picture 11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5" y="3715349"/>
            <a:ext cx="4114798" cy="1466251"/>
          </a:xfrm>
          <a:prstGeom prst="rect">
            <a:avLst/>
          </a:prstGeom>
        </p:spPr>
      </p:pic>
      <p:pic>
        <p:nvPicPr>
          <p:cNvPr id="8" name="Picture 7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1" y="1618714"/>
            <a:ext cx="4614632" cy="1886484"/>
          </a:xfrm>
          <a:prstGeom prst="rect">
            <a:avLst/>
          </a:prstGeom>
        </p:spPr>
      </p:pic>
      <p:pic>
        <p:nvPicPr>
          <p:cNvPr id="7" name="Picture 6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0" name="Picture 9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6" y="3715349"/>
            <a:ext cx="4114795" cy="1466251"/>
          </a:xfrm>
          <a:prstGeom prst="rect">
            <a:avLst/>
          </a:prstGeom>
        </p:spPr>
      </p:pic>
      <p:pic>
        <p:nvPicPr>
          <p:cNvPr id="8" name="Picture 7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1" y="1618714"/>
            <a:ext cx="4614632" cy="188648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257800" y="3715349"/>
            <a:ext cx="3395400" cy="1025668"/>
          </a:xfrm>
          <a:prstGeom prst="wedgeRoundRectCallout">
            <a:avLst>
              <a:gd name="adj1" fmla="val -73708"/>
              <a:gd name="adj2" fmla="val 5560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Diagonals are correct fish (TP).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The rest are errors. </a:t>
            </a:r>
          </a:p>
        </p:txBody>
      </p:sp>
      <p:pic>
        <p:nvPicPr>
          <p:cNvPr id="10" name="Picture 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1" name="Picture 1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6" y="3715349"/>
            <a:ext cx="4114795" cy="1466250"/>
          </a:xfrm>
          <a:prstGeom prst="rect">
            <a:avLst/>
          </a:prstGeom>
        </p:spPr>
      </p:pic>
      <p:pic>
        <p:nvPicPr>
          <p:cNvPr id="8" name="Picture 7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2" y="1618714"/>
            <a:ext cx="4614630" cy="188648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257800" y="3715349"/>
            <a:ext cx="2819400" cy="1025668"/>
          </a:xfrm>
          <a:prstGeom prst="wedgeRoundRectCallout">
            <a:avLst>
              <a:gd name="adj1" fmla="val -73708"/>
              <a:gd name="adj2" fmla="val 5560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Columns are missed fish.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(FN) </a:t>
            </a:r>
          </a:p>
        </p:txBody>
      </p:sp>
      <p:pic>
        <p:nvPicPr>
          <p:cNvPr id="10" name="Picture 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1" name="Picture 1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Monitoring Fish Population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15" descr="Screen Shot 2013-04-22 at 10.32.26 AM.png"/>
          <p:cNvPicPr>
            <a:picLocks noChangeAspect="1"/>
          </p:cNvPicPr>
          <p:nvPr/>
        </p:nvPicPr>
        <p:blipFill>
          <a:blip r:embed="rId3"/>
          <a:srcRect t="9745"/>
          <a:stretch>
            <a:fillRect/>
          </a:stretch>
        </p:blipFill>
        <p:spPr>
          <a:xfrm>
            <a:off x="457200" y="1684546"/>
            <a:ext cx="2614711" cy="2117309"/>
          </a:xfrm>
          <a:prstGeom prst="rect">
            <a:avLst/>
          </a:prstGeom>
        </p:spPr>
      </p:pic>
      <p:pic>
        <p:nvPicPr>
          <p:cNvPr id="17" name="Picture 16" descr="Screen Shot 2013-04-22 at 12.42.47 PM.png"/>
          <p:cNvPicPr>
            <a:picLocks noChangeAspect="1"/>
          </p:cNvPicPr>
          <p:nvPr/>
        </p:nvPicPr>
        <p:blipFill>
          <a:blip r:embed="rId4"/>
          <a:srcRect t="9677"/>
          <a:stretch>
            <a:fillRect/>
          </a:stretch>
        </p:blipFill>
        <p:spPr>
          <a:xfrm>
            <a:off x="3222691" y="1676400"/>
            <a:ext cx="2671730" cy="2133600"/>
          </a:xfrm>
          <a:prstGeom prst="rect">
            <a:avLst/>
          </a:prstGeom>
        </p:spPr>
      </p:pic>
      <p:pic>
        <p:nvPicPr>
          <p:cNvPr id="20" name="Picture 19" descr="Screen Shot 2013-04-22 at 11.39.35 AM.png"/>
          <p:cNvPicPr>
            <a:picLocks noChangeAspect="1"/>
          </p:cNvPicPr>
          <p:nvPr/>
        </p:nvPicPr>
        <p:blipFill>
          <a:blip r:embed="rId5"/>
          <a:srcRect t="8992"/>
          <a:stretch>
            <a:fillRect/>
          </a:stretch>
        </p:blipFill>
        <p:spPr>
          <a:xfrm>
            <a:off x="6045201" y="1676400"/>
            <a:ext cx="2607429" cy="210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3962400"/>
            <a:ext cx="79668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Why use Computer Vision?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can count fish from each species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supports short- to long-term research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is not intrusive, and cost-effective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6" y="3715349"/>
            <a:ext cx="4114795" cy="1466251"/>
          </a:xfrm>
          <a:prstGeom prst="rect">
            <a:avLst/>
          </a:prstGeom>
        </p:spPr>
      </p:pic>
      <p:pic>
        <p:nvPicPr>
          <p:cNvPr id="7" name="Picture 6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1618714"/>
            <a:ext cx="4614634" cy="1886486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257800" y="3715349"/>
            <a:ext cx="2819400" cy="1025668"/>
          </a:xfrm>
          <a:prstGeom prst="wedgeRoundRectCallout">
            <a:avLst>
              <a:gd name="adj1" fmla="val -73708"/>
              <a:gd name="adj2" fmla="val 5560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Rows are added fish.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(FP) </a:t>
            </a:r>
          </a:p>
        </p:txBody>
      </p:sp>
      <p:pic>
        <p:nvPicPr>
          <p:cNvPr id="11" name="Picture 10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2" name="Picture 11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6" y="3715349"/>
            <a:ext cx="4114795" cy="1466251"/>
          </a:xfrm>
          <a:prstGeom prst="rect">
            <a:avLst/>
          </a:prstGeom>
        </p:spPr>
      </p:pic>
      <p:pic>
        <p:nvPicPr>
          <p:cNvPr id="7" name="Picture 6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1618714"/>
            <a:ext cx="4614634" cy="1886486"/>
          </a:xfrm>
          <a:prstGeom prst="rect">
            <a:avLst/>
          </a:prstGeom>
        </p:spPr>
      </p:pic>
      <p:pic>
        <p:nvPicPr>
          <p:cNvPr id="10" name="Picture 9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0" y="3705600"/>
            <a:ext cx="1247324" cy="14760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477000" y="3505200"/>
            <a:ext cx="2133600" cy="1025668"/>
          </a:xfrm>
          <a:prstGeom prst="wedgeRoundRectCallout">
            <a:avLst>
              <a:gd name="adj1" fmla="val -73708"/>
              <a:gd name="adj2" fmla="val 5560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Rows &amp; Columns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cumulated</a:t>
            </a:r>
          </a:p>
        </p:txBody>
      </p:sp>
      <p:pic>
        <p:nvPicPr>
          <p:cNvPr id="12" name="Picture 11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3" name="Picture 12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State-of-the-Art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7" name="Picture 16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8366" y="3715349"/>
            <a:ext cx="4114795" cy="1466251"/>
          </a:xfrm>
          <a:prstGeom prst="rect">
            <a:avLst/>
          </a:prstGeom>
        </p:spPr>
      </p:pic>
      <p:pic>
        <p:nvPicPr>
          <p:cNvPr id="7" name="Picture 6" descr="CV-error-5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1618714"/>
            <a:ext cx="4614634" cy="1886486"/>
          </a:xfrm>
          <a:prstGeom prst="rect">
            <a:avLst/>
          </a:prstGeom>
        </p:spPr>
      </p:pic>
      <p:pic>
        <p:nvPicPr>
          <p:cNvPr id="10" name="Picture 9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95524" y="3705600"/>
            <a:ext cx="3136500" cy="1476000"/>
          </a:xfrm>
          <a:prstGeom prst="rect">
            <a:avLst/>
          </a:prstGeom>
        </p:spPr>
      </p:pic>
      <p:pic>
        <p:nvPicPr>
          <p:cNvPr id="11" name="Picture 10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2000" y="3705600"/>
            <a:ext cx="1247324" cy="14760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486400" y="5486400"/>
            <a:ext cx="2133600" cy="1025668"/>
          </a:xfrm>
          <a:prstGeom prst="wedgeRoundRectCallout">
            <a:avLst>
              <a:gd name="adj1" fmla="val -85018"/>
              <a:gd name="adj2" fmla="val 360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Advanced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measurements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repeated</a:t>
            </a:r>
          </a:p>
        </p:txBody>
      </p:sp>
      <p:pic>
        <p:nvPicPr>
          <p:cNvPr id="14" name="Picture 13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590800" y="5286274"/>
            <a:ext cx="1399751" cy="1447867"/>
          </a:xfrm>
          <a:prstGeom prst="rect">
            <a:avLst/>
          </a:prstGeom>
        </p:spPr>
      </p:pic>
      <p:pic>
        <p:nvPicPr>
          <p:cNvPr id="15" name="Picture 14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94816" y="5383893"/>
            <a:ext cx="1454115" cy="135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Proposed Metric &amp; Visualization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8" name="Picture 17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76832" y="1856401"/>
            <a:ext cx="4263680" cy="2645060"/>
          </a:xfrm>
          <a:prstGeom prst="rect">
            <a:avLst/>
          </a:prstGeom>
        </p:spPr>
      </p:pic>
      <p:pic>
        <p:nvPicPr>
          <p:cNvPr id="20" name="Picture 1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r="28885"/>
              <a:stretch>
                <a:fillRect/>
              </a:stretch>
            </p:blipFill>
          </mc:Choice>
          <mc:Fallback>
            <p:blipFill>
              <a:blip r:embed="rId5"/>
              <a:srcRect r="28885"/>
              <a:stretch>
                <a:fillRect/>
              </a:stretch>
            </p:blipFill>
          </mc:Fallback>
        </mc:AlternateContent>
        <p:spPr>
          <a:xfrm>
            <a:off x="732088" y="1551600"/>
            <a:ext cx="3001712" cy="303106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8600" y="49530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3 basic concepts: </a:t>
            </a:r>
            <a:r>
              <a:rPr lang="en-US" sz="2400" b="1" i="1" dirty="0" smtClean="0">
                <a:solidFill>
                  <a:schemeClr val="accent5"/>
                </a:solidFill>
              </a:rPr>
              <a:t>correct</a:t>
            </a:r>
            <a:r>
              <a:rPr lang="en-US" sz="2400" dirty="0" smtClean="0"/>
              <a:t>,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added</a:t>
            </a:r>
            <a:r>
              <a:rPr lang="en-US" sz="2400" dirty="0" smtClean="0"/>
              <a:t>, </a:t>
            </a:r>
            <a:r>
              <a:rPr lang="en-US" sz="2400" b="1" i="1" dirty="0" smtClean="0">
                <a:solidFill>
                  <a:srgbClr val="BC0202"/>
                </a:solidFill>
              </a:rPr>
              <a:t>missed </a:t>
            </a:r>
            <a:r>
              <a:rPr lang="en-US" sz="2400" dirty="0" smtClean="0"/>
              <a:t>fish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2 Main sources of errors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Number &amp; Proportions of error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Simple metric for extrapolations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56685" y="5638800"/>
            <a:ext cx="3958715" cy="734400"/>
            <a:chOff x="4876800" y="5715000"/>
            <a:chExt cx="3958715" cy="734400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876800" y="5715000"/>
              <a:ext cx="3958715" cy="734400"/>
            </a:xfrm>
            <a:prstGeom prst="wedgeRoundRectCallout">
              <a:avLst>
                <a:gd name="adj1" fmla="val -60446"/>
                <a:gd name="adj2" fmla="val 46650"/>
                <a:gd name="adj3" fmla="val 1666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  <a:tileRect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marL="342900" indent="-342900" algn="ctr">
                <a:buClr>
                  <a:srgbClr val="C0504D"/>
                </a:buClr>
              </a:pPr>
              <a:endParaRPr lang="en-US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8" name="Picture 7" descr="MulticlassRate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876800" y="5715000"/>
              <a:ext cx="3880883" cy="685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Proposed Metric &amp; Visualization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8" name="Picture 17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76832" y="1856401"/>
            <a:ext cx="4263680" cy="2645060"/>
          </a:xfrm>
          <a:prstGeom prst="rect">
            <a:avLst/>
          </a:prstGeom>
        </p:spPr>
      </p:pic>
      <p:pic>
        <p:nvPicPr>
          <p:cNvPr id="20" name="Picture 1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r="28885"/>
              <a:stretch>
                <a:fillRect/>
              </a:stretch>
            </p:blipFill>
          </mc:Choice>
          <mc:Fallback>
            <p:blipFill>
              <a:blip r:embed="rId5"/>
              <a:srcRect r="28885"/>
              <a:stretch>
                <a:fillRect/>
              </a:stretch>
            </p:blipFill>
          </mc:Fallback>
        </mc:AlternateContent>
        <p:spPr>
          <a:xfrm>
            <a:off x="732088" y="1551600"/>
            <a:ext cx="3001712" cy="303106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8600" y="49530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3 basic concepts: </a:t>
            </a:r>
            <a:r>
              <a:rPr lang="en-US" sz="2400" b="1" i="1" dirty="0" smtClean="0">
                <a:solidFill>
                  <a:schemeClr val="accent5"/>
                </a:solidFill>
              </a:rPr>
              <a:t>correct</a:t>
            </a:r>
            <a:r>
              <a:rPr lang="en-US" sz="2400" dirty="0" smtClean="0"/>
              <a:t>,</a:t>
            </a:r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added</a:t>
            </a:r>
            <a:r>
              <a:rPr lang="en-US" sz="2400" dirty="0" smtClean="0"/>
              <a:t>, </a:t>
            </a:r>
            <a:r>
              <a:rPr lang="en-US" sz="2400" b="1" i="1" dirty="0" smtClean="0">
                <a:solidFill>
                  <a:srgbClr val="BC0202"/>
                </a:solidFill>
              </a:rPr>
              <a:t>missed </a:t>
            </a:r>
            <a:r>
              <a:rPr lang="en-US" sz="2400" dirty="0" smtClean="0"/>
              <a:t>fish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2 Main sources of errors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Number &amp; Proportions of error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Simple metric for extrapolations</a:t>
            </a:r>
            <a:endParaRPr lang="en-US" sz="2400" dirty="0"/>
          </a:p>
        </p:txBody>
      </p:sp>
      <p:grpSp>
        <p:nvGrpSpPr>
          <p:cNvPr id="2" name="Group 10"/>
          <p:cNvGrpSpPr/>
          <p:nvPr/>
        </p:nvGrpSpPr>
        <p:grpSpPr>
          <a:xfrm>
            <a:off x="4956685" y="5638800"/>
            <a:ext cx="3958715" cy="734400"/>
            <a:chOff x="4876800" y="5715000"/>
            <a:chExt cx="3958715" cy="734400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876800" y="5715000"/>
              <a:ext cx="3958715" cy="734400"/>
            </a:xfrm>
            <a:prstGeom prst="wedgeRoundRectCallout">
              <a:avLst>
                <a:gd name="adj1" fmla="val -60446"/>
                <a:gd name="adj2" fmla="val 46650"/>
                <a:gd name="adj3" fmla="val 1666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  <a:tileRect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 anchor="ctr">
              <a:noAutofit/>
            </a:bodyPr>
            <a:lstStyle/>
            <a:p>
              <a:pPr marL="342900" indent="-342900" algn="ctr">
                <a:buClr>
                  <a:srgbClr val="C0504D"/>
                </a:buClr>
              </a:pPr>
              <a:endParaRPr lang="en-US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8" name="Picture 7" descr="MulticlassRate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876800" y="5715000"/>
              <a:ext cx="3880883" cy="685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Proposed Metric &amp; Visualization</a:t>
            </a:r>
            <a:endParaRPr lang="en-US" sz="4000" dirty="0"/>
          </a:p>
        </p:txBody>
      </p:sp>
      <p:pic>
        <p:nvPicPr>
          <p:cNvPr id="9" name="Picture 8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4167" t="11975" r="20833"/>
              <a:stretch>
                <a:fillRect/>
              </a:stretch>
            </p:blipFill>
          </mc:Choice>
          <mc:Fallback>
            <p:blipFill>
              <a:blip r:embed="rId3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4724400" y="1976825"/>
            <a:ext cx="4159098" cy="2823775"/>
          </a:xfrm>
          <a:prstGeom prst="rect">
            <a:avLst/>
          </a:prstGeom>
        </p:spPr>
      </p:pic>
      <p:pic>
        <p:nvPicPr>
          <p:cNvPr id="10" name="Picture 9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5000" t="12158" r="20833"/>
              <a:stretch>
                <a:fillRect/>
              </a:stretch>
            </p:blipFill>
          </mc:Choice>
          <mc:Fallback>
            <p:blipFill>
              <a:blip r:embed="rId5"/>
              <a:srcRect l="5000" t="12158" r="20833"/>
              <a:stretch>
                <a:fillRect/>
              </a:stretch>
            </p:blipFill>
          </mc:Fallback>
        </mc:AlternateContent>
        <p:spPr>
          <a:xfrm>
            <a:off x="104807" y="1992600"/>
            <a:ext cx="4485883" cy="280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Proportions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Proposed Metric &amp; Visualization</a:t>
            </a:r>
            <a:endParaRPr lang="en-US" sz="4000" dirty="0"/>
          </a:p>
        </p:txBody>
      </p:sp>
      <p:pic>
        <p:nvPicPr>
          <p:cNvPr id="9" name="Picture 8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4167" t="11975" r="20833"/>
              <a:stretch>
                <a:fillRect/>
              </a:stretch>
            </p:blipFill>
          </mc:Choice>
          <mc:Fallback>
            <p:blipFill>
              <a:blip r:embed="rId3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4724400" y="1976825"/>
            <a:ext cx="4159098" cy="2823775"/>
          </a:xfrm>
          <a:prstGeom prst="rect">
            <a:avLst/>
          </a:prstGeom>
        </p:spPr>
      </p:pic>
      <p:pic>
        <p:nvPicPr>
          <p:cNvPr id="10" name="Picture 9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5000" t="12158" r="20833"/>
              <a:stretch>
                <a:fillRect/>
              </a:stretch>
            </p:blipFill>
          </mc:Choice>
          <mc:Fallback>
            <p:blipFill>
              <a:blip r:embed="rId5"/>
              <a:srcRect l="5000" t="12158" r="20833"/>
              <a:stretch>
                <a:fillRect/>
              </a:stretch>
            </p:blipFill>
          </mc:Fallback>
        </mc:AlternateContent>
        <p:spPr>
          <a:xfrm>
            <a:off x="104807" y="1992600"/>
            <a:ext cx="4485883" cy="280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Proportions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172200" y="4973566"/>
            <a:ext cx="2133600" cy="1025668"/>
          </a:xfrm>
          <a:prstGeom prst="wedgeRoundRectCallout">
            <a:avLst>
              <a:gd name="adj1" fmla="val -2874"/>
              <a:gd name="adj2" fmla="val -10907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Improve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Ground-Truth?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Proposed Metric &amp; Visualization</a:t>
            </a:r>
            <a:endParaRPr lang="en-US" sz="4000" dirty="0"/>
          </a:p>
        </p:txBody>
      </p:sp>
      <p:pic>
        <p:nvPicPr>
          <p:cNvPr id="9" name="Picture 8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4167" t="11975" r="20833"/>
              <a:stretch>
                <a:fillRect/>
              </a:stretch>
            </p:blipFill>
          </mc:Choice>
          <mc:Fallback>
            <p:blipFill>
              <a:blip r:embed="rId3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4724400" y="1976825"/>
            <a:ext cx="4159098" cy="2823775"/>
          </a:xfrm>
          <a:prstGeom prst="rect">
            <a:avLst/>
          </a:prstGeom>
        </p:spPr>
      </p:pic>
      <p:pic>
        <p:nvPicPr>
          <p:cNvPr id="10" name="Picture 9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 l="5000" t="12158" r="20833"/>
              <a:stretch>
                <a:fillRect/>
              </a:stretch>
            </p:blipFill>
          </mc:Choice>
          <mc:Fallback>
            <p:blipFill>
              <a:blip r:embed="rId5"/>
              <a:srcRect l="5000" t="12158" r="20833"/>
              <a:stretch>
                <a:fillRect/>
              </a:stretch>
            </p:blipFill>
          </mc:Fallback>
        </mc:AlternateContent>
        <p:spPr>
          <a:xfrm>
            <a:off x="104807" y="1992600"/>
            <a:ext cx="4485883" cy="280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Numbers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0" y="1642646"/>
            <a:ext cx="1947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Proportions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200400" y="4973566"/>
            <a:ext cx="2133600" cy="1025668"/>
          </a:xfrm>
          <a:prstGeom prst="wedgeRoundRectCallout">
            <a:avLst>
              <a:gd name="adj1" fmla="val 47720"/>
              <a:gd name="adj2" fmla="val -105360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Improve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algorithm?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172200" y="4973566"/>
            <a:ext cx="2133600" cy="1025668"/>
          </a:xfrm>
          <a:prstGeom prst="wedgeRoundRectCallout">
            <a:avLst>
              <a:gd name="adj1" fmla="val -2874"/>
              <a:gd name="adj2" fmla="val -10907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Improve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Ground-Truth?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r="28885"/>
              <a:stretch>
                <a:fillRect/>
              </a:stretch>
            </p:blipFill>
          </mc:Choice>
          <mc:Fallback>
            <p:blipFill>
              <a:blip r:embed="rId6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638333" y="3124200"/>
            <a:ext cx="1125522" cy="1164211"/>
          </a:xfrm>
          <a:prstGeom prst="rect">
            <a:avLst/>
          </a:prstGeom>
        </p:spPr>
      </p:pic>
      <p:pic>
        <p:nvPicPr>
          <p:cNvPr id="31" name="Picture 3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953000" y="3202694"/>
            <a:ext cx="1169235" cy="1085718"/>
          </a:xfrm>
          <a:prstGeom prst="rect">
            <a:avLst/>
          </a:prstGeom>
        </p:spPr>
      </p:pic>
      <p:pic>
        <p:nvPicPr>
          <p:cNvPr id="32" name="Picture 31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588730" y="1789138"/>
            <a:ext cx="3117337" cy="1110820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pic>
        <p:nvPicPr>
          <p:cNvPr id="34" name="Picture 33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5760637" y="1779388"/>
            <a:ext cx="944963" cy="1118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r="28885"/>
              <a:stretch>
                <a:fillRect/>
              </a:stretch>
            </p:blipFill>
          </mc:Choice>
          <mc:Fallback>
            <p:blipFill>
              <a:blip r:embed="rId4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38333" y="3124200"/>
            <a:ext cx="1125522" cy="1164211"/>
          </a:xfrm>
          <a:prstGeom prst="rect">
            <a:avLst/>
          </a:prstGeom>
        </p:spPr>
      </p:pic>
      <p:pic>
        <p:nvPicPr>
          <p:cNvPr id="31" name="Picture 3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53000" y="3202694"/>
            <a:ext cx="1169235" cy="1085718"/>
          </a:xfrm>
          <a:prstGeom prst="rect">
            <a:avLst/>
          </a:prstGeom>
        </p:spPr>
      </p:pic>
      <p:pic>
        <p:nvPicPr>
          <p:cNvPr id="32" name="Picture 31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588730" y="1789138"/>
            <a:ext cx="3117337" cy="1110820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pic>
        <p:nvPicPr>
          <p:cNvPr id="34" name="Picture 33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60637" y="1779388"/>
            <a:ext cx="944963" cy="111820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364424" y="1739219"/>
            <a:ext cx="341176" cy="1160739"/>
          </a:xfrm>
          <a:prstGeom prst="roundRect">
            <a:avLst>
              <a:gd name="adj" fmla="val 2531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21624" y="2344461"/>
            <a:ext cx="1103176" cy="555497"/>
          </a:xfrm>
          <a:prstGeom prst="roundRect">
            <a:avLst>
              <a:gd name="adj" fmla="val 2531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458200" y="1789138"/>
            <a:ext cx="609600" cy="555497"/>
          </a:xfrm>
          <a:prstGeom prst="roundRect">
            <a:avLst>
              <a:gd name="adj" fmla="val 2531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193216" y="1641248"/>
            <a:ext cx="2626184" cy="837352"/>
          </a:xfrm>
          <a:prstGeom prst="wedgeRoundRectCallout">
            <a:avLst>
              <a:gd name="adj1" fmla="val 63831"/>
              <a:gd name="adj2" fmla="val -105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Large number of TN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conceals uncertainty </a:t>
            </a:r>
          </a:p>
        </p:txBody>
      </p:sp>
      <p:pic>
        <p:nvPicPr>
          <p:cNvPr id="16" name="Picture 15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Monitoring Fish Population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6" name="Picture 15" descr="Screen Shot 2013-04-22 at 10.32.26 AM.png"/>
          <p:cNvPicPr>
            <a:picLocks noChangeAspect="1"/>
          </p:cNvPicPr>
          <p:nvPr/>
        </p:nvPicPr>
        <p:blipFill>
          <a:blip r:embed="rId3"/>
          <a:srcRect t="9745"/>
          <a:stretch>
            <a:fillRect/>
          </a:stretch>
        </p:blipFill>
        <p:spPr>
          <a:xfrm>
            <a:off x="457200" y="1684546"/>
            <a:ext cx="2614711" cy="2117309"/>
          </a:xfrm>
          <a:prstGeom prst="rect">
            <a:avLst/>
          </a:prstGeom>
        </p:spPr>
      </p:pic>
      <p:pic>
        <p:nvPicPr>
          <p:cNvPr id="17" name="Picture 16" descr="Screen Shot 2013-04-22 at 12.42.47 PM.png"/>
          <p:cNvPicPr>
            <a:picLocks noChangeAspect="1"/>
          </p:cNvPicPr>
          <p:nvPr/>
        </p:nvPicPr>
        <p:blipFill>
          <a:blip r:embed="rId4"/>
          <a:srcRect t="9677"/>
          <a:stretch>
            <a:fillRect/>
          </a:stretch>
        </p:blipFill>
        <p:spPr>
          <a:xfrm>
            <a:off x="3222691" y="1676400"/>
            <a:ext cx="2671730" cy="2133600"/>
          </a:xfrm>
          <a:prstGeom prst="rect">
            <a:avLst/>
          </a:prstGeom>
        </p:spPr>
      </p:pic>
      <p:pic>
        <p:nvPicPr>
          <p:cNvPr id="20" name="Picture 19" descr="Screen Shot 2013-04-22 at 11.39.35 AM.png"/>
          <p:cNvPicPr>
            <a:picLocks noChangeAspect="1"/>
          </p:cNvPicPr>
          <p:nvPr/>
        </p:nvPicPr>
        <p:blipFill>
          <a:blip r:embed="rId5"/>
          <a:srcRect t="8992"/>
          <a:stretch>
            <a:fillRect/>
          </a:stretch>
        </p:blipFill>
        <p:spPr>
          <a:xfrm>
            <a:off x="6045201" y="1676400"/>
            <a:ext cx="2607429" cy="2106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352800" y="5486399"/>
            <a:ext cx="5086401" cy="884382"/>
          </a:xfrm>
          <a:prstGeom prst="wedgeRoundRectCallout">
            <a:avLst>
              <a:gd name="adj1" fmla="val 51160"/>
              <a:gd name="adj2" fmla="val -9535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But… new practices need to be introduced,</a:t>
            </a:r>
          </a:p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and scientific validity needs to be assessed.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3962400"/>
            <a:ext cx="79668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Why use Computer Vision?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can count fish from each species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supports short- to long-term research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It is not intrusive, and cost-effective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r="28885"/>
              <a:stretch>
                <a:fillRect/>
              </a:stretch>
            </p:blipFill>
          </mc:Choice>
          <mc:Fallback>
            <p:blipFill>
              <a:blip r:embed="rId4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38333" y="3124200"/>
            <a:ext cx="1125522" cy="1164211"/>
          </a:xfrm>
          <a:prstGeom prst="rect">
            <a:avLst/>
          </a:prstGeom>
        </p:spPr>
      </p:pic>
      <p:pic>
        <p:nvPicPr>
          <p:cNvPr id="31" name="Picture 3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53000" y="3202694"/>
            <a:ext cx="1169235" cy="1085718"/>
          </a:xfrm>
          <a:prstGeom prst="rect">
            <a:avLst/>
          </a:prstGeom>
        </p:spPr>
      </p:pic>
      <p:pic>
        <p:nvPicPr>
          <p:cNvPr id="32" name="Picture 31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588730" y="1789138"/>
            <a:ext cx="3117337" cy="1110820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pic>
        <p:nvPicPr>
          <p:cNvPr id="34" name="Picture 33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60637" y="1779388"/>
            <a:ext cx="944963" cy="1118206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5715000" y="1725851"/>
            <a:ext cx="990600" cy="1174107"/>
          </a:xfrm>
          <a:prstGeom prst="roundRect">
            <a:avLst>
              <a:gd name="adj" fmla="val 15752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193216" y="1641248"/>
            <a:ext cx="2626184" cy="837352"/>
          </a:xfrm>
          <a:prstGeom prst="wedgeRoundRectCallout">
            <a:avLst>
              <a:gd name="adj1" fmla="val 63831"/>
              <a:gd name="adj2" fmla="val -105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Large number of TN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conceals uncertainty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93216" y="3352800"/>
            <a:ext cx="3455996" cy="837352"/>
          </a:xfrm>
          <a:prstGeom prst="wedgeRoundRectCallout">
            <a:avLst>
              <a:gd name="adj1" fmla="val 60156"/>
              <a:gd name="adj2" fmla="val -514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Information is lost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about errors interdependence</a:t>
            </a:r>
          </a:p>
        </p:txBody>
      </p:sp>
      <p:pic>
        <p:nvPicPr>
          <p:cNvPr id="16" name="Picture 15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r="28885"/>
              <a:stretch>
                <a:fillRect/>
              </a:stretch>
            </p:blipFill>
          </mc:Choice>
          <mc:Fallback>
            <p:blipFill>
              <a:blip r:embed="rId4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38333" y="3124200"/>
            <a:ext cx="1125522" cy="1164211"/>
          </a:xfrm>
          <a:prstGeom prst="rect">
            <a:avLst/>
          </a:prstGeom>
        </p:spPr>
      </p:pic>
      <p:pic>
        <p:nvPicPr>
          <p:cNvPr id="31" name="Picture 3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53000" y="3202694"/>
            <a:ext cx="1169235" cy="1085718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193216" y="3352800"/>
            <a:ext cx="3455996" cy="837352"/>
          </a:xfrm>
          <a:prstGeom prst="wedgeRoundRectCallout">
            <a:avLst>
              <a:gd name="adj1" fmla="val 60156"/>
              <a:gd name="adj2" fmla="val -514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Information is lost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about errors interdependence</a:t>
            </a:r>
          </a:p>
        </p:txBody>
      </p:sp>
      <p:pic>
        <p:nvPicPr>
          <p:cNvPr id="14" name="Picture 13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588730" y="1789138"/>
            <a:ext cx="3117336" cy="1110820"/>
          </a:xfrm>
          <a:prstGeom prst="rect">
            <a:avLst/>
          </a:prstGeom>
        </p:spPr>
      </p:pic>
      <p:pic>
        <p:nvPicPr>
          <p:cNvPr id="15" name="Picture 14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60637" y="1779388"/>
            <a:ext cx="944962" cy="1118206"/>
          </a:xfrm>
          <a:prstGeom prst="rect">
            <a:avLst/>
          </a:prstGeom>
        </p:spPr>
      </p:pic>
      <p:sp>
        <p:nvSpPr>
          <p:cNvPr id="16" name="Rounded Rectangular Callout 15"/>
          <p:cNvSpPr>
            <a:spLocks/>
          </p:cNvSpPr>
          <p:nvPr/>
        </p:nvSpPr>
        <p:spPr>
          <a:xfrm>
            <a:off x="1752600" y="2743200"/>
            <a:ext cx="1626660" cy="726906"/>
          </a:xfrm>
          <a:prstGeom prst="wedgeRoundRectCallout">
            <a:avLst>
              <a:gd name="adj1" fmla="val 37419"/>
              <a:gd name="adj2" fmla="val -6464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FP for one class are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FN for another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15000" y="1725851"/>
            <a:ext cx="990600" cy="1174107"/>
          </a:xfrm>
          <a:prstGeom prst="roundRect">
            <a:avLst>
              <a:gd name="adj" fmla="val 1575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>
            <a:spLocks noChangeAspect="1"/>
          </p:cNvSpPr>
          <p:nvPr/>
        </p:nvSpPr>
        <p:spPr>
          <a:xfrm>
            <a:off x="3839605" y="2206648"/>
            <a:ext cx="275195" cy="267752"/>
          </a:xfrm>
          <a:prstGeom prst="roundRect">
            <a:avLst>
              <a:gd name="adj" fmla="val 1575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93216" y="1641248"/>
            <a:ext cx="2626184" cy="837352"/>
          </a:xfrm>
          <a:prstGeom prst="wedgeRoundRectCallout">
            <a:avLst>
              <a:gd name="adj1" fmla="val 63831"/>
              <a:gd name="adj2" fmla="val -105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Large number of TN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conceals uncertainty </a:t>
            </a:r>
          </a:p>
        </p:txBody>
      </p:sp>
      <p:pic>
        <p:nvPicPr>
          <p:cNvPr id="20" name="Picture 19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r="28885"/>
              <a:stretch>
                <a:fillRect/>
              </a:stretch>
            </p:blipFill>
          </mc:Choice>
          <mc:Fallback>
            <p:blipFill>
              <a:blip r:embed="rId4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38333" y="3124200"/>
            <a:ext cx="1125522" cy="1164211"/>
          </a:xfrm>
          <a:prstGeom prst="rect">
            <a:avLst/>
          </a:prstGeom>
        </p:spPr>
      </p:pic>
      <p:pic>
        <p:nvPicPr>
          <p:cNvPr id="31" name="Picture 30" descr="PrecisionRecal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53000" y="3202694"/>
            <a:ext cx="1169235" cy="1085718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193216" y="3352800"/>
            <a:ext cx="3455996" cy="837352"/>
          </a:xfrm>
          <a:prstGeom prst="wedgeRoundRectCallout">
            <a:avLst>
              <a:gd name="adj1" fmla="val 60156"/>
              <a:gd name="adj2" fmla="val -514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Information is lost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about errors interdependence</a:t>
            </a:r>
          </a:p>
        </p:txBody>
      </p:sp>
      <p:pic>
        <p:nvPicPr>
          <p:cNvPr id="14" name="Picture 13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588730" y="1789138"/>
            <a:ext cx="3117336" cy="1110820"/>
          </a:xfrm>
          <a:prstGeom prst="rect">
            <a:avLst/>
          </a:prstGeom>
        </p:spPr>
      </p:pic>
      <p:pic>
        <p:nvPicPr>
          <p:cNvPr id="15" name="Picture 14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60637" y="1779388"/>
            <a:ext cx="944962" cy="1118206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193216" y="1641248"/>
            <a:ext cx="2626184" cy="837352"/>
          </a:xfrm>
          <a:prstGeom prst="wedgeRoundRectCallout">
            <a:avLst>
              <a:gd name="adj1" fmla="val 63831"/>
              <a:gd name="adj2" fmla="val -105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Large number of TN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conceals uncertainty 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93216" y="4496648"/>
            <a:ext cx="3455996" cy="837352"/>
          </a:xfrm>
          <a:prstGeom prst="wedgeRoundRectCallout">
            <a:avLst>
              <a:gd name="adj1" fmla="val 60891"/>
              <a:gd name="adj2" fmla="val -4235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Class proportions can vary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953000" y="4324026"/>
            <a:ext cx="457200" cy="2152974"/>
          </a:xfrm>
          <a:prstGeom prst="roundRect">
            <a:avLst>
              <a:gd name="adj" fmla="val 1187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0" name="Picture 9" descr="Viz-Recognition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r="28885"/>
              <a:stretch>
                <a:fillRect/>
              </a:stretch>
            </p:blipFill>
          </mc:Choice>
          <mc:Fallback>
            <p:blipFill>
              <a:blip r:embed="rId4"/>
              <a:srcRect r="28885"/>
              <a:stretch>
                <a:fillRect/>
              </a:stretch>
            </p:blipFill>
          </mc:Fallback>
        </mc:AlternateContent>
        <p:spPr>
          <a:xfrm>
            <a:off x="4038600" y="4324026"/>
            <a:ext cx="1981200" cy="2000574"/>
          </a:xfrm>
          <a:prstGeom prst="rect">
            <a:avLst/>
          </a:prstGeom>
        </p:spPr>
      </p:pic>
      <p:sp>
        <p:nvSpPr>
          <p:cNvPr id="25" name="Title 18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Issues Tackled</a:t>
            </a:r>
            <a:endParaRPr lang="en-US" sz="4000" dirty="0"/>
          </a:p>
        </p:txBody>
      </p:sp>
      <p:pic>
        <p:nvPicPr>
          <p:cNvPr id="30" name="Picture 29" descr="ro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763855" y="3026789"/>
            <a:ext cx="1125522" cy="1164211"/>
          </a:xfrm>
          <a:prstGeom prst="rect">
            <a:avLst/>
          </a:prstGeom>
        </p:spPr>
      </p:pic>
      <p:pic>
        <p:nvPicPr>
          <p:cNvPr id="33" name="Picture 32" descr="advancedMetrics-no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705600" y="1779388"/>
            <a:ext cx="2376188" cy="111820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193216" y="3352800"/>
            <a:ext cx="3455996" cy="837352"/>
          </a:xfrm>
          <a:prstGeom prst="wedgeRoundRectCallout">
            <a:avLst>
              <a:gd name="adj1" fmla="val 60156"/>
              <a:gd name="adj2" fmla="val -514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Information is lost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about errors interdependence</a:t>
            </a:r>
          </a:p>
        </p:txBody>
      </p:sp>
      <p:pic>
        <p:nvPicPr>
          <p:cNvPr id="14" name="Picture 13" descr="conMatrix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588730" y="1789138"/>
            <a:ext cx="3117336" cy="1110820"/>
          </a:xfrm>
          <a:prstGeom prst="rect">
            <a:avLst/>
          </a:prstGeom>
        </p:spPr>
      </p:pic>
      <p:pic>
        <p:nvPicPr>
          <p:cNvPr id="15" name="Picture 14" descr="basicMetrics-noB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760637" y="1779388"/>
            <a:ext cx="944962" cy="1118206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193216" y="1641248"/>
            <a:ext cx="2626184" cy="837352"/>
          </a:xfrm>
          <a:prstGeom prst="wedgeRoundRectCallout">
            <a:avLst>
              <a:gd name="adj1" fmla="val 63831"/>
              <a:gd name="adj2" fmla="val -105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Large number of TN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conceals uncertainty 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93216" y="4496648"/>
            <a:ext cx="3455996" cy="837352"/>
          </a:xfrm>
          <a:prstGeom prst="wedgeRoundRectCallout">
            <a:avLst>
              <a:gd name="adj1" fmla="val 60891"/>
              <a:gd name="adj2" fmla="val -4235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Class proportions can vary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76405" y="5700848"/>
            <a:ext cx="3455996" cy="852352"/>
          </a:xfrm>
          <a:prstGeom prst="wedgeRoundRectCallout">
            <a:avLst>
              <a:gd name="adj1" fmla="val 59549"/>
              <a:gd name="adj2" fmla="val -50151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Using one single type of curve</a:t>
            </a:r>
          </a:p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can hide differences</a:t>
            </a:r>
          </a:p>
        </p:txBody>
      </p:sp>
      <p:pic>
        <p:nvPicPr>
          <p:cNvPr id="21" name="Picture 20" descr="PrecisionRecall-se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346859" y="3143260"/>
            <a:ext cx="2827556" cy="104774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7353260" y="3544010"/>
            <a:ext cx="281067" cy="189790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6859" y="3039085"/>
            <a:ext cx="4644741" cy="1151915"/>
          </a:xfrm>
          <a:prstGeom prst="roundRect">
            <a:avLst>
              <a:gd name="adj" fmla="val 1187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Viz-Recogni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253672" y="4497594"/>
            <a:ext cx="2814128" cy="174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71800" y="685800"/>
            <a:ext cx="2785964" cy="1927225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57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Conveying</a:t>
            </a:r>
            <a:br>
              <a:rPr lang="en-US" b="1" dirty="0" smtClean="0"/>
            </a:br>
            <a:r>
              <a:rPr lang="en-US" b="1" dirty="0" smtClean="0"/>
              <a:t>Computer Vision Biases</a:t>
            </a:r>
            <a:br>
              <a:rPr lang="en-US" b="1" dirty="0" smtClean="0"/>
            </a:br>
            <a:r>
              <a:rPr lang="en-US" b="1" dirty="0" smtClean="0"/>
              <a:t>with Logistic Regression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219200" y="4953000"/>
            <a:ext cx="6705600" cy="914400"/>
          </a:xfrm>
        </p:spPr>
        <p:txBody>
          <a:bodyPr anchor="t">
            <a:no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collaboration with Bas Boom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312602" y="990600"/>
            <a:ext cx="2097598" cy="991398"/>
          </a:xfrm>
          <a:prstGeom prst="wedgeRoundRectCallout">
            <a:avLst>
              <a:gd name="adj1" fmla="val 489"/>
              <a:gd name="adj2" fmla="val 8574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108000" rIns="0" rtlCol="0" anchor="ctr">
            <a:noAutofit/>
          </a:bodyPr>
          <a:lstStyle/>
          <a:p>
            <a:pPr lvl="0">
              <a:spcBef>
                <a:spcPts val="600"/>
              </a:spcBef>
              <a:buClr>
                <a:srgbClr val="C0504D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Without torture, </a:t>
            </a:r>
            <a:br>
              <a:rPr lang="en-US" sz="1600" b="1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no science. </a:t>
            </a:r>
          </a:p>
          <a:p>
            <a:pPr lvl="0">
              <a:spcBef>
                <a:spcPts val="600"/>
              </a:spcBef>
              <a:buClr>
                <a:srgbClr val="C0504D"/>
              </a:buClr>
            </a:pPr>
            <a:r>
              <a:rPr lang="en-US" sz="1600" b="1" dirty="0" smtClean="0">
                <a:solidFill>
                  <a:prstClr val="black"/>
                </a:solidFill>
              </a:rPr>
              <a:t>	Russian Proverb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 descr="LR-tuto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6200" y="1447800"/>
            <a:ext cx="33274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 descr="LR-tuto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6200" y="1447800"/>
            <a:ext cx="3327400" cy="2667000"/>
          </a:xfrm>
          <a:prstGeom prst="rect">
            <a:avLst/>
          </a:prstGeom>
        </p:spPr>
      </p:pic>
      <p:pic>
        <p:nvPicPr>
          <p:cNvPr id="5" name="Picture 4" descr="LR-tuto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48000" y="1447800"/>
            <a:ext cx="60198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LR-tuto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6200" y="1447800"/>
            <a:ext cx="3327400" cy="2667000"/>
          </a:xfrm>
          <a:prstGeom prst="rect">
            <a:avLst/>
          </a:prstGeom>
        </p:spPr>
      </p:pic>
      <p:pic>
        <p:nvPicPr>
          <p:cNvPr id="5" name="Picture 4" descr="LR-tuto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48000" y="1447800"/>
            <a:ext cx="6019800" cy="2667000"/>
          </a:xfrm>
          <a:prstGeom prst="rect">
            <a:avLst/>
          </a:prstGeom>
        </p:spPr>
      </p:pic>
      <p:pic>
        <p:nvPicPr>
          <p:cNvPr id="7" name="Picture 6" descr="LR-tuto-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600200" y="4038600"/>
            <a:ext cx="58928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375400" y="1524000"/>
            <a:ext cx="2692400" cy="2590800"/>
            <a:chOff x="6400800" y="1524000"/>
            <a:chExt cx="2692400" cy="2590800"/>
          </a:xfrm>
        </p:grpSpPr>
        <p:pic>
          <p:nvPicPr>
            <p:cNvPr id="6" name="Picture 5" descr="LR-tuto-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rcRect l="55274" t="31429"/>
                <a:stretch>
                  <a:fillRect/>
                </a:stretch>
              </p:blipFill>
            </mc:Choice>
            <mc:Fallback>
              <p:blipFill>
                <a:blip r:embed="rId3"/>
                <a:srcRect l="55274" t="31429"/>
                <a:stretch>
                  <a:fillRect/>
                </a:stretch>
              </p:blipFill>
            </mc:Fallback>
          </mc:AlternateContent>
          <p:spPr>
            <a:xfrm>
              <a:off x="6400800" y="2286000"/>
              <a:ext cx="26924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400800" y="1524000"/>
              <a:ext cx="762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6375400" y="1524000"/>
            <a:ext cx="2692400" cy="2590800"/>
            <a:chOff x="6400800" y="1524000"/>
            <a:chExt cx="2692400" cy="2590800"/>
          </a:xfrm>
        </p:grpSpPr>
        <p:pic>
          <p:nvPicPr>
            <p:cNvPr id="6" name="Picture 5" descr="LR-tuto-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>
                  <a:alphaModFix amt="19000"/>
                </a:blip>
                <a:srcRect l="55274" t="31429"/>
                <a:stretch>
                  <a:fillRect/>
                </a:stretch>
              </p:blipFill>
            </mc:Choice>
            <mc:Fallback>
              <p:blipFill>
                <a:blip r:embed="rId3">
                  <a:alphaModFix amt="19000"/>
                </a:blip>
                <a:srcRect l="55274" t="31429"/>
                <a:stretch>
                  <a:fillRect/>
                </a:stretch>
              </p:blipFill>
            </mc:Fallback>
          </mc:AlternateContent>
          <p:spPr>
            <a:xfrm>
              <a:off x="6400800" y="2286000"/>
              <a:ext cx="26924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400800" y="1524000"/>
              <a:ext cx="762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R-tuto-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1447800"/>
            <a:ext cx="5720221" cy="2529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Detecting Fish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6" name="Picture 15" descr="CV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91732"/>
            <a:ext cx="4140200" cy="14605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791200" y="19685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Collect examples of fish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i="1" dirty="0" smtClean="0"/>
              <a:t>(Ground-Truth)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2" name="Picture 11" descr="CV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210" y="469900"/>
            <a:ext cx="884590" cy="7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Logistic Regression Method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LR-tuto-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>
                <a:alphaModFix amt="19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19000"/>
              </a:blip>
              <a:stretch>
                <a:fillRect/>
              </a:stretch>
            </p:blipFill>
          </mc:Fallback>
        </mc:AlternateContent>
        <p:spPr>
          <a:xfrm>
            <a:off x="457200" y="1447800"/>
            <a:ext cx="5720221" cy="2529188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6375400" y="1524000"/>
            <a:ext cx="2692400" cy="2590800"/>
            <a:chOff x="6400800" y="1524000"/>
            <a:chExt cx="2692400" cy="2590800"/>
          </a:xfrm>
        </p:grpSpPr>
        <p:pic>
          <p:nvPicPr>
            <p:cNvPr id="6" name="Picture 5" descr="LR-tuto-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>
                  <a:alphaModFix amt="19000"/>
                </a:blip>
                <a:srcRect l="55274" t="31429"/>
                <a:stretch>
                  <a:fillRect/>
                </a:stretch>
              </p:blipFill>
            </mc:Choice>
            <mc:Fallback>
              <p:blipFill>
                <a:blip r:embed="rId5">
                  <a:alphaModFix amt="19000"/>
                </a:blip>
                <a:srcRect l="55274" t="31429"/>
                <a:stretch>
                  <a:fillRect/>
                </a:stretch>
              </p:blipFill>
            </mc:Fallback>
          </mc:AlternateContent>
          <p:spPr>
            <a:xfrm>
              <a:off x="6400800" y="2286000"/>
              <a:ext cx="2692400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400800" y="1524000"/>
              <a:ext cx="7620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LR-tuto-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752600" y="3657600"/>
            <a:ext cx="617728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Visualization of Errors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800" y="5957386"/>
            <a:ext cx="6214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Detail of the chances of biases</a:t>
            </a:r>
            <a:endParaRPr lang="en-US" sz="2000" dirty="0" smtClean="0"/>
          </a:p>
        </p:txBody>
      </p:sp>
      <p:pic>
        <p:nvPicPr>
          <p:cNvPr id="10" name="Picture 9" descr="Viz-All-compresse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0600" y="1905000"/>
            <a:ext cx="7397749" cy="376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4167" t="11975" r="20833"/>
              <a:stretch>
                <a:fillRect/>
              </a:stretch>
            </p:blipFill>
          </mc:Choice>
          <mc:Fallback>
            <p:blipFill>
              <a:blip r:embed="rId4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5000" t="11975" r="21667"/>
              <a:stretch>
                <a:fillRect/>
              </a:stretch>
            </p:blipFill>
          </mc:Choice>
          <mc:Fallback>
            <p:blipFill>
              <a:blip r:embed="rId6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pic>
        <p:nvPicPr>
          <p:cNvPr id="22" name="Picture 21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8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24" name="Picture 23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10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6" name="Picture 15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4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17" name="Picture 16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6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167" t="11975" r="20833"/>
              <a:stretch>
                <a:fillRect/>
              </a:stretch>
            </p:blipFill>
          </mc:Choice>
          <mc:Fallback>
            <p:blipFill>
              <a:blip r:embed="rId8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5000" t="11975" r="21667"/>
              <a:stretch>
                <a:fillRect/>
              </a:stretch>
            </p:blipFill>
          </mc:Choice>
          <mc:Fallback>
            <p:blipFill>
              <a:blip r:embed="rId10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180588" y="3734648"/>
            <a:ext cx="1744212" cy="837352"/>
          </a:xfrm>
          <a:prstGeom prst="wedgeRoundRectCallout">
            <a:avLst>
              <a:gd name="adj1" fmla="val 35407"/>
              <a:gd name="adj2" fmla="val -787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Fish counts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improved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6" name="Picture 15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4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17" name="Picture 16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6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167" t="11975" r="20833"/>
              <a:stretch>
                <a:fillRect/>
              </a:stretch>
            </p:blipFill>
          </mc:Choice>
          <mc:Fallback>
            <p:blipFill>
              <a:blip r:embed="rId8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5000" t="11975" r="21667"/>
              <a:stretch>
                <a:fillRect/>
              </a:stretch>
            </p:blipFill>
          </mc:Choice>
          <mc:Fallback>
            <p:blipFill>
              <a:blip r:embed="rId10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  <p:pic>
        <p:nvPicPr>
          <p:cNvPr id="22" name="Picture 21" descr="5-Before-LR-zoo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960044" y="1752600"/>
            <a:ext cx="992956" cy="4267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3965226" y="1752600"/>
            <a:ext cx="994800" cy="4267200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6180588" y="3734648"/>
            <a:ext cx="1744212" cy="837352"/>
          </a:xfrm>
          <a:prstGeom prst="wedgeRoundRectCallout">
            <a:avLst>
              <a:gd name="adj1" fmla="val 35407"/>
              <a:gd name="adj2" fmla="val -787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Fish counts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improved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6" name="Picture 15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4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17" name="Picture 16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6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167" t="11975" r="20833"/>
              <a:stretch>
                <a:fillRect/>
              </a:stretch>
            </p:blipFill>
          </mc:Choice>
          <mc:Fallback>
            <p:blipFill>
              <a:blip r:embed="rId8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5000" t="11975" r="21667"/>
              <a:stretch>
                <a:fillRect/>
              </a:stretch>
            </p:blipFill>
          </mc:Choice>
          <mc:Fallback>
            <p:blipFill>
              <a:blip r:embed="rId10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  <p:pic>
        <p:nvPicPr>
          <p:cNvPr id="22" name="Picture 21" descr="5-Before-LR-zoo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960044" y="1752602"/>
            <a:ext cx="992956" cy="426719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3965226" y="1752600"/>
            <a:ext cx="994800" cy="4267200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6180588" y="3734648"/>
            <a:ext cx="1744212" cy="837352"/>
          </a:xfrm>
          <a:prstGeom prst="wedgeRoundRectCallout">
            <a:avLst>
              <a:gd name="adj1" fmla="val 35407"/>
              <a:gd name="adj2" fmla="val -787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Fish counts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improved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6" name="Picture 15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4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17" name="Picture 16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6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167" t="11975" r="20833"/>
              <a:stretch>
                <a:fillRect/>
              </a:stretch>
            </p:blipFill>
          </mc:Choice>
          <mc:Fallback>
            <p:blipFill>
              <a:blip r:embed="rId8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5000" t="11975" r="21667"/>
              <a:stretch>
                <a:fillRect/>
              </a:stretch>
            </p:blipFill>
          </mc:Choice>
          <mc:Fallback>
            <p:blipFill>
              <a:blip r:embed="rId10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200400" y="3963248"/>
            <a:ext cx="1744212" cy="837352"/>
          </a:xfrm>
          <a:prstGeom prst="wedgeRoundRectCallout">
            <a:avLst>
              <a:gd name="adj1" fmla="val 41232"/>
              <a:gd name="adj2" fmla="val 8049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Biases are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reduced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180588" y="3734648"/>
            <a:ext cx="1744212" cy="837352"/>
          </a:xfrm>
          <a:prstGeom prst="wedgeRoundRectCallout">
            <a:avLst>
              <a:gd name="adj1" fmla="val 35407"/>
              <a:gd name="adj2" fmla="val -787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Fish counts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improved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Achievements &amp; Limitations</a:t>
            </a:r>
            <a:endParaRPr lang="en-US" sz="4000" dirty="0"/>
          </a:p>
        </p:txBody>
      </p:sp>
      <p:pic>
        <p:nvPicPr>
          <p:cNvPr id="16" name="Picture 15" descr="4-After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333" t="13036" r="20833" b="10610"/>
              <a:stretch>
                <a:fillRect/>
              </a:stretch>
            </p:blipFill>
          </mc:Choice>
          <mc:Fallback>
            <p:blipFill>
              <a:blip r:embed="rId4"/>
              <a:srcRect l="3333" t="13036" r="20833" b="10610"/>
              <a:stretch>
                <a:fillRect/>
              </a:stretch>
            </p:blipFill>
          </mc:Fallback>
        </mc:AlternateContent>
        <p:spPr>
          <a:xfrm>
            <a:off x="4577182" y="1695004"/>
            <a:ext cx="4166818" cy="2217343"/>
          </a:xfrm>
          <a:prstGeom prst="rect">
            <a:avLst/>
          </a:prstGeom>
        </p:spPr>
      </p:pic>
      <p:pic>
        <p:nvPicPr>
          <p:cNvPr id="17" name="Picture 16" descr="3-Before-LR-Number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l="3333" t="13036" r="20833" b="9958"/>
              <a:stretch>
                <a:fillRect/>
              </a:stretch>
            </p:blipFill>
          </mc:Choice>
          <mc:Fallback>
            <p:blipFill>
              <a:blip r:embed="rId6"/>
              <a:srcRect l="3333" t="13036" r="20833" b="9958"/>
              <a:stretch>
                <a:fillRect/>
              </a:stretch>
            </p:blipFill>
          </mc:Fallback>
        </mc:AlternateContent>
        <p:spPr>
          <a:xfrm>
            <a:off x="108102" y="1695005"/>
            <a:ext cx="4094815" cy="2197615"/>
          </a:xfrm>
          <a:prstGeom prst="rect">
            <a:avLst/>
          </a:prstGeom>
        </p:spPr>
      </p:pic>
      <p:pic>
        <p:nvPicPr>
          <p:cNvPr id="10" name="Picture 9" descr="1-Before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l="4167" t="11975" r="20833"/>
              <a:stretch>
                <a:fillRect/>
              </a:stretch>
            </p:blipFill>
          </mc:Choice>
          <mc:Fallback>
            <p:blipFill>
              <a:blip r:embed="rId8"/>
              <a:srcRect l="4167" t="11975" r="20833"/>
              <a:stretch>
                <a:fillRect/>
              </a:stretch>
            </p:blipFill>
          </mc:Fallback>
        </mc:AlternateContent>
        <p:spPr>
          <a:xfrm>
            <a:off x="108102" y="3958025"/>
            <a:ext cx="4159098" cy="2823775"/>
          </a:xfrm>
          <a:prstGeom prst="rect">
            <a:avLst/>
          </a:prstGeom>
        </p:spPr>
      </p:pic>
      <p:pic>
        <p:nvPicPr>
          <p:cNvPr id="11" name="Picture 10" descr="2-After-L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rcRect l="5000" t="11975" r="21667"/>
              <a:stretch>
                <a:fillRect/>
              </a:stretch>
            </p:blipFill>
          </mc:Choice>
          <mc:Fallback>
            <p:blipFill>
              <a:blip r:embed="rId10"/>
              <a:srcRect l="5000" t="11975" r="21667"/>
              <a:stretch>
                <a:fillRect/>
              </a:stretch>
            </p:blipFill>
          </mc:Fallback>
        </mc:AlternateContent>
        <p:spPr>
          <a:xfrm>
            <a:off x="4648200" y="3937800"/>
            <a:ext cx="4095800" cy="2844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020803" y="3203185"/>
            <a:ext cx="205197" cy="759215"/>
          </a:xfrm>
          <a:prstGeom prst="roundRect">
            <a:avLst>
              <a:gd name="adj" fmla="val 1187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020803" y="1676400"/>
            <a:ext cx="205197" cy="759215"/>
          </a:xfrm>
          <a:prstGeom prst="roundRect">
            <a:avLst>
              <a:gd name="adj" fmla="val 1187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3441601" y="5943600"/>
            <a:ext cx="3331799" cy="693352"/>
          </a:xfrm>
          <a:prstGeom prst="wedgeRoundRectCallout">
            <a:avLst>
              <a:gd name="adj1" fmla="val -70533"/>
              <a:gd name="adj2" fmla="val 50785"/>
              <a:gd name="adj3" fmla="val 16667"/>
            </a:avLst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But beware further variations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of class proportions!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050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53200" y="1524000"/>
            <a:ext cx="948570" cy="33855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sz="1400" dirty="0" smtClean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200400" y="3963248"/>
            <a:ext cx="1744212" cy="837352"/>
          </a:xfrm>
          <a:prstGeom prst="wedgeRoundRectCallout">
            <a:avLst>
              <a:gd name="adj1" fmla="val 41232"/>
              <a:gd name="adj2" fmla="val 80499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Biases are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reduced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6180588" y="3734648"/>
            <a:ext cx="1744212" cy="837352"/>
          </a:xfrm>
          <a:prstGeom prst="wedgeRoundRectCallout">
            <a:avLst>
              <a:gd name="adj1" fmla="val 35407"/>
              <a:gd name="adj2" fmla="val -78753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Fish counts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are improved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893461" y="1828800"/>
            <a:ext cx="7793339" cy="3886200"/>
            <a:chOff x="893461" y="1828800"/>
            <a:chExt cx="7793339" cy="3886200"/>
          </a:xfrm>
        </p:grpSpPr>
        <p:sp>
          <p:nvSpPr>
            <p:cNvPr id="57" name="Rounded Rectangle 56"/>
            <p:cNvSpPr/>
            <p:nvPr/>
          </p:nvSpPr>
          <p:spPr>
            <a:xfrm>
              <a:off x="7030802" y="18288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Number of Video Samples</a:t>
              </a:r>
              <a:endParaRPr lang="en-US" sz="1600" dirty="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030800" y="3948023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Duplicated Individuals</a:t>
              </a:r>
              <a:endParaRPr lang="en-US" sz="1600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7030802" y="27852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Field of View</a:t>
              </a:r>
              <a:endParaRPr lang="en-US" sz="16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727950" y="49950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Ground-Truth Quality</a:t>
              </a:r>
              <a:endParaRPr lang="en-US" sz="1600" dirty="0"/>
            </a:p>
          </p:txBody>
        </p:sp>
        <p:cxnSp>
          <p:nvCxnSpPr>
            <p:cNvPr id="62" name="Curved Connector 18"/>
            <p:cNvCxnSpPr>
              <a:stCxn id="59" idx="2"/>
              <a:endCxn id="58" idx="0"/>
            </p:cNvCxnSpPr>
            <p:nvPr/>
          </p:nvCxnSpPr>
          <p:spPr>
            <a:xfrm rot="5400000">
              <a:off x="7637389" y="3726610"/>
              <a:ext cx="442823" cy="2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>
            <a:xfrm>
              <a:off x="893461" y="43092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Image Quality</a:t>
              </a:r>
              <a:endParaRPr lang="en-US" sz="1600" dirty="0"/>
            </a:p>
          </p:txBody>
        </p:sp>
        <p:cxnSp>
          <p:nvCxnSpPr>
            <p:cNvPr id="65" name="Curved Connector 18"/>
            <p:cNvCxnSpPr>
              <a:stCxn id="59" idx="1"/>
            </p:cNvCxnSpPr>
            <p:nvPr/>
          </p:nvCxnSpPr>
          <p:spPr>
            <a:xfrm rot="10800000">
              <a:off x="6069546" y="3145200"/>
              <a:ext cx="961257" cy="1588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urved Connector 18"/>
            <p:cNvCxnSpPr>
              <a:stCxn id="58" idx="1"/>
            </p:cNvCxnSpPr>
            <p:nvPr/>
          </p:nvCxnSpPr>
          <p:spPr>
            <a:xfrm rot="10800000">
              <a:off x="5241546" y="3505201"/>
              <a:ext cx="1789254" cy="802823"/>
            </a:xfrm>
            <a:prstGeom prst="bentConnector2">
              <a:avLst/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18"/>
            <p:cNvCxnSpPr>
              <a:stCxn id="60" idx="0"/>
            </p:cNvCxnSpPr>
            <p:nvPr/>
          </p:nvCxnSpPr>
          <p:spPr>
            <a:xfrm rot="5400000" flipH="1" flipV="1">
              <a:off x="3254183" y="4692440"/>
              <a:ext cx="604327" cy="795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18"/>
            <p:cNvCxnSpPr>
              <a:stCxn id="64" idx="2"/>
              <a:endCxn id="60" idx="1"/>
            </p:cNvCxnSpPr>
            <p:nvPr/>
          </p:nvCxnSpPr>
          <p:spPr>
            <a:xfrm rot="16200000" flipH="1">
              <a:off x="2061805" y="4688855"/>
              <a:ext cx="325800" cy="1006490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18"/>
            <p:cNvCxnSpPr>
              <a:stCxn id="64" idx="0"/>
            </p:cNvCxnSpPr>
            <p:nvPr/>
          </p:nvCxnSpPr>
          <p:spPr>
            <a:xfrm rot="5400000" flipH="1" flipV="1">
              <a:off x="2085839" y="3666295"/>
              <a:ext cx="278527" cy="1007285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18"/>
            <p:cNvCxnSpPr>
              <a:stCxn id="57" idx="1"/>
            </p:cNvCxnSpPr>
            <p:nvPr/>
          </p:nvCxnSpPr>
          <p:spPr>
            <a:xfrm rot="10800000" flipV="1">
              <a:off x="5241546" y="2188800"/>
              <a:ext cx="1789256" cy="596400"/>
            </a:xfrm>
            <a:prstGeom prst="bentConnector2">
              <a:avLst/>
            </a:prstGeom>
            <a:ln w="31750" cap="flat" cmpd="sng" algn="ctr">
              <a:solidFill>
                <a:srgbClr val="C0504D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Future Work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38200" y="1600200"/>
            <a:ext cx="8077200" cy="43434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2728745" y="36706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73" name="Rounded Rectangle 72"/>
          <p:cNvSpPr/>
          <p:nvPr/>
        </p:nvSpPr>
        <p:spPr>
          <a:xfrm>
            <a:off x="4413547" y="27852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75" name="Rounded Rectangular Callout 74"/>
          <p:cNvSpPr/>
          <p:nvPr/>
        </p:nvSpPr>
        <p:spPr>
          <a:xfrm>
            <a:off x="381000" y="1828800"/>
            <a:ext cx="3871311" cy="837352"/>
          </a:xfrm>
          <a:prstGeom prst="wedgeRoundRectCallout">
            <a:avLst>
              <a:gd name="adj1" fmla="val 38023"/>
              <a:gd name="adj2" fmla="val 9263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Integrate Computer Vision errors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into ecologists’ statistical framework</a:t>
            </a:r>
          </a:p>
        </p:txBody>
      </p:sp>
      <p:cxnSp>
        <p:nvCxnSpPr>
          <p:cNvPr id="76" name="Curved Connector 18"/>
          <p:cNvCxnSpPr/>
          <p:nvPr/>
        </p:nvCxnSpPr>
        <p:spPr>
          <a:xfrm rot="5400000" flipH="1" flipV="1">
            <a:off x="3722409" y="2979536"/>
            <a:ext cx="525473" cy="856803"/>
          </a:xfrm>
          <a:prstGeom prst="bentConnector2">
            <a:avLst/>
          </a:prstGeom>
          <a:ln w="635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893461" y="1828800"/>
            <a:ext cx="7793339" cy="3886200"/>
            <a:chOff x="893461" y="1828800"/>
            <a:chExt cx="7793339" cy="3886200"/>
          </a:xfrm>
        </p:grpSpPr>
        <p:sp>
          <p:nvSpPr>
            <p:cNvPr id="57" name="Rounded Rectangle 56"/>
            <p:cNvSpPr/>
            <p:nvPr/>
          </p:nvSpPr>
          <p:spPr>
            <a:xfrm>
              <a:off x="7030802" y="18288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Number of Video Samples</a:t>
              </a:r>
              <a:endParaRPr lang="en-US" sz="1600" dirty="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030800" y="3948023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Duplicated Individuals</a:t>
              </a:r>
              <a:endParaRPr lang="en-US" sz="1600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7030802" y="27852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Field of View</a:t>
              </a:r>
              <a:endParaRPr lang="en-US" sz="16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727950" y="49950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Ground-Truth Quality</a:t>
              </a:r>
              <a:endParaRPr lang="en-US" sz="1600" dirty="0"/>
            </a:p>
          </p:txBody>
        </p:sp>
        <p:cxnSp>
          <p:nvCxnSpPr>
            <p:cNvPr id="62" name="Curved Connector 18"/>
            <p:cNvCxnSpPr>
              <a:stCxn id="59" idx="2"/>
              <a:endCxn id="58" idx="0"/>
            </p:cNvCxnSpPr>
            <p:nvPr/>
          </p:nvCxnSpPr>
          <p:spPr>
            <a:xfrm rot="5400000">
              <a:off x="7637389" y="3726610"/>
              <a:ext cx="442823" cy="2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>
            <a:xfrm>
              <a:off x="893461" y="43092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Image Quality</a:t>
              </a:r>
              <a:endParaRPr lang="en-US" sz="1600" dirty="0"/>
            </a:p>
          </p:txBody>
        </p:sp>
        <p:cxnSp>
          <p:nvCxnSpPr>
            <p:cNvPr id="65" name="Curved Connector 18"/>
            <p:cNvCxnSpPr>
              <a:stCxn id="59" idx="1"/>
            </p:cNvCxnSpPr>
            <p:nvPr/>
          </p:nvCxnSpPr>
          <p:spPr>
            <a:xfrm rot="10800000">
              <a:off x="6069546" y="3145200"/>
              <a:ext cx="961257" cy="1588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urved Connector 18"/>
            <p:cNvCxnSpPr>
              <a:stCxn id="58" idx="1"/>
            </p:cNvCxnSpPr>
            <p:nvPr/>
          </p:nvCxnSpPr>
          <p:spPr>
            <a:xfrm rot="10800000">
              <a:off x="5241546" y="3505201"/>
              <a:ext cx="1789254" cy="802823"/>
            </a:xfrm>
            <a:prstGeom prst="bentConnector2">
              <a:avLst/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18"/>
            <p:cNvCxnSpPr>
              <a:stCxn id="60" idx="0"/>
            </p:cNvCxnSpPr>
            <p:nvPr/>
          </p:nvCxnSpPr>
          <p:spPr>
            <a:xfrm rot="5400000" flipH="1" flipV="1">
              <a:off x="3254183" y="4692440"/>
              <a:ext cx="604327" cy="795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18"/>
            <p:cNvCxnSpPr>
              <a:stCxn id="64" idx="2"/>
              <a:endCxn id="60" idx="1"/>
            </p:cNvCxnSpPr>
            <p:nvPr/>
          </p:nvCxnSpPr>
          <p:spPr>
            <a:xfrm rot="16200000" flipH="1">
              <a:off x="2061805" y="4688855"/>
              <a:ext cx="325800" cy="1006490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18"/>
            <p:cNvCxnSpPr>
              <a:stCxn id="64" idx="0"/>
            </p:cNvCxnSpPr>
            <p:nvPr/>
          </p:nvCxnSpPr>
          <p:spPr>
            <a:xfrm rot="5400000" flipH="1" flipV="1">
              <a:off x="2085839" y="3666295"/>
              <a:ext cx="278527" cy="1007285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18"/>
            <p:cNvCxnSpPr>
              <a:stCxn id="57" idx="1"/>
            </p:cNvCxnSpPr>
            <p:nvPr/>
          </p:nvCxnSpPr>
          <p:spPr>
            <a:xfrm rot="10800000" flipV="1">
              <a:off x="5241546" y="2188800"/>
              <a:ext cx="1789256" cy="596400"/>
            </a:xfrm>
            <a:prstGeom prst="bentConnector2">
              <a:avLst/>
            </a:prstGeom>
            <a:ln w="31750" cap="flat" cmpd="sng" algn="ctr">
              <a:solidFill>
                <a:srgbClr val="C0504D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Future Work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38200" y="1600200"/>
            <a:ext cx="8077200" cy="43434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2728745" y="36706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73" name="Rounded Rectangle 72"/>
          <p:cNvSpPr/>
          <p:nvPr/>
        </p:nvSpPr>
        <p:spPr>
          <a:xfrm>
            <a:off x="4413547" y="27852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sp>
        <p:nvSpPr>
          <p:cNvPr id="24" name="Rounded Rectangular Callout 23"/>
          <p:cNvSpPr/>
          <p:nvPr/>
        </p:nvSpPr>
        <p:spPr>
          <a:xfrm>
            <a:off x="381000" y="1828800"/>
            <a:ext cx="3871311" cy="837352"/>
          </a:xfrm>
          <a:prstGeom prst="wedgeRoundRectCallout">
            <a:avLst>
              <a:gd name="adj1" fmla="val 38023"/>
              <a:gd name="adj2" fmla="val 9263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Integrate Computer Vision errors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into ecologists’ statistical framework</a:t>
            </a:r>
          </a:p>
        </p:txBody>
      </p:sp>
      <p:cxnSp>
        <p:nvCxnSpPr>
          <p:cNvPr id="26" name="Curved Connector 18"/>
          <p:cNvCxnSpPr/>
          <p:nvPr/>
        </p:nvCxnSpPr>
        <p:spPr>
          <a:xfrm rot="5400000" flipH="1" flipV="1">
            <a:off x="3722409" y="2979536"/>
            <a:ext cx="525473" cy="856803"/>
          </a:xfrm>
          <a:prstGeom prst="bentConnector2">
            <a:avLst/>
          </a:prstGeom>
          <a:ln w="635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81000" y="5900048"/>
            <a:ext cx="3871311" cy="729352"/>
          </a:xfrm>
          <a:prstGeom prst="wedgeRoundRectCallout">
            <a:avLst>
              <a:gd name="adj1" fmla="val -3312"/>
              <a:gd name="adj2" fmla="val -95435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User studies with our visualizations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6" name="Picture 15" descr="CV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91732"/>
            <a:ext cx="4140200" cy="14605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791200" y="19685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Collect examples of fish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i="1" dirty="0" smtClean="0"/>
              <a:t>(Ground-Truth)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6" name="Picture 5" descr="C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52232"/>
            <a:ext cx="4140200" cy="14605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791200" y="34290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Construct fish models</a:t>
            </a:r>
          </a:p>
        </p:txBody>
      </p:sp>
      <p:sp>
        <p:nvSpPr>
          <p:cNvPr id="11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Detecting Fish</a:t>
            </a:r>
            <a:endParaRPr lang="en-US" sz="3600" dirty="0"/>
          </a:p>
        </p:txBody>
      </p:sp>
      <p:pic>
        <p:nvPicPr>
          <p:cNvPr id="12" name="Picture 11" descr="CV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210" y="469900"/>
            <a:ext cx="884590" cy="7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893461" y="1828800"/>
            <a:ext cx="7793339" cy="3886200"/>
            <a:chOff x="893461" y="1828800"/>
            <a:chExt cx="7793339" cy="3886200"/>
          </a:xfrm>
        </p:grpSpPr>
        <p:sp>
          <p:nvSpPr>
            <p:cNvPr id="57" name="Rounded Rectangle 56"/>
            <p:cNvSpPr/>
            <p:nvPr/>
          </p:nvSpPr>
          <p:spPr>
            <a:xfrm>
              <a:off x="7030802" y="1828800"/>
              <a:ext cx="1655998" cy="720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Number of Video Samples</a:t>
              </a:r>
              <a:endParaRPr lang="en-US" sz="16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727950" y="49950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Ground-Truth Quality</a:t>
              </a:r>
              <a:endParaRPr lang="en-US" sz="1600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893461" y="4309200"/>
              <a:ext cx="1655998" cy="720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/>
                <a:t>Image Quality</a:t>
              </a:r>
              <a:endParaRPr lang="en-US" sz="1600" dirty="0"/>
            </a:p>
          </p:txBody>
        </p:sp>
        <p:cxnSp>
          <p:nvCxnSpPr>
            <p:cNvPr id="65" name="Curved Connector 18"/>
            <p:cNvCxnSpPr/>
            <p:nvPr/>
          </p:nvCxnSpPr>
          <p:spPr>
            <a:xfrm rot="10800000">
              <a:off x="6069546" y="3145200"/>
              <a:ext cx="961257" cy="1588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urved Connector 18"/>
            <p:cNvCxnSpPr/>
            <p:nvPr/>
          </p:nvCxnSpPr>
          <p:spPr>
            <a:xfrm rot="10800000">
              <a:off x="5241546" y="3505201"/>
              <a:ext cx="1789254" cy="802823"/>
            </a:xfrm>
            <a:prstGeom prst="bentConnector2">
              <a:avLst/>
            </a:prstGeom>
            <a:ln w="3175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18"/>
            <p:cNvCxnSpPr>
              <a:stCxn id="60" idx="0"/>
            </p:cNvCxnSpPr>
            <p:nvPr/>
          </p:nvCxnSpPr>
          <p:spPr>
            <a:xfrm rot="5400000" flipH="1" flipV="1">
              <a:off x="3254183" y="4692440"/>
              <a:ext cx="604327" cy="795"/>
            </a:xfrm>
            <a:prstGeom prst="bentConnector3">
              <a:avLst>
                <a:gd name="adj1" fmla="val 50000"/>
              </a:avLst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18"/>
            <p:cNvCxnSpPr>
              <a:stCxn id="64" idx="2"/>
              <a:endCxn id="60" idx="1"/>
            </p:cNvCxnSpPr>
            <p:nvPr/>
          </p:nvCxnSpPr>
          <p:spPr>
            <a:xfrm rot="16200000" flipH="1">
              <a:off x="2061805" y="4688855"/>
              <a:ext cx="325800" cy="1006490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18"/>
            <p:cNvCxnSpPr>
              <a:stCxn id="64" idx="0"/>
            </p:cNvCxnSpPr>
            <p:nvPr/>
          </p:nvCxnSpPr>
          <p:spPr>
            <a:xfrm rot="5400000" flipH="1" flipV="1">
              <a:off x="2085839" y="3666295"/>
              <a:ext cx="278527" cy="1007285"/>
            </a:xfrm>
            <a:prstGeom prst="bentConnector2">
              <a:avLst/>
            </a:prstGeom>
            <a:ln w="317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18"/>
            <p:cNvCxnSpPr>
              <a:stCxn id="57" idx="1"/>
            </p:cNvCxnSpPr>
            <p:nvPr/>
          </p:nvCxnSpPr>
          <p:spPr>
            <a:xfrm rot="10800000" flipV="1">
              <a:off x="5241546" y="2188800"/>
              <a:ext cx="1789256" cy="596400"/>
            </a:xfrm>
            <a:prstGeom prst="bentConnector2">
              <a:avLst/>
            </a:prstGeom>
            <a:ln w="31750" cap="flat" cmpd="sng" algn="ctr">
              <a:solidFill>
                <a:srgbClr val="C0504D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Future Work</a:t>
            </a:r>
            <a:endParaRPr lang="en-US" sz="40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38200" y="1600200"/>
            <a:ext cx="8077200" cy="434340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/>
          <p:cNvSpPr/>
          <p:nvPr/>
        </p:nvSpPr>
        <p:spPr>
          <a:xfrm>
            <a:off x="381000" y="1828800"/>
            <a:ext cx="3871311" cy="837352"/>
          </a:xfrm>
          <a:prstGeom prst="wedgeRoundRectCallout">
            <a:avLst>
              <a:gd name="adj1" fmla="val 38023"/>
              <a:gd name="adj2" fmla="val 92634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Integrate Computer Vision errors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into ecologists’ statistical framework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2728745" y="3670673"/>
            <a:ext cx="1655998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Computer Vision Errors</a:t>
            </a:r>
            <a:endParaRPr lang="en-US" sz="1600" dirty="0"/>
          </a:p>
        </p:txBody>
      </p:sp>
      <p:sp>
        <p:nvSpPr>
          <p:cNvPr id="73" name="Rounded Rectangle 72"/>
          <p:cNvSpPr/>
          <p:nvPr/>
        </p:nvSpPr>
        <p:spPr>
          <a:xfrm>
            <a:off x="4413547" y="2785200"/>
            <a:ext cx="1655998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Biases &amp; Noise</a:t>
            </a:r>
          </a:p>
          <a:p>
            <a:pPr algn="ctr"/>
            <a:r>
              <a:rPr lang="en-US" sz="1600" dirty="0" smtClean="0"/>
              <a:t>in Specific Output</a:t>
            </a:r>
            <a:endParaRPr lang="en-US" sz="1600" dirty="0"/>
          </a:p>
        </p:txBody>
      </p:sp>
      <p:cxnSp>
        <p:nvCxnSpPr>
          <p:cNvPr id="74" name="Curved Connector 18"/>
          <p:cNvCxnSpPr>
            <a:stCxn id="72" idx="0"/>
            <a:endCxn id="73" idx="1"/>
          </p:cNvCxnSpPr>
          <p:nvPr/>
        </p:nvCxnSpPr>
        <p:spPr>
          <a:xfrm rot="5400000" flipH="1" flipV="1">
            <a:off x="3722409" y="2979536"/>
            <a:ext cx="525473" cy="856803"/>
          </a:xfrm>
          <a:prstGeom prst="bentConnector2">
            <a:avLst/>
          </a:prstGeom>
          <a:ln w="635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381000" y="5900048"/>
            <a:ext cx="3871311" cy="729352"/>
          </a:xfrm>
          <a:prstGeom prst="wedgeRoundRectCallout">
            <a:avLst>
              <a:gd name="adj1" fmla="val -3312"/>
              <a:gd name="adj2" fmla="val -95435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User studies with our visualizations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30800" y="3948023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Duplicated Individuals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7030802" y="2785200"/>
            <a:ext cx="165599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Field of View</a:t>
            </a:r>
            <a:endParaRPr lang="en-US" sz="1600" dirty="0"/>
          </a:p>
        </p:txBody>
      </p:sp>
      <p:cxnSp>
        <p:nvCxnSpPr>
          <p:cNvPr id="27" name="Curved Connector 18"/>
          <p:cNvCxnSpPr>
            <a:stCxn id="26" idx="2"/>
            <a:endCxn id="24" idx="0"/>
          </p:cNvCxnSpPr>
          <p:nvPr/>
        </p:nvCxnSpPr>
        <p:spPr>
          <a:xfrm rot="5400000">
            <a:off x="7637389" y="3726610"/>
            <a:ext cx="442823" cy="2"/>
          </a:xfrm>
          <a:prstGeom prst="bentConnector3">
            <a:avLst>
              <a:gd name="adj1" fmla="val 50000"/>
            </a:avLst>
          </a:prstGeom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5029200" y="5025848"/>
            <a:ext cx="3428998" cy="765352"/>
          </a:xfrm>
          <a:prstGeom prst="wedgeRoundRectCallout">
            <a:avLst>
              <a:gd name="adj1" fmla="val 39335"/>
              <a:gd name="adj2" fmla="val -80268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smtClean="0">
                <a:solidFill>
                  <a:prstClr val="black"/>
                </a:solidFill>
              </a:rPr>
              <a:t>Develop measurement methods</a:t>
            </a:r>
            <a:endParaRPr lang="en-US" b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048000" y="685800"/>
            <a:ext cx="2597564" cy="1927225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8956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Online Demo: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962400"/>
            <a:ext cx="6400800" cy="609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http://f4k.project.cwi.nl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----F4K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87400"/>
            <a:ext cx="2156291" cy="1752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219200" y="5181600"/>
            <a:ext cx="6400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emma@cwi.nl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Picture 15" descr="CV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91732"/>
            <a:ext cx="4140200" cy="14605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791200" y="19685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Collect examples of fish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i="1" dirty="0" smtClean="0"/>
              <a:t>(Ground-Truth)</a:t>
            </a: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6" name="Picture 5" descr="C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52232"/>
            <a:ext cx="4140200" cy="14605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791200" y="34290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Construct fish models</a:t>
            </a:r>
          </a:p>
        </p:txBody>
      </p:sp>
      <p:pic>
        <p:nvPicPr>
          <p:cNvPr id="8" name="Picture 7" descr="CV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864100"/>
            <a:ext cx="4140200" cy="14605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91200" y="4953000"/>
            <a:ext cx="2971800" cy="809668"/>
          </a:xfrm>
          <a:prstGeom prst="wedgeRoundRectCallout">
            <a:avLst>
              <a:gd name="adj1" fmla="val -77483"/>
              <a:gd name="adj2" fmla="val 45702"/>
              <a:gd name="adj3" fmla="val 16667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 anchor="ctr">
            <a:noAutofit/>
          </a:bodyPr>
          <a:lstStyle/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Classify fish species </a:t>
            </a:r>
          </a:p>
          <a:p>
            <a:pPr marL="342900" indent="-342900" algn="ctr">
              <a:buClr>
                <a:srgbClr val="C0504D"/>
              </a:buClr>
            </a:pPr>
            <a:r>
              <a:rPr lang="en-US" b="1" dirty="0" smtClean="0">
                <a:solidFill>
                  <a:prstClr val="black"/>
                </a:solidFill>
              </a:rPr>
              <a:t>as the most similar model</a:t>
            </a:r>
          </a:p>
        </p:txBody>
      </p:sp>
      <p:sp>
        <p:nvSpPr>
          <p:cNvPr id="11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Detecting Fish</a:t>
            </a:r>
            <a:endParaRPr lang="en-US" sz="3600" dirty="0"/>
          </a:p>
        </p:txBody>
      </p:sp>
      <p:pic>
        <p:nvPicPr>
          <p:cNvPr id="12" name="Picture 11" descr="CV-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210" y="469900"/>
            <a:ext cx="884590" cy="7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81000" y="3124199"/>
            <a:ext cx="8610600" cy="3292475"/>
          </a:xfrm>
          <a:prstGeom prst="roundRect">
            <a:avLst>
              <a:gd name="adj" fmla="val 552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pPr>
              <a:spcBef>
                <a:spcPct val="20000"/>
              </a:spcBef>
              <a:buClr>
                <a:srgbClr val="C0504D"/>
              </a:buClr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Motivations for HCI Research</a:t>
            </a:r>
            <a:endParaRPr lang="en-US" sz="3600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52600" y="1586805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 Support uncertainty-aware data analysis 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What are the uncertainty factors?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How to inform ecologists about each factor?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How to support user assessment of end-results?</a:t>
            </a:r>
            <a:endParaRPr lang="en-US" sz="2000" dirty="0"/>
          </a:p>
        </p:txBody>
      </p:sp>
      <p:pic>
        <p:nvPicPr>
          <p:cNvPr id="6" name="Picture 5" descr="mimic octopus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311342"/>
            <a:ext cx="2405549" cy="28608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52439" y="3886200"/>
            <a:ext cx="4491589" cy="1978793"/>
            <a:chOff x="3652439" y="3886200"/>
            <a:chExt cx="4491589" cy="1978793"/>
          </a:xfrm>
        </p:grpSpPr>
        <p:sp>
          <p:nvSpPr>
            <p:cNvPr id="7" name="TextBox 6"/>
            <p:cNvSpPr txBox="1"/>
            <p:nvPr/>
          </p:nvSpPr>
          <p:spPr>
            <a:xfrm>
              <a:off x="3998243" y="3886200"/>
              <a:ext cx="3657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nime Ace 2.0 BB"/>
                  <a:cs typeface="Anime Ace 2.0 BB"/>
                </a:rPr>
                <a:t>Here the Octopus appeared.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nime Ace 2.0 BB"/>
                <a:cs typeface="Anime Ace 2.0 BB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5568034" y="4950593"/>
              <a:ext cx="2575994" cy="400110"/>
              <a:chOff x="6110807" y="4592560"/>
              <a:chExt cx="2575994" cy="40011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110807" y="4592560"/>
                <a:ext cx="25759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(½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Φ 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)-(</a:t>
                </a:r>
                <a:r>
                  <a:rPr lang="en-US" sz="2000" b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π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ucida Grande"/>
                    <a:ea typeface="Lucida Grande"/>
                    <a:cs typeface="Lucida Grande"/>
                  </a:rPr>
                  <a:t>√⅞)</a:t>
                </a:r>
                <a:endPara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Zapf Dingbats" charset="2"/>
                  <a:cs typeface="Zapf Dingbats" charset="2"/>
                </a:endParaRPr>
              </a:p>
            </p:txBody>
          </p:sp>
          <p:pic>
            <p:nvPicPr>
              <p:cNvPr id="10" name="Picture 8" descr="Screen Shot 2011-10-20 at 12.41.02 AM.png"/>
              <p:cNvPicPr>
                <a:picLocks noChangeAspect="1"/>
              </p:cNvPicPr>
              <p:nvPr/>
            </p:nvPicPr>
            <p:blipFill>
              <a:blip r:embed="rId3">
                <a:alphaModFix amt="72000"/>
              </a:blip>
              <a:stretch>
                <a:fillRect/>
              </a:stretch>
            </p:blipFill>
            <p:spPr>
              <a:xfrm>
                <a:off x="6750816" y="4618476"/>
                <a:ext cx="296248" cy="325873"/>
              </a:xfrm>
              <a:prstGeom prst="rect">
                <a:avLst/>
              </a:prstGeom>
            </p:spPr>
          </p:pic>
        </p:grpSp>
        <p:pic>
          <p:nvPicPr>
            <p:cNvPr id="11" name="Picture 10" descr="graphic2.png"/>
            <p:cNvPicPr>
              <a:picLocks noChangeAspect="1"/>
            </p:cNvPicPr>
            <p:nvPr/>
          </p:nvPicPr>
          <p:blipFill>
            <a:blip r:embed="rId4">
              <a:alphaModFix amt="69000"/>
            </a:blip>
            <a:stretch>
              <a:fillRect/>
            </a:stretch>
          </p:blipFill>
          <p:spPr>
            <a:xfrm>
              <a:off x="3652439" y="4109366"/>
              <a:ext cx="2250804" cy="1755627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5903243" y="4417193"/>
            <a:ext cx="2666999" cy="442674"/>
          </a:xfrm>
          <a:prstGeom prst="wedgeRoundRectCallout">
            <a:avLst>
              <a:gd name="adj1" fmla="val 53456"/>
              <a:gd name="adj2" fmla="val 91126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C0504D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How precise is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9144000" cy="5016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12 December 2014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505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CWI Scientific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19400" y="685800"/>
            <a:ext cx="3124200" cy="3429000"/>
          </a:xfrm>
          <a:prstGeom prst="roundRect">
            <a:avLst>
              <a:gd name="adj" fmla="val 1010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32117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What are the </a:t>
            </a:r>
            <a:br>
              <a:rPr lang="en-US" b="1" dirty="0" smtClean="0"/>
            </a:br>
            <a:r>
              <a:rPr lang="en-US" b="1" dirty="0" smtClean="0"/>
              <a:t>uncertainty factors?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F1FEA-AACF-254B-885F-EE95CB5D611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13" descr="mimic octopus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49" y="914400"/>
            <a:ext cx="2405549" cy="286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7713</TotalTime>
  <Words>1253</Words>
  <Application>Microsoft Office PowerPoint</Application>
  <PresentationFormat>On-screen Show (4:3)</PresentationFormat>
  <Paragraphs>459</Paragraphs>
  <Slides>61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The Fish4Knowledge Project  Disclosing Computer Vision  Errors to End-Users</vt:lpstr>
      <vt:lpstr>Monitoring Fish Population</vt:lpstr>
      <vt:lpstr>Monitoring Fish Population</vt:lpstr>
      <vt:lpstr>Monitoring Fish Population</vt:lpstr>
      <vt:lpstr>Detecting Fish</vt:lpstr>
      <vt:lpstr>Detecting Fish</vt:lpstr>
      <vt:lpstr>Detecting Fish</vt:lpstr>
      <vt:lpstr>Motivations for HCI Research</vt:lpstr>
      <vt:lpstr>What are the  uncertainty factors?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Interactions of Uncertainty Factors</vt:lpstr>
      <vt:lpstr>Conveying Uncertainty Factors</vt:lpstr>
      <vt:lpstr>Conveying Uncertainty Factors</vt:lpstr>
      <vt:lpstr>Conveying  Computer Vision Errors  with Confusion Matrices</vt:lpstr>
      <vt:lpstr>Conveying  Computer Vision Errors  with Confusion Matrices</vt:lpstr>
      <vt:lpstr>State-of-the-Art</vt:lpstr>
      <vt:lpstr>State-of-the-Art</vt:lpstr>
      <vt:lpstr>State-of-the-Art</vt:lpstr>
      <vt:lpstr>State-of-the-Art</vt:lpstr>
      <vt:lpstr>State-of-the-Art</vt:lpstr>
      <vt:lpstr>State-of-the-Art</vt:lpstr>
      <vt:lpstr>State-of-the-Art</vt:lpstr>
      <vt:lpstr>State-of-the-Art</vt:lpstr>
      <vt:lpstr>State-of-the-Art</vt:lpstr>
      <vt:lpstr>Proposed Metric &amp; Visualization</vt:lpstr>
      <vt:lpstr>Proposed Metric &amp; Visualization</vt:lpstr>
      <vt:lpstr>Proposed Metric &amp; Visualization</vt:lpstr>
      <vt:lpstr>Proposed Metric &amp; Visualization</vt:lpstr>
      <vt:lpstr>Proposed Metric &amp; Visualization</vt:lpstr>
      <vt:lpstr>Issues Tackled</vt:lpstr>
      <vt:lpstr>Issues Tackled</vt:lpstr>
      <vt:lpstr>Issues Tackled</vt:lpstr>
      <vt:lpstr>Issues Tackled</vt:lpstr>
      <vt:lpstr>Issues Tackled</vt:lpstr>
      <vt:lpstr>Issues Tackled</vt:lpstr>
      <vt:lpstr>Conveying Computer Vision Biases with Logistic Regression</vt:lpstr>
      <vt:lpstr>Logistic Regression Method</vt:lpstr>
      <vt:lpstr>Logistic Regression Method</vt:lpstr>
      <vt:lpstr>Logistic Regression Method</vt:lpstr>
      <vt:lpstr>Logistic Regression Method</vt:lpstr>
      <vt:lpstr>Logistic Regression Method</vt:lpstr>
      <vt:lpstr>Logistic Regression Method</vt:lpstr>
      <vt:lpstr>Visualization of Errors</vt:lpstr>
      <vt:lpstr>Achievements &amp; Limitations</vt:lpstr>
      <vt:lpstr>Achievements &amp; Limitations</vt:lpstr>
      <vt:lpstr>Achievements &amp; Limitations</vt:lpstr>
      <vt:lpstr>Achievements &amp; Limitations</vt:lpstr>
      <vt:lpstr>Achievements &amp; Limitations</vt:lpstr>
      <vt:lpstr>Achievements &amp; Limitations</vt:lpstr>
      <vt:lpstr>Future Work</vt:lpstr>
      <vt:lpstr>Future Work</vt:lpstr>
      <vt:lpstr>Future Work</vt:lpstr>
      <vt:lpstr>Online Demo:</vt:lpstr>
    </vt:vector>
  </TitlesOfParts>
  <Company>CWI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Emmanuelle Beauxis-Aussalet</dc:creator>
  <cp:lastModifiedBy>Nada Mitrovic</cp:lastModifiedBy>
  <cp:revision>355</cp:revision>
  <dcterms:created xsi:type="dcterms:W3CDTF">2014-12-12T11:31:24Z</dcterms:created>
  <dcterms:modified xsi:type="dcterms:W3CDTF">2015-01-08T10:49:02Z</dcterms:modified>
</cp:coreProperties>
</file>