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3.xml" ContentType="application/vnd.openxmlformats-officedocument.presentationml.notesSlide+xml"/>
  <Override PartName="/ppt/tags/tag51.xml" ContentType="application/vnd.openxmlformats-officedocument.presentationml.tags+xml"/>
  <Override PartName="/ppt/notesSlides/notesSlide4.xml" ContentType="application/vnd.openxmlformats-officedocument.presentationml.notesSlide+xml"/>
  <Override PartName="/ppt/tags/tag52.xml" ContentType="application/vnd.openxmlformats-officedocument.presentationml.tags+xml"/>
  <Override PartName="/ppt/notesSlides/notesSlide5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6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54" r:id="rId2"/>
    <p:sldId id="327" r:id="rId3"/>
    <p:sldId id="336" r:id="rId4"/>
    <p:sldId id="337" r:id="rId5"/>
    <p:sldId id="338" r:id="rId6"/>
    <p:sldId id="357" r:id="rId7"/>
    <p:sldId id="339" r:id="rId8"/>
    <p:sldId id="358" r:id="rId9"/>
    <p:sldId id="308" r:id="rId10"/>
    <p:sldId id="309" r:id="rId11"/>
    <p:sldId id="359" r:id="rId12"/>
    <p:sldId id="360" r:id="rId13"/>
    <p:sldId id="344" r:id="rId14"/>
    <p:sldId id="313" r:id="rId15"/>
    <p:sldId id="361" r:id="rId16"/>
    <p:sldId id="362" r:id="rId17"/>
    <p:sldId id="363" r:id="rId18"/>
    <p:sldId id="364" r:id="rId19"/>
    <p:sldId id="365" r:id="rId20"/>
    <p:sldId id="366" r:id="rId21"/>
    <p:sldId id="319" r:id="rId22"/>
    <p:sldId id="367" r:id="rId23"/>
    <p:sldId id="368" r:id="rId24"/>
    <p:sldId id="321" r:id="rId25"/>
    <p:sldId id="369" r:id="rId26"/>
    <p:sldId id="37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66" autoAdjust="0"/>
  </p:normalViewPr>
  <p:slideViewPr>
    <p:cSldViewPr>
      <p:cViewPr varScale="1">
        <p:scale>
          <a:sx n="68" d="100"/>
          <a:sy n="68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00574-2C50-4FCB-A4D2-8613E3202EF1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7293B-A333-4AA3-8212-69A9C29215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4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7293B-A333-4AA3-8212-69A9C292159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r>
              <a:rPr lang="en-US" baseline="0" dirty="0" smtClean="0"/>
              <a:t> – small demand uncertainty, small supply-side uncertainty. Matching supply and demand and supply easy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7293B-A333-4AA3-8212-69A9C292159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7293B-A333-4AA3-8212-69A9C292159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7293B-A333-4AA3-8212-69A9C292159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7293B-A333-4AA3-8212-69A9C292159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7293B-A333-4AA3-8212-69A9C292159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7293B-A333-4AA3-8212-69A9C292159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7293B-A333-4AA3-8212-69A9C292159C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7293B-A333-4AA3-8212-69A9C292159C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image" Target="../media/image24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13" Type="http://schemas.openxmlformats.org/officeDocument/2006/relationships/notesSlide" Target="../notesSlides/notesSlide3.xml"/><Relationship Id="rId18" Type="http://schemas.openxmlformats.org/officeDocument/2006/relationships/image" Target="../media/image28.png"/><Relationship Id="rId3" Type="http://schemas.openxmlformats.org/officeDocument/2006/relationships/tags" Target="../tags/tag42.xml"/><Relationship Id="rId21" Type="http://schemas.openxmlformats.org/officeDocument/2006/relationships/image" Target="../media/image31.png"/><Relationship Id="rId7" Type="http://schemas.openxmlformats.org/officeDocument/2006/relationships/tags" Target="../tags/tag46.xml"/><Relationship Id="rId12" Type="http://schemas.openxmlformats.org/officeDocument/2006/relationships/slideLayout" Target="../slideLayouts/slideLayout7.xml"/><Relationship Id="rId17" Type="http://schemas.openxmlformats.org/officeDocument/2006/relationships/image" Target="../media/image6.jpeg"/><Relationship Id="rId25" Type="http://schemas.openxmlformats.org/officeDocument/2006/relationships/image" Target="../media/image35.png"/><Relationship Id="rId2" Type="http://schemas.openxmlformats.org/officeDocument/2006/relationships/tags" Target="../tags/tag41.xml"/><Relationship Id="rId16" Type="http://schemas.openxmlformats.org/officeDocument/2006/relationships/image" Target="../media/image27.png"/><Relationship Id="rId20" Type="http://schemas.openxmlformats.org/officeDocument/2006/relationships/image" Target="../media/image30.png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11" Type="http://schemas.openxmlformats.org/officeDocument/2006/relationships/tags" Target="../tags/tag50.xml"/><Relationship Id="rId24" Type="http://schemas.openxmlformats.org/officeDocument/2006/relationships/image" Target="../media/image34.png"/><Relationship Id="rId5" Type="http://schemas.openxmlformats.org/officeDocument/2006/relationships/tags" Target="../tags/tag44.xml"/><Relationship Id="rId15" Type="http://schemas.openxmlformats.org/officeDocument/2006/relationships/image" Target="../media/image26.png"/><Relationship Id="rId23" Type="http://schemas.openxmlformats.org/officeDocument/2006/relationships/image" Target="../media/image33.png"/><Relationship Id="rId10" Type="http://schemas.openxmlformats.org/officeDocument/2006/relationships/tags" Target="../tags/tag49.xml"/><Relationship Id="rId19" Type="http://schemas.openxmlformats.org/officeDocument/2006/relationships/image" Target="../media/image29.png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image" Target="../media/image25.png"/><Relationship Id="rId22" Type="http://schemas.openxmlformats.org/officeDocument/2006/relationships/image" Target="../media/image3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1.xml"/><Relationship Id="rId4" Type="http://schemas.openxmlformats.org/officeDocument/2006/relationships/image" Target="../media/image3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2.xml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emf"/><Relationship Id="rId7" Type="http://schemas.openxmlformats.org/officeDocument/2006/relationships/image" Target="../media/image7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10" Type="http://schemas.openxmlformats.org/officeDocument/2006/relationships/image" Target="../media/image42.png"/><Relationship Id="rId4" Type="http://schemas.openxmlformats.org/officeDocument/2006/relationships/image" Target="../media/image70.png"/><Relationship Id="rId9" Type="http://schemas.openxmlformats.org/officeDocument/2006/relationships/image" Target="../media/image41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46.png"/><Relationship Id="rId3" Type="http://schemas.openxmlformats.org/officeDocument/2006/relationships/image" Target="../media/image40.emf"/><Relationship Id="rId12" Type="http://schemas.openxmlformats.org/officeDocument/2006/relationships/image" Target="../media/image4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44.png"/><Relationship Id="rId10" Type="http://schemas.openxmlformats.org/officeDocument/2006/relationships/image" Target="../media/image43.png"/><Relationship Id="rId9" Type="http://schemas.openxmlformats.org/officeDocument/2006/relationships/image" Target="../media/image7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7" Type="http://schemas.openxmlformats.org/officeDocument/2006/relationships/image" Target="../media/image50.png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tags" Target="../tags/tag2.xml"/><Relationship Id="rId16" Type="http://schemas.openxmlformats.org/officeDocument/2006/relationships/image" Target="../media/image12.png"/><Relationship Id="rId20" Type="http://schemas.openxmlformats.org/officeDocument/2006/relationships/image" Target="../media/image6.jpe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7.png"/><Relationship Id="rId5" Type="http://schemas.openxmlformats.org/officeDocument/2006/relationships/tags" Target="../tags/tag5.xml"/><Relationship Id="rId15" Type="http://schemas.openxmlformats.org/officeDocument/2006/relationships/image" Target="../media/image11.png"/><Relationship Id="rId10" Type="http://schemas.openxmlformats.org/officeDocument/2006/relationships/slideLayout" Target="../slideLayouts/slideLayout7.xml"/><Relationship Id="rId19" Type="http://schemas.openxmlformats.org/officeDocument/2006/relationships/image" Target="../media/image15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13" Type="http://schemas.openxmlformats.org/officeDocument/2006/relationships/tags" Target="../tags/tag22.xml"/><Relationship Id="rId18" Type="http://schemas.openxmlformats.org/officeDocument/2006/relationships/image" Target="../media/image10.png"/><Relationship Id="rId26" Type="http://schemas.openxmlformats.org/officeDocument/2006/relationships/image" Target="../media/image17.png"/><Relationship Id="rId3" Type="http://schemas.openxmlformats.org/officeDocument/2006/relationships/tags" Target="../tags/tag12.xml"/><Relationship Id="rId21" Type="http://schemas.openxmlformats.org/officeDocument/2006/relationships/image" Target="../media/image13.png"/><Relationship Id="rId7" Type="http://schemas.openxmlformats.org/officeDocument/2006/relationships/tags" Target="../tags/tag16.xml"/><Relationship Id="rId12" Type="http://schemas.openxmlformats.org/officeDocument/2006/relationships/tags" Target="../tags/tag21.xml"/><Relationship Id="rId17" Type="http://schemas.openxmlformats.org/officeDocument/2006/relationships/image" Target="../media/image9.png"/><Relationship Id="rId25" Type="http://schemas.openxmlformats.org/officeDocument/2006/relationships/image" Target="../media/image16.png"/><Relationship Id="rId2" Type="http://schemas.openxmlformats.org/officeDocument/2006/relationships/tags" Target="../tags/tag11.xml"/><Relationship Id="rId16" Type="http://schemas.openxmlformats.org/officeDocument/2006/relationships/image" Target="../media/image8.png"/><Relationship Id="rId20" Type="http://schemas.openxmlformats.org/officeDocument/2006/relationships/image" Target="../media/image12.png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11" Type="http://schemas.openxmlformats.org/officeDocument/2006/relationships/tags" Target="../tags/tag20.xml"/><Relationship Id="rId24" Type="http://schemas.openxmlformats.org/officeDocument/2006/relationships/image" Target="../media/image6.jpeg"/><Relationship Id="rId5" Type="http://schemas.openxmlformats.org/officeDocument/2006/relationships/tags" Target="../tags/tag14.xml"/><Relationship Id="rId15" Type="http://schemas.openxmlformats.org/officeDocument/2006/relationships/image" Target="../media/image7.png"/><Relationship Id="rId23" Type="http://schemas.openxmlformats.org/officeDocument/2006/relationships/image" Target="../media/image15.png"/><Relationship Id="rId28" Type="http://schemas.openxmlformats.org/officeDocument/2006/relationships/image" Target="../media/image19.png"/><Relationship Id="rId10" Type="http://schemas.openxmlformats.org/officeDocument/2006/relationships/tags" Target="../tags/tag19.xml"/><Relationship Id="rId19" Type="http://schemas.openxmlformats.org/officeDocument/2006/relationships/image" Target="../media/image11.png"/><Relationship Id="rId4" Type="http://schemas.openxmlformats.org/officeDocument/2006/relationships/tags" Target="../tags/tag13.xml"/><Relationship Id="rId9" Type="http://schemas.openxmlformats.org/officeDocument/2006/relationships/tags" Target="../tags/tag18.xml"/><Relationship Id="rId14" Type="http://schemas.openxmlformats.org/officeDocument/2006/relationships/slideLayout" Target="../slideLayouts/slideLayout7.xml"/><Relationship Id="rId22" Type="http://schemas.openxmlformats.org/officeDocument/2006/relationships/image" Target="../media/image14.png"/><Relationship Id="rId27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13" Type="http://schemas.openxmlformats.org/officeDocument/2006/relationships/tags" Target="../tags/tag35.xml"/><Relationship Id="rId18" Type="http://schemas.openxmlformats.org/officeDocument/2006/relationships/image" Target="../media/image19.png"/><Relationship Id="rId26" Type="http://schemas.openxmlformats.org/officeDocument/2006/relationships/image" Target="../media/image14.png"/><Relationship Id="rId3" Type="http://schemas.openxmlformats.org/officeDocument/2006/relationships/tags" Target="../tags/tag25.xml"/><Relationship Id="rId21" Type="http://schemas.openxmlformats.org/officeDocument/2006/relationships/image" Target="../media/image9.png"/><Relationship Id="rId7" Type="http://schemas.openxmlformats.org/officeDocument/2006/relationships/tags" Target="../tags/tag29.xml"/><Relationship Id="rId12" Type="http://schemas.openxmlformats.org/officeDocument/2006/relationships/tags" Target="../tags/tag34.xml"/><Relationship Id="rId17" Type="http://schemas.openxmlformats.org/officeDocument/2006/relationships/image" Target="../media/image18.png"/><Relationship Id="rId25" Type="http://schemas.openxmlformats.org/officeDocument/2006/relationships/image" Target="../media/image13.png"/><Relationship Id="rId2" Type="http://schemas.openxmlformats.org/officeDocument/2006/relationships/tags" Target="../tags/tag24.xml"/><Relationship Id="rId16" Type="http://schemas.openxmlformats.org/officeDocument/2006/relationships/image" Target="../media/image17.png"/><Relationship Id="rId20" Type="http://schemas.openxmlformats.org/officeDocument/2006/relationships/image" Target="../media/image8.png"/><Relationship Id="rId29" Type="http://schemas.openxmlformats.org/officeDocument/2006/relationships/image" Target="../media/image6.jpeg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tags" Target="../tags/tag33.xml"/><Relationship Id="rId24" Type="http://schemas.openxmlformats.org/officeDocument/2006/relationships/image" Target="../media/image12.png"/><Relationship Id="rId5" Type="http://schemas.openxmlformats.org/officeDocument/2006/relationships/tags" Target="../tags/tag27.xml"/><Relationship Id="rId15" Type="http://schemas.openxmlformats.org/officeDocument/2006/relationships/slideLayout" Target="../slideLayouts/slideLayout7.xml"/><Relationship Id="rId23" Type="http://schemas.openxmlformats.org/officeDocument/2006/relationships/image" Target="../media/image11.png"/><Relationship Id="rId28" Type="http://schemas.openxmlformats.org/officeDocument/2006/relationships/image" Target="../media/image20.png"/><Relationship Id="rId10" Type="http://schemas.openxmlformats.org/officeDocument/2006/relationships/tags" Target="../tags/tag32.xml"/><Relationship Id="rId19" Type="http://schemas.openxmlformats.org/officeDocument/2006/relationships/image" Target="../media/image7.png"/><Relationship Id="rId4" Type="http://schemas.openxmlformats.org/officeDocument/2006/relationships/tags" Target="../tags/tag26.xml"/><Relationship Id="rId9" Type="http://schemas.openxmlformats.org/officeDocument/2006/relationships/tags" Target="../tags/tag31.xml"/><Relationship Id="rId14" Type="http://schemas.openxmlformats.org/officeDocument/2006/relationships/tags" Target="../tags/tag36.xml"/><Relationship Id="rId22" Type="http://schemas.openxmlformats.org/officeDocument/2006/relationships/image" Target="../media/image10.png"/><Relationship Id="rId27" Type="http://schemas.openxmlformats.org/officeDocument/2006/relationships/image" Target="../media/image15.png"/><Relationship Id="rId30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739775"/>
            <a:ext cx="8534400" cy="1698625"/>
          </a:xfrm>
        </p:spPr>
        <p:txBody>
          <a:bodyPr>
            <a:normAutofit/>
          </a:bodyPr>
          <a:lstStyle/>
          <a:p>
            <a:r>
              <a:rPr lang="en-US" dirty="0" smtClean="0"/>
              <a:t>Energy procurement in the presence of intermittent 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b="1" dirty="0" err="1" smtClean="0"/>
              <a:t>Jayakrishnan</a:t>
            </a:r>
            <a:r>
              <a:rPr lang="en-US" b="1" dirty="0" smtClean="0"/>
              <a:t> Nair (CWI)</a:t>
            </a:r>
          </a:p>
          <a:p>
            <a:r>
              <a:rPr lang="en-US" dirty="0" err="1" smtClean="0"/>
              <a:t>Sachin</a:t>
            </a:r>
            <a:r>
              <a:rPr lang="en-US" dirty="0" smtClean="0"/>
              <a:t> </a:t>
            </a:r>
            <a:r>
              <a:rPr lang="en-US" dirty="0" err="1" smtClean="0"/>
              <a:t>Adlakha</a:t>
            </a:r>
            <a:r>
              <a:rPr lang="en-US" dirty="0" smtClean="0"/>
              <a:t> (Caltech)</a:t>
            </a:r>
          </a:p>
          <a:p>
            <a:r>
              <a:rPr lang="en-US" dirty="0" smtClean="0"/>
              <a:t>Adam </a:t>
            </a:r>
            <a:r>
              <a:rPr lang="en-US" dirty="0" err="1" smtClean="0"/>
              <a:t>Wierman</a:t>
            </a:r>
            <a:r>
              <a:rPr lang="en-US" dirty="0" smtClean="0"/>
              <a:t> (Caltech)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175" y="646093"/>
            <a:ext cx="75296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>
                <a:cs typeface="Times New Roman" pitchFamily="18" charset="0"/>
              </a:rPr>
              <a:t>Theorem: </a:t>
            </a:r>
            <a:r>
              <a:rPr lang="en-US" sz="2800" dirty="0" smtClean="0">
                <a:cs typeface="Times New Roman" pitchFamily="18" charset="0"/>
              </a:rPr>
              <a:t>The optimal procurement strategy is </a:t>
            </a:r>
          </a:p>
          <a:p>
            <a:r>
              <a:rPr lang="en-US" sz="2800" dirty="0" smtClean="0">
                <a:cs typeface="Times New Roman" pitchFamily="18" charset="0"/>
              </a:rPr>
              <a:t>characterized by reserve levels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lt</a:t>
            </a:r>
            <a:r>
              <a:rPr lang="en-US" sz="2800" dirty="0" smtClean="0">
                <a:cs typeface="Times New Roman" pitchFamily="18" charset="0"/>
              </a:rPr>
              <a:t> and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dirty="0" smtClean="0">
                <a:cs typeface="Times New Roman" pitchFamily="18" charset="0"/>
              </a:rPr>
              <a:t> such that</a:t>
            </a:r>
          </a:p>
        </p:txBody>
      </p:sp>
      <p:pic>
        <p:nvPicPr>
          <p:cNvPr id="7" name="Picture 6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2180082" y="1905001"/>
            <a:ext cx="4677918" cy="142151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" y="3505200"/>
            <a:ext cx="1106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cs typeface="Times New Roman" pitchFamily="18" charset="0"/>
              </a:rPr>
              <a:t>where</a:t>
            </a:r>
          </a:p>
        </p:txBody>
      </p:sp>
      <p:pic>
        <p:nvPicPr>
          <p:cNvPr id="9" name="Picture 8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3160014" y="3962400"/>
            <a:ext cx="2304288" cy="548640"/>
          </a:xfrm>
          <a:prstGeom prst="rect">
            <a:avLst/>
          </a:prstGeom>
        </p:spPr>
      </p:pic>
      <p:pic>
        <p:nvPicPr>
          <p:cNvPr id="10" name="Picture 9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790956" y="5378958"/>
            <a:ext cx="7895844" cy="33604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09600" y="4572000"/>
            <a:ext cx="2776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i="1" baseline="-25000" dirty="0" err="1" smtClean="0">
                <a:latin typeface="Times New Roman" pitchFamily="18" charset="0"/>
                <a:cs typeface="Times New Roman" pitchFamily="18" charset="0"/>
              </a:rPr>
              <a:t>lt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uniquely solves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" descr="C:\Users\JK\AppData\Local\Microsoft\Windows\Temporary Internet Files\Content.IE5\Y0JMT0DK\MP90044275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47105"/>
            <a:ext cx="762000" cy="1162695"/>
          </a:xfrm>
          <a:prstGeom prst="rect">
            <a:avLst/>
          </a:prstGeom>
          <a:noFill/>
        </p:spPr>
      </p:pic>
      <p:sp>
        <p:nvSpPr>
          <p:cNvPr id="38" name="Freeform 37"/>
          <p:cNvSpPr/>
          <p:nvPr/>
        </p:nvSpPr>
        <p:spPr>
          <a:xfrm>
            <a:off x="609600" y="2209800"/>
            <a:ext cx="685800" cy="1828800"/>
          </a:xfrm>
          <a:custGeom>
            <a:avLst/>
            <a:gdLst>
              <a:gd name="connsiteX0" fmla="*/ 0 w 1209822"/>
              <a:gd name="connsiteY0" fmla="*/ 0 h 815926"/>
              <a:gd name="connsiteX1" fmla="*/ 422031 w 1209822"/>
              <a:gd name="connsiteY1" fmla="*/ 365760 h 815926"/>
              <a:gd name="connsiteX2" fmla="*/ 1055077 w 1209822"/>
              <a:gd name="connsiteY2" fmla="*/ 478301 h 815926"/>
              <a:gd name="connsiteX3" fmla="*/ 1209822 w 1209822"/>
              <a:gd name="connsiteY3" fmla="*/ 815926 h 815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822" h="815926">
                <a:moveTo>
                  <a:pt x="0" y="0"/>
                </a:moveTo>
                <a:cubicBezTo>
                  <a:pt x="123092" y="143021"/>
                  <a:pt x="246185" y="286043"/>
                  <a:pt x="422031" y="365760"/>
                </a:cubicBezTo>
                <a:cubicBezTo>
                  <a:pt x="597877" y="445477"/>
                  <a:pt x="923779" y="403273"/>
                  <a:pt x="1055077" y="478301"/>
                </a:cubicBezTo>
                <a:cubicBezTo>
                  <a:pt x="1186375" y="553329"/>
                  <a:pt x="1198098" y="684627"/>
                  <a:pt x="1209822" y="815926"/>
                </a:cubicBezTo>
              </a:path>
            </a:pathLst>
          </a:cu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838200" y="1912203"/>
            <a:ext cx="7620000" cy="2145268"/>
            <a:chOff x="1066800" y="3048000"/>
            <a:chExt cx="7620000" cy="2145268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066800" y="4736068"/>
              <a:ext cx="73914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8072529" y="4812268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6482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720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day</a:t>
              </a:r>
            </a:p>
            <a:p>
              <a:pPr algn="ctr"/>
              <a:r>
                <a:rPr lang="en-US" sz="2200" dirty="0" smtClean="0"/>
                <a:t>ahead</a:t>
              </a:r>
              <a:endParaRPr lang="en-US" sz="22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730013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653813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real</a:t>
              </a:r>
            </a:p>
            <a:p>
              <a:pPr algn="ctr"/>
              <a:r>
                <a:rPr lang="en-US" sz="2200" dirty="0" smtClean="0"/>
                <a:t>time</a:t>
              </a:r>
              <a:endParaRPr lang="en-US" sz="22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6764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6002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long</a:t>
              </a:r>
            </a:p>
            <a:p>
              <a:pPr algn="ctr"/>
              <a:r>
                <a:rPr lang="en-US" sz="2200" dirty="0" smtClean="0"/>
                <a:t>term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0574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7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6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7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3048000"/>
              <a:ext cx="1143000" cy="762000"/>
            </a:xfrm>
            <a:prstGeom prst="rect">
              <a:avLst/>
            </a:prstGeom>
            <a:noFill/>
          </p:spPr>
        </p:pic>
        <p:cxnSp>
          <p:nvCxnSpPr>
            <p:cNvPr id="48" name="Straight Arrow Connector 47"/>
            <p:cNvCxnSpPr/>
            <p:nvPr/>
          </p:nvCxnSpPr>
          <p:spPr>
            <a:xfrm>
              <a:off x="50292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70866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990600" y="5015805"/>
            <a:ext cx="76200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 renewable penetration increases: </a:t>
            </a:r>
          </a:p>
          <a:p>
            <a:pPr marL="274320" indent="-274320">
              <a:buAutoNum type="arabicParenR"/>
            </a:pPr>
            <a:r>
              <a:rPr lang="en-US" sz="2800" dirty="0" smtClean="0"/>
              <a:t>Should markets be moved closer to real-time? </a:t>
            </a:r>
          </a:p>
          <a:p>
            <a:pPr marL="274320" indent="-274320">
              <a:buFontTx/>
              <a:buAutoNum type="arabicParenR"/>
            </a:pPr>
            <a:r>
              <a:rPr lang="en-US" sz="2800" dirty="0"/>
              <a:t>Should markets be added?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7733" y="4444425"/>
            <a:ext cx="8589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This talk:</a:t>
            </a:r>
            <a:r>
              <a:rPr lang="en-US" sz="2800" dirty="0" smtClean="0"/>
              <a:t> What is the impact of long term wind contracts?</a:t>
            </a:r>
          </a:p>
        </p:txBody>
      </p:sp>
    </p:spTree>
    <p:extLst>
      <p:ext uri="{BB962C8B-B14F-4D97-AF65-F5344CB8AC3E}">
        <p14:creationId xmlns:p14="http://schemas.microsoft.com/office/powerpoint/2010/main" val="313606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" descr="C:\Users\JK\AppData\Local\Microsoft\Windows\Temporary Internet Files\Content.IE5\Y0JMT0DK\MP90044275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47105"/>
            <a:ext cx="762000" cy="1162695"/>
          </a:xfrm>
          <a:prstGeom prst="rect">
            <a:avLst/>
          </a:prstGeom>
          <a:noFill/>
        </p:spPr>
      </p:pic>
      <p:sp>
        <p:nvSpPr>
          <p:cNvPr id="38" name="Freeform 37"/>
          <p:cNvSpPr/>
          <p:nvPr/>
        </p:nvSpPr>
        <p:spPr>
          <a:xfrm>
            <a:off x="609600" y="2209800"/>
            <a:ext cx="685800" cy="1828800"/>
          </a:xfrm>
          <a:custGeom>
            <a:avLst/>
            <a:gdLst>
              <a:gd name="connsiteX0" fmla="*/ 0 w 1209822"/>
              <a:gd name="connsiteY0" fmla="*/ 0 h 815926"/>
              <a:gd name="connsiteX1" fmla="*/ 422031 w 1209822"/>
              <a:gd name="connsiteY1" fmla="*/ 365760 h 815926"/>
              <a:gd name="connsiteX2" fmla="*/ 1055077 w 1209822"/>
              <a:gd name="connsiteY2" fmla="*/ 478301 h 815926"/>
              <a:gd name="connsiteX3" fmla="*/ 1209822 w 1209822"/>
              <a:gd name="connsiteY3" fmla="*/ 815926 h 815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822" h="815926">
                <a:moveTo>
                  <a:pt x="0" y="0"/>
                </a:moveTo>
                <a:cubicBezTo>
                  <a:pt x="123092" y="143021"/>
                  <a:pt x="246185" y="286043"/>
                  <a:pt x="422031" y="365760"/>
                </a:cubicBezTo>
                <a:cubicBezTo>
                  <a:pt x="597877" y="445477"/>
                  <a:pt x="923779" y="403273"/>
                  <a:pt x="1055077" y="478301"/>
                </a:cubicBezTo>
                <a:cubicBezTo>
                  <a:pt x="1186375" y="553329"/>
                  <a:pt x="1198098" y="684627"/>
                  <a:pt x="1209822" y="815926"/>
                </a:cubicBezTo>
              </a:path>
            </a:pathLst>
          </a:cu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838200" y="1912203"/>
            <a:ext cx="7620000" cy="2145268"/>
            <a:chOff x="1066800" y="3048000"/>
            <a:chExt cx="7620000" cy="2145268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066800" y="4736068"/>
              <a:ext cx="73914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8072529" y="4812268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6482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720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day</a:t>
              </a:r>
            </a:p>
            <a:p>
              <a:pPr algn="ctr"/>
              <a:r>
                <a:rPr lang="en-US" sz="2200" dirty="0" smtClean="0"/>
                <a:t>ahead</a:t>
              </a:r>
              <a:endParaRPr lang="en-US" sz="22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730013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653813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real</a:t>
              </a:r>
            </a:p>
            <a:p>
              <a:pPr algn="ctr"/>
              <a:r>
                <a:rPr lang="en-US" sz="2200" dirty="0" smtClean="0"/>
                <a:t>time</a:t>
              </a:r>
              <a:endParaRPr lang="en-US" sz="22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6764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6002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long</a:t>
              </a:r>
            </a:p>
            <a:p>
              <a:pPr algn="ctr"/>
              <a:r>
                <a:rPr lang="en-US" sz="2200" dirty="0" smtClean="0"/>
                <a:t>term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0574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7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6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7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3048000"/>
              <a:ext cx="1143000" cy="762000"/>
            </a:xfrm>
            <a:prstGeom prst="rect">
              <a:avLst/>
            </a:prstGeom>
            <a:noFill/>
          </p:spPr>
        </p:pic>
        <p:cxnSp>
          <p:nvCxnSpPr>
            <p:cNvPr id="48" name="Straight Arrow Connector 47"/>
            <p:cNvCxnSpPr/>
            <p:nvPr/>
          </p:nvCxnSpPr>
          <p:spPr>
            <a:xfrm>
              <a:off x="50292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70866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990600" y="5015805"/>
            <a:ext cx="76200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As renewable penetration increases: </a:t>
            </a:r>
          </a:p>
          <a:p>
            <a:pPr marL="274320" indent="-274320">
              <a:buAutoNum type="arabicParenR"/>
            </a:pPr>
            <a:r>
              <a:rPr lang="en-US" sz="2800" dirty="0" smtClean="0"/>
              <a:t>Should markets be moved closer to real-time? </a:t>
            </a:r>
          </a:p>
          <a:p>
            <a:pPr marL="274320" indent="-274320">
              <a:buFontTx/>
              <a:buAutoNum type="arabicParenR"/>
            </a:pPr>
            <a:r>
              <a:rPr lang="en-US" sz="2800" dirty="0"/>
              <a:t>Should markets be added?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7733" y="4444425"/>
            <a:ext cx="8589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This talk:</a:t>
            </a:r>
            <a:r>
              <a:rPr lang="en-US" sz="2800" dirty="0" smtClean="0"/>
              <a:t> What is the impact of long term wind contracts?</a:t>
            </a:r>
          </a:p>
        </p:txBody>
      </p:sp>
    </p:spTree>
    <p:extLst>
      <p:ext uri="{BB962C8B-B14F-4D97-AF65-F5344CB8AC3E}">
        <p14:creationId xmlns:p14="http://schemas.microsoft.com/office/powerpoint/2010/main" val="113877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Scaling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regime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718" y="1115949"/>
            <a:ext cx="5460682" cy="3318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672" y="1600200"/>
            <a:ext cx="4380928" cy="302133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1066800" y="3256268"/>
            <a:ext cx="6477000" cy="838200"/>
            <a:chOff x="2362200" y="2595265"/>
            <a:chExt cx="6477000" cy="838200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2362200" y="2971800"/>
              <a:ext cx="6248400" cy="4465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8224929" y="3052465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100066" y="2595265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023866" y="2762310"/>
              <a:ext cx="96618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int.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882413" y="2595265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06213" y="2595265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real</a:t>
              </a:r>
            </a:p>
            <a:p>
              <a:pPr algn="ctr"/>
              <a:r>
                <a:rPr lang="en-US" sz="2200" dirty="0" smtClean="0"/>
                <a:t>time</a:t>
              </a:r>
              <a:endParaRPr lang="en-US" sz="2200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971800" y="2595265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895600" y="2595265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long</a:t>
              </a:r>
            </a:p>
            <a:p>
              <a:pPr algn="ctr"/>
              <a:r>
                <a:rPr lang="en-US" sz="2200" dirty="0" smtClean="0"/>
                <a:t>term</a:t>
              </a:r>
            </a:p>
          </p:txBody>
        </p:sp>
      </p:grpSp>
      <p:pic>
        <p:nvPicPr>
          <p:cNvPr id="5" name="Pictur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105" y="2062544"/>
            <a:ext cx="3583495" cy="299656"/>
          </a:xfrm>
          <a:prstGeom prst="rect">
            <a:avLst/>
          </a:prstGeom>
        </p:spPr>
      </p:pic>
      <p:grpSp>
        <p:nvGrpSpPr>
          <p:cNvPr id="27" name="Group 26"/>
          <p:cNvGrpSpPr/>
          <p:nvPr/>
        </p:nvGrpSpPr>
        <p:grpSpPr>
          <a:xfrm>
            <a:off x="381000" y="1752600"/>
            <a:ext cx="914400" cy="1820191"/>
            <a:chOff x="152400" y="3942705"/>
            <a:chExt cx="914400" cy="1820191"/>
          </a:xfrm>
        </p:grpSpPr>
        <p:pic>
          <p:nvPicPr>
            <p:cNvPr id="28" name="Picture 3" descr="C:\Users\JK\AppData\Local\Microsoft\Windows\Temporary Internet Files\Content.IE5\Y0JMT0DK\MP900442754[1].jpg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52400" y="3942705"/>
              <a:ext cx="762000" cy="1162695"/>
            </a:xfrm>
            <a:prstGeom prst="rect">
              <a:avLst/>
            </a:prstGeom>
            <a:noFill/>
          </p:spPr>
        </p:pic>
        <p:sp>
          <p:nvSpPr>
            <p:cNvPr id="29" name="Freeform 28"/>
            <p:cNvSpPr/>
            <p:nvPr/>
          </p:nvSpPr>
          <p:spPr>
            <a:xfrm>
              <a:off x="304800" y="5105400"/>
              <a:ext cx="762000" cy="657496"/>
            </a:xfrm>
            <a:custGeom>
              <a:avLst/>
              <a:gdLst>
                <a:gd name="connsiteX0" fmla="*/ 0 w 2180492"/>
                <a:gd name="connsiteY0" fmla="*/ 0 h 1350499"/>
                <a:gd name="connsiteX1" fmla="*/ 534572 w 2180492"/>
                <a:gd name="connsiteY1" fmla="*/ 844062 h 1350499"/>
                <a:gd name="connsiteX2" fmla="*/ 1885070 w 2180492"/>
                <a:gd name="connsiteY2" fmla="*/ 956603 h 1350499"/>
                <a:gd name="connsiteX3" fmla="*/ 2180492 w 2180492"/>
                <a:gd name="connsiteY3" fmla="*/ 1350499 h 1350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0492" h="1350499">
                  <a:moveTo>
                    <a:pt x="0" y="0"/>
                  </a:moveTo>
                  <a:cubicBezTo>
                    <a:pt x="110197" y="342314"/>
                    <a:pt x="220394" y="684628"/>
                    <a:pt x="534572" y="844062"/>
                  </a:cubicBezTo>
                  <a:cubicBezTo>
                    <a:pt x="848750" y="1003496"/>
                    <a:pt x="1610750" y="872197"/>
                    <a:pt x="1885070" y="956603"/>
                  </a:cubicBezTo>
                  <a:cubicBezTo>
                    <a:pt x="2159390" y="1041009"/>
                    <a:pt x="2169941" y="1195754"/>
                    <a:pt x="2180492" y="1350499"/>
                  </a:cubicBezTo>
                </a:path>
              </a:pathLst>
            </a:cu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1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777996"/>
            <a:ext cx="370332" cy="26060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973" y="3810000"/>
            <a:ext cx="438912" cy="2606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886200"/>
            <a:ext cx="203454" cy="13716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4724400"/>
            <a:ext cx="1828800" cy="26289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236" y="4690110"/>
            <a:ext cx="1997964" cy="26289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218" y="5607558"/>
            <a:ext cx="1684782" cy="33604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876" y="5607558"/>
            <a:ext cx="1677924" cy="33604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12" y="5599000"/>
            <a:ext cx="1568196" cy="306324"/>
          </a:xfrm>
          <a:prstGeom prst="rect">
            <a:avLst/>
          </a:prstGeom>
        </p:spPr>
      </p:pic>
      <p:sp>
        <p:nvSpPr>
          <p:cNvPr id="6" name="Arc 5"/>
          <p:cNvSpPr/>
          <p:nvPr/>
        </p:nvSpPr>
        <p:spPr>
          <a:xfrm>
            <a:off x="647290" y="3962400"/>
            <a:ext cx="1486310" cy="2819400"/>
          </a:xfrm>
          <a:prstGeom prst="arc">
            <a:avLst>
              <a:gd name="adj1" fmla="val 10438790"/>
              <a:gd name="adj2" fmla="val 15535273"/>
            </a:avLst>
          </a:prstGeom>
          <a:ln w="508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752600" y="4987290"/>
            <a:ext cx="1065276" cy="49911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694653" y="5105400"/>
            <a:ext cx="963483" cy="4936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79" y="1436752"/>
            <a:ext cx="6963537" cy="392049"/>
          </a:xfrm>
          <a:prstGeom prst="rect">
            <a:avLst/>
          </a:prstGeom>
        </p:spPr>
      </p:pic>
      <p:grpSp>
        <p:nvGrpSpPr>
          <p:cNvPr id="27" name="Group 26"/>
          <p:cNvGrpSpPr/>
          <p:nvPr/>
        </p:nvGrpSpPr>
        <p:grpSpPr>
          <a:xfrm>
            <a:off x="3810000" y="1905000"/>
            <a:ext cx="5381918" cy="1600200"/>
            <a:chOff x="3810000" y="1905000"/>
            <a:chExt cx="5381918" cy="1600200"/>
          </a:xfrm>
        </p:grpSpPr>
        <p:sp>
          <p:nvSpPr>
            <p:cNvPr id="17" name="TextBox 16"/>
            <p:cNvSpPr txBox="1"/>
            <p:nvPr/>
          </p:nvSpPr>
          <p:spPr>
            <a:xfrm>
              <a:off x="3810000" y="2797314"/>
              <a:ext cx="227748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Procurement with </a:t>
              </a:r>
            </a:p>
            <a:p>
              <a:pPr algn="ctr"/>
              <a:r>
                <a:rPr lang="en-US" sz="2000" dirty="0">
                  <a:solidFill>
                    <a:srgbClr val="FF0000"/>
                  </a:solidFill>
                </a:rPr>
                <a:t>n</a:t>
              </a:r>
              <a:r>
                <a:rPr lang="en-US" sz="2000" dirty="0" smtClean="0">
                  <a:solidFill>
                    <a:srgbClr val="FF0000"/>
                  </a:solidFill>
                </a:rPr>
                <a:t>o wind uncertainty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509773" y="2797314"/>
              <a:ext cx="268214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extra procurement</a:t>
              </a:r>
            </a:p>
            <a:p>
              <a:pPr algn="ctr"/>
              <a:r>
                <a:rPr lang="en-US" sz="2000" dirty="0" smtClean="0">
                  <a:solidFill>
                    <a:srgbClr val="FF0000"/>
                  </a:solidFill>
                </a:rPr>
                <a:t>due to wind uncertainty</a:t>
              </a: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H="1">
              <a:off x="5405940" y="1905000"/>
              <a:ext cx="537660" cy="87121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7391400" y="1905000"/>
              <a:ext cx="459445" cy="762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286000" y="1828801"/>
            <a:ext cx="4876800" cy="3047999"/>
            <a:chOff x="457200" y="1276530"/>
            <a:chExt cx="4876800" cy="3047999"/>
          </a:xfrm>
        </p:grpSpPr>
        <p:cxnSp>
          <p:nvCxnSpPr>
            <p:cNvPr id="10" name="Straight Arrow Connector 9"/>
            <p:cNvCxnSpPr/>
            <p:nvPr/>
          </p:nvCxnSpPr>
          <p:spPr>
            <a:xfrm flipH="1">
              <a:off x="3352800" y="1276530"/>
              <a:ext cx="1981200" cy="169527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57200" y="3124200"/>
              <a:ext cx="4363054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Depends on </a:t>
              </a:r>
              <a:r>
                <a:rPr lang="en-US" sz="2400" i="1" u="sng" dirty="0" smtClean="0">
                  <a:solidFill>
                    <a:srgbClr val="FF0000"/>
                  </a:solidFill>
                </a:rPr>
                <a:t>markets &amp; prediction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2400" dirty="0" smtClean="0">
                  <a:solidFill>
                    <a:srgbClr val="FF0000"/>
                  </a:solidFill>
                </a:rPr>
                <a:t>Prices 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2400" dirty="0" smtClean="0">
                  <a:solidFill>
                    <a:srgbClr val="FF0000"/>
                  </a:solidFill>
                </a:rPr>
                <a:t>Forecast accuracy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781800" y="1883391"/>
            <a:ext cx="2398413" cy="1926609"/>
            <a:chOff x="6400800" y="892791"/>
            <a:chExt cx="2398413" cy="1926609"/>
          </a:xfrm>
        </p:grpSpPr>
        <p:cxnSp>
          <p:nvCxnSpPr>
            <p:cNvPr id="12" name="Straight Arrow Connector 11"/>
            <p:cNvCxnSpPr/>
            <p:nvPr/>
          </p:nvCxnSpPr>
          <p:spPr>
            <a:xfrm>
              <a:off x="7170330" y="892791"/>
              <a:ext cx="152400" cy="104274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400800" y="1988403"/>
              <a:ext cx="239841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Depends on </a:t>
              </a:r>
            </a:p>
            <a:p>
              <a:r>
                <a:rPr lang="en-US" sz="2400" i="1" dirty="0" smtClean="0">
                  <a:solidFill>
                    <a:srgbClr val="FF0000"/>
                  </a:solidFill>
                </a:rPr>
                <a:t>wind aggregation</a:t>
              </a:r>
            </a:p>
          </p:txBody>
        </p:sp>
      </p:grpSp>
      <p:pic>
        <p:nvPicPr>
          <p:cNvPr id="14" name="Picture 1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79" y="1436752"/>
            <a:ext cx="6963537" cy="39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8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79" y="1436752"/>
            <a:ext cx="6963537" cy="39204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74951"/>
            <a:ext cx="6171438" cy="39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83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" descr="C:\Users\JK\AppData\Local\Microsoft\Windows\Temporary Internet Files\Content.IE5\Y0JMT0DK\MP90044275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47105"/>
            <a:ext cx="762000" cy="1162695"/>
          </a:xfrm>
          <a:prstGeom prst="rect">
            <a:avLst/>
          </a:prstGeom>
          <a:noFill/>
        </p:spPr>
      </p:pic>
      <p:sp>
        <p:nvSpPr>
          <p:cNvPr id="38" name="Freeform 37"/>
          <p:cNvSpPr/>
          <p:nvPr/>
        </p:nvSpPr>
        <p:spPr>
          <a:xfrm>
            <a:off x="609600" y="2209800"/>
            <a:ext cx="685800" cy="1828800"/>
          </a:xfrm>
          <a:custGeom>
            <a:avLst/>
            <a:gdLst>
              <a:gd name="connsiteX0" fmla="*/ 0 w 1209822"/>
              <a:gd name="connsiteY0" fmla="*/ 0 h 815926"/>
              <a:gd name="connsiteX1" fmla="*/ 422031 w 1209822"/>
              <a:gd name="connsiteY1" fmla="*/ 365760 h 815926"/>
              <a:gd name="connsiteX2" fmla="*/ 1055077 w 1209822"/>
              <a:gd name="connsiteY2" fmla="*/ 478301 h 815926"/>
              <a:gd name="connsiteX3" fmla="*/ 1209822 w 1209822"/>
              <a:gd name="connsiteY3" fmla="*/ 815926 h 815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822" h="815926">
                <a:moveTo>
                  <a:pt x="0" y="0"/>
                </a:moveTo>
                <a:cubicBezTo>
                  <a:pt x="123092" y="143021"/>
                  <a:pt x="246185" y="286043"/>
                  <a:pt x="422031" y="365760"/>
                </a:cubicBezTo>
                <a:cubicBezTo>
                  <a:pt x="597877" y="445477"/>
                  <a:pt x="923779" y="403273"/>
                  <a:pt x="1055077" y="478301"/>
                </a:cubicBezTo>
                <a:cubicBezTo>
                  <a:pt x="1186375" y="553329"/>
                  <a:pt x="1198098" y="684627"/>
                  <a:pt x="1209822" y="815926"/>
                </a:cubicBezTo>
              </a:path>
            </a:pathLst>
          </a:cu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838200" y="1912203"/>
            <a:ext cx="7620000" cy="2145268"/>
            <a:chOff x="1066800" y="3048000"/>
            <a:chExt cx="7620000" cy="2145268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066800" y="4736068"/>
              <a:ext cx="73914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8072529" y="4812268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6482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720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day</a:t>
              </a:r>
            </a:p>
            <a:p>
              <a:pPr algn="ctr"/>
              <a:r>
                <a:rPr lang="en-US" sz="2200" dirty="0" smtClean="0"/>
                <a:t>ahead</a:t>
              </a:r>
              <a:endParaRPr lang="en-US" sz="22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730013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653813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real</a:t>
              </a:r>
            </a:p>
            <a:p>
              <a:pPr algn="ctr"/>
              <a:r>
                <a:rPr lang="en-US" sz="2200" dirty="0" smtClean="0"/>
                <a:t>time</a:t>
              </a:r>
              <a:endParaRPr lang="en-US" sz="22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6764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6002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long</a:t>
              </a:r>
            </a:p>
            <a:p>
              <a:pPr algn="ctr"/>
              <a:r>
                <a:rPr lang="en-US" sz="2200" dirty="0" smtClean="0"/>
                <a:t>term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0574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7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6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7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3048000"/>
              <a:ext cx="1143000" cy="762000"/>
            </a:xfrm>
            <a:prstGeom prst="rect">
              <a:avLst/>
            </a:prstGeom>
            <a:noFill/>
          </p:spPr>
        </p:pic>
        <p:cxnSp>
          <p:nvCxnSpPr>
            <p:cNvPr id="48" name="Straight Arrow Connector 47"/>
            <p:cNvCxnSpPr/>
            <p:nvPr/>
          </p:nvCxnSpPr>
          <p:spPr>
            <a:xfrm>
              <a:off x="50292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70866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990600" y="5015805"/>
            <a:ext cx="76200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 renewable penetration increases: </a:t>
            </a:r>
          </a:p>
          <a:p>
            <a:pPr marL="274320" indent="-274320">
              <a:buAutoNum type="arabicParenR"/>
            </a:pPr>
            <a:r>
              <a:rPr lang="en-US" sz="2800" dirty="0" smtClean="0">
                <a:solidFill>
                  <a:srgbClr val="FF0000"/>
                </a:solidFill>
              </a:rPr>
              <a:t>Should markets be moved closer to real-time? </a:t>
            </a:r>
          </a:p>
          <a:p>
            <a:pPr marL="274320" indent="-274320">
              <a:buFontTx/>
              <a:buAutoNum type="arabicParenR"/>
            </a:pPr>
            <a:r>
              <a:rPr lang="en-US" sz="2800" dirty="0"/>
              <a:t>Should markets be added?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7733" y="4444425"/>
            <a:ext cx="8589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This talk:</a:t>
            </a:r>
            <a:r>
              <a:rPr lang="en-US" sz="2800" dirty="0" smtClean="0"/>
              <a:t> What is the impact of long term wind contracts?</a:t>
            </a:r>
          </a:p>
        </p:txBody>
      </p:sp>
    </p:spTree>
    <p:extLst>
      <p:ext uri="{BB962C8B-B14F-4D97-AF65-F5344CB8AC3E}">
        <p14:creationId xmlns:p14="http://schemas.microsoft.com/office/powerpoint/2010/main" val="350317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/>
          <p:nvPr/>
        </p:nvCxnSpPr>
        <p:spPr>
          <a:xfrm>
            <a:off x="2286000" y="685800"/>
            <a:ext cx="434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016010" y="152400"/>
            <a:ext cx="1317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price ↑</a:t>
            </a:r>
            <a:endParaRPr lang="en-US" sz="28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3124200" y="695980"/>
            <a:ext cx="3060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wind uncertainty ↓</a:t>
            </a:r>
            <a:endParaRPr lang="en-US" sz="2800" i="1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533400" y="1905000"/>
            <a:ext cx="8077200" cy="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224929" y="15240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4901213" y="1524000"/>
            <a:ext cx="966187" cy="838200"/>
            <a:chOff x="4343400" y="609600"/>
            <a:chExt cx="966187" cy="838200"/>
          </a:xfrm>
        </p:grpSpPr>
        <p:sp>
          <p:nvSpPr>
            <p:cNvPr id="36" name="Rectangle 35"/>
            <p:cNvSpPr/>
            <p:nvPr/>
          </p:nvSpPr>
          <p:spPr>
            <a:xfrm>
              <a:off x="4419600" y="609600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43400" y="776645"/>
              <a:ext cx="96618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int.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7339613" y="1524000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263413" y="1524000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real</a:t>
            </a:r>
          </a:p>
          <a:p>
            <a:pPr algn="ctr"/>
            <a:r>
              <a:rPr lang="en-US" sz="2200" dirty="0" smtClean="0"/>
              <a:t>time</a:t>
            </a:r>
            <a:endParaRPr lang="en-US" sz="2200" dirty="0"/>
          </a:p>
        </p:txBody>
      </p:sp>
      <p:sp>
        <p:nvSpPr>
          <p:cNvPr id="40" name="Rectangle 39"/>
          <p:cNvSpPr/>
          <p:nvPr/>
        </p:nvSpPr>
        <p:spPr>
          <a:xfrm>
            <a:off x="838200" y="1524000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62000" y="1524000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long</a:t>
            </a:r>
          </a:p>
          <a:p>
            <a:pPr algn="ctr"/>
            <a:r>
              <a:rPr lang="en-US" sz="2200" dirty="0" smtClean="0"/>
              <a:t>term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3456" y="3160693"/>
            <a:ext cx="81695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Q: Where should the intermediate market be placed to </a:t>
            </a:r>
          </a:p>
          <a:p>
            <a:r>
              <a:rPr lang="en-US" sz="2800" i="1" dirty="0"/>
              <a:t>	</a:t>
            </a:r>
            <a:r>
              <a:rPr lang="en-US" sz="2800" i="1" dirty="0" smtClean="0"/>
              <a:t>minimize procurement costs?</a:t>
            </a:r>
          </a:p>
        </p:txBody>
      </p:sp>
    </p:spTree>
    <p:extLst>
      <p:ext uri="{BB962C8B-B14F-4D97-AF65-F5344CB8AC3E}">
        <p14:creationId xmlns:p14="http://schemas.microsoft.com/office/powerpoint/2010/main" val="14848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/>
          <p:nvPr/>
        </p:nvCxnSpPr>
        <p:spPr>
          <a:xfrm>
            <a:off x="2286000" y="685800"/>
            <a:ext cx="434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016010" y="152400"/>
            <a:ext cx="1317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price ↑</a:t>
            </a:r>
            <a:endParaRPr lang="en-US" sz="28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3124200" y="695980"/>
            <a:ext cx="3060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wind uncertainty ↓</a:t>
            </a:r>
            <a:endParaRPr lang="en-US" sz="2800" i="1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533400" y="1905000"/>
            <a:ext cx="8077200" cy="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224929" y="15240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4901213" y="1524000"/>
            <a:ext cx="966187" cy="838200"/>
            <a:chOff x="4343400" y="609600"/>
            <a:chExt cx="966187" cy="838200"/>
          </a:xfrm>
        </p:grpSpPr>
        <p:sp>
          <p:nvSpPr>
            <p:cNvPr id="36" name="Rectangle 35"/>
            <p:cNvSpPr/>
            <p:nvPr/>
          </p:nvSpPr>
          <p:spPr>
            <a:xfrm>
              <a:off x="4419600" y="609600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343400" y="776645"/>
              <a:ext cx="96618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int.</a:t>
              </a:r>
            </a:p>
          </p:txBody>
        </p:sp>
      </p:grpSp>
      <p:sp>
        <p:nvSpPr>
          <p:cNvPr id="38" name="Rectangle 37"/>
          <p:cNvSpPr/>
          <p:nvPr/>
        </p:nvSpPr>
        <p:spPr>
          <a:xfrm>
            <a:off x="7339613" y="1524000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263413" y="1524000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real</a:t>
            </a:r>
          </a:p>
          <a:p>
            <a:pPr algn="ctr"/>
            <a:r>
              <a:rPr lang="en-US" sz="2200" dirty="0" smtClean="0"/>
              <a:t>time</a:t>
            </a:r>
            <a:endParaRPr lang="en-US" sz="2200" dirty="0"/>
          </a:p>
        </p:txBody>
      </p:sp>
      <p:sp>
        <p:nvSpPr>
          <p:cNvPr id="40" name="Rectangle 39"/>
          <p:cNvSpPr/>
          <p:nvPr/>
        </p:nvSpPr>
        <p:spPr>
          <a:xfrm>
            <a:off x="838200" y="1524000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62000" y="1524000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long</a:t>
            </a:r>
          </a:p>
          <a:p>
            <a:pPr algn="ctr"/>
            <a:r>
              <a:rPr lang="en-US" sz="2200" dirty="0" smtClean="0"/>
              <a:t>term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3456" y="3160693"/>
            <a:ext cx="70187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Q: How does the optimal placement change as </a:t>
            </a:r>
          </a:p>
          <a:p>
            <a:r>
              <a:rPr lang="en-US" sz="2800" i="1" dirty="0"/>
              <a:t>	</a:t>
            </a:r>
            <a:r>
              <a:rPr lang="en-US" sz="2800" i="1" dirty="0" smtClean="0"/>
              <a:t>wind penetration grows?</a:t>
            </a: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832" y="4495800"/>
            <a:ext cx="4544568" cy="3920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410200"/>
            <a:ext cx="7340346" cy="646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5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K\AppData\Local\Microsoft\Windows\Temporary Internet Files\Content.IE5\PRUG3X0E\MP91021878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1219200" cy="812800"/>
          </a:xfrm>
          <a:prstGeom prst="rect">
            <a:avLst/>
          </a:prstGeom>
          <a:noFill/>
        </p:spPr>
      </p:pic>
      <p:pic>
        <p:nvPicPr>
          <p:cNvPr id="2052" name="Picture 4" descr="C:\Users\JK\AppData\Local\Microsoft\Windows\Temporary Internet Files\Content.IE5\Y0JMT0DK\MP90044229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2057400"/>
            <a:ext cx="1261009" cy="8381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4400" y="1371600"/>
            <a:ext cx="1201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generation</a:t>
            </a:r>
            <a:endParaRPr lang="en-US" dirty="0"/>
          </a:p>
        </p:txBody>
      </p:sp>
      <p:pic>
        <p:nvPicPr>
          <p:cNvPr id="6" name="Picture 5" descr="dist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14400" y="3352800"/>
            <a:ext cx="1143000" cy="10091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8200" y="2819400"/>
            <a:ext cx="1372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4419600"/>
            <a:ext cx="1273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distribution</a:t>
            </a:r>
            <a:endParaRPr lang="en-US" dirty="0"/>
          </a:p>
        </p:txBody>
      </p:sp>
      <p:pic>
        <p:nvPicPr>
          <p:cNvPr id="2053" name="Picture 5" descr="C:\Users\JK\AppData\Local\Microsoft\Windows\Temporary Internet Files\Content.IE5\Y0JMT0DK\MC90039171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" y="5029200"/>
            <a:ext cx="1287624" cy="13716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903686" y="6336268"/>
            <a:ext cx="1153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customers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5800" y="1828800"/>
            <a:ext cx="1524000" cy="3048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0" y="3200400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utility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5" name="Right Brace 14"/>
          <p:cNvSpPr/>
          <p:nvPr/>
        </p:nvSpPr>
        <p:spPr>
          <a:xfrm>
            <a:off x="2438400" y="1066800"/>
            <a:ext cx="533400" cy="990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124200" y="1295400"/>
            <a:ext cx="4429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Small supply side uncertainty</a:t>
            </a:r>
          </a:p>
        </p:txBody>
      </p:sp>
      <p:sp>
        <p:nvSpPr>
          <p:cNvPr id="17" name="Right Brace 16"/>
          <p:cNvSpPr/>
          <p:nvPr/>
        </p:nvSpPr>
        <p:spPr>
          <a:xfrm>
            <a:off x="2433963" y="4655403"/>
            <a:ext cx="533400" cy="9906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119763" y="4884003"/>
            <a:ext cx="46814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Small demand side uncertainty</a:t>
            </a:r>
          </a:p>
        </p:txBody>
      </p:sp>
      <p:cxnSp>
        <p:nvCxnSpPr>
          <p:cNvPr id="25" name="Straight Connector 24"/>
          <p:cNvCxnSpPr>
            <a:stCxn id="16" idx="1"/>
            <a:endCxn id="16" idx="3"/>
          </p:cNvCxnSpPr>
          <p:nvPr/>
        </p:nvCxnSpPr>
        <p:spPr>
          <a:xfrm>
            <a:off x="3124200" y="1557010"/>
            <a:ext cx="44297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90800" y="2057400"/>
            <a:ext cx="6342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will change with high penetration of renewables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/>
      <p:bldP spid="2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" descr="C:\Users\JK\AppData\Local\Microsoft\Windows\Temporary Internet Files\Content.IE5\Y0JMT0DK\MP90044275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47105"/>
            <a:ext cx="762000" cy="1162695"/>
          </a:xfrm>
          <a:prstGeom prst="rect">
            <a:avLst/>
          </a:prstGeom>
          <a:noFill/>
        </p:spPr>
      </p:pic>
      <p:sp>
        <p:nvSpPr>
          <p:cNvPr id="38" name="Freeform 37"/>
          <p:cNvSpPr/>
          <p:nvPr/>
        </p:nvSpPr>
        <p:spPr>
          <a:xfrm>
            <a:off x="609600" y="2209800"/>
            <a:ext cx="685800" cy="1828800"/>
          </a:xfrm>
          <a:custGeom>
            <a:avLst/>
            <a:gdLst>
              <a:gd name="connsiteX0" fmla="*/ 0 w 1209822"/>
              <a:gd name="connsiteY0" fmla="*/ 0 h 815926"/>
              <a:gd name="connsiteX1" fmla="*/ 422031 w 1209822"/>
              <a:gd name="connsiteY1" fmla="*/ 365760 h 815926"/>
              <a:gd name="connsiteX2" fmla="*/ 1055077 w 1209822"/>
              <a:gd name="connsiteY2" fmla="*/ 478301 h 815926"/>
              <a:gd name="connsiteX3" fmla="*/ 1209822 w 1209822"/>
              <a:gd name="connsiteY3" fmla="*/ 815926 h 815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822" h="815926">
                <a:moveTo>
                  <a:pt x="0" y="0"/>
                </a:moveTo>
                <a:cubicBezTo>
                  <a:pt x="123092" y="143021"/>
                  <a:pt x="246185" y="286043"/>
                  <a:pt x="422031" y="365760"/>
                </a:cubicBezTo>
                <a:cubicBezTo>
                  <a:pt x="597877" y="445477"/>
                  <a:pt x="923779" y="403273"/>
                  <a:pt x="1055077" y="478301"/>
                </a:cubicBezTo>
                <a:cubicBezTo>
                  <a:pt x="1186375" y="553329"/>
                  <a:pt x="1198098" y="684627"/>
                  <a:pt x="1209822" y="815926"/>
                </a:cubicBezTo>
              </a:path>
            </a:pathLst>
          </a:cu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838200" y="1912203"/>
            <a:ext cx="7620000" cy="2145268"/>
            <a:chOff x="1066800" y="3048000"/>
            <a:chExt cx="7620000" cy="2145268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066800" y="4736068"/>
              <a:ext cx="73914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8072529" y="4812268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6482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720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day</a:t>
              </a:r>
            </a:p>
            <a:p>
              <a:pPr algn="ctr"/>
              <a:r>
                <a:rPr lang="en-US" sz="2200" dirty="0" smtClean="0"/>
                <a:t>ahead</a:t>
              </a:r>
              <a:endParaRPr lang="en-US" sz="22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730013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653813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real</a:t>
              </a:r>
            </a:p>
            <a:p>
              <a:pPr algn="ctr"/>
              <a:r>
                <a:rPr lang="en-US" sz="2200" dirty="0" smtClean="0"/>
                <a:t>time</a:t>
              </a:r>
              <a:endParaRPr lang="en-US" sz="22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6764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6002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long</a:t>
              </a:r>
            </a:p>
            <a:p>
              <a:pPr algn="ctr"/>
              <a:r>
                <a:rPr lang="en-US" sz="2200" dirty="0" smtClean="0"/>
                <a:t>term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0574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7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6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7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3048000"/>
              <a:ext cx="1143000" cy="762000"/>
            </a:xfrm>
            <a:prstGeom prst="rect">
              <a:avLst/>
            </a:prstGeom>
            <a:noFill/>
          </p:spPr>
        </p:pic>
        <p:cxnSp>
          <p:nvCxnSpPr>
            <p:cNvPr id="48" name="Straight Arrow Connector 47"/>
            <p:cNvCxnSpPr/>
            <p:nvPr/>
          </p:nvCxnSpPr>
          <p:spPr>
            <a:xfrm>
              <a:off x="50292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70866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990600" y="5015805"/>
            <a:ext cx="76200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 renewable penetration increases: </a:t>
            </a:r>
          </a:p>
          <a:p>
            <a:pPr marL="274320" indent="-274320">
              <a:buAutoNum type="arabicParenR"/>
            </a:pPr>
            <a:r>
              <a:rPr lang="en-US" sz="2800" dirty="0" smtClean="0"/>
              <a:t>Should markets be moved closer to real-time? </a:t>
            </a:r>
          </a:p>
          <a:p>
            <a:pPr marL="274320" indent="-274320">
              <a:buFontTx/>
              <a:buAutoNum type="arabicParenR"/>
            </a:pPr>
            <a:r>
              <a:rPr lang="en-US" sz="2800" dirty="0">
                <a:solidFill>
                  <a:srgbClr val="FF0000"/>
                </a:solidFill>
              </a:rPr>
              <a:t>Should markets be added?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7733" y="4444425"/>
            <a:ext cx="8589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This talk:</a:t>
            </a:r>
            <a:r>
              <a:rPr lang="en-US" sz="2800" dirty="0" smtClean="0"/>
              <a:t> What is the impact of long term wind contracts?</a:t>
            </a:r>
          </a:p>
        </p:txBody>
      </p:sp>
    </p:spTree>
    <p:extLst>
      <p:ext uri="{BB962C8B-B14F-4D97-AF65-F5344CB8AC3E}">
        <p14:creationId xmlns:p14="http://schemas.microsoft.com/office/powerpoint/2010/main" val="34185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61098" y="4030920"/>
                <a:ext cx="8329716" cy="23698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Q: What happens to </a:t>
                </a:r>
                <a:r>
                  <a:rPr lang="en-US" sz="2800" i="1" dirty="0" smtClean="0"/>
                  <a:t>E[Cost] </a:t>
                </a:r>
                <a:r>
                  <a:rPr lang="en-US" sz="2800" dirty="0" smtClean="0"/>
                  <a:t>if a market is added?</a:t>
                </a:r>
              </a:p>
              <a:p>
                <a:endParaRPr lang="en-US" sz="1200" dirty="0" smtClean="0"/>
              </a:p>
              <a:p>
                <a:r>
                  <a:rPr lang="en-US" sz="2800" dirty="0" smtClean="0"/>
                  <a:t>	Obviously, </a:t>
                </a:r>
                <a:r>
                  <a:rPr lang="en-US" sz="2800" i="1" dirty="0"/>
                  <a:t>E[Cost]</a:t>
                </a:r>
                <a:r>
                  <a:rPr lang="en-US" sz="28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/>
                  <a:t>↓</a:t>
                </a:r>
                <a:endParaRPr lang="en-US" sz="2800" dirty="0" smtClean="0"/>
              </a:p>
              <a:p>
                <a:endParaRPr lang="en-US" sz="1200" dirty="0" smtClean="0"/>
              </a:p>
              <a:p>
                <a:r>
                  <a:rPr lang="en-US" sz="2800" dirty="0" smtClean="0"/>
                  <a:t>Q: What happens to </a:t>
                </a:r>
                <a:r>
                  <a:rPr lang="en-US" sz="2800" i="1" dirty="0" smtClean="0"/>
                  <a:t>E[Procurement] </a:t>
                </a:r>
                <a:r>
                  <a:rPr lang="en-US" sz="2800" dirty="0" smtClean="0"/>
                  <a:t>if market is added?</a:t>
                </a:r>
                <a:endParaRPr lang="en-US" sz="2800" i="1" dirty="0" smtClean="0"/>
              </a:p>
              <a:p>
                <a:endParaRPr lang="en-US" sz="1200" i="1" dirty="0" smtClean="0"/>
              </a:p>
              <a:p>
                <a:r>
                  <a:rPr lang="en-US" sz="2800" dirty="0" smtClean="0">
                    <a:solidFill>
                      <a:srgbClr val="FF0000"/>
                    </a:solidFill>
                  </a:rPr>
                  <a:t>	</a:t>
                </a:r>
                <a:r>
                  <a:rPr lang="en-US" sz="2800" i="1" dirty="0" smtClean="0">
                    <a:solidFill>
                      <a:srgbClr val="FF0000"/>
                    </a:solidFill>
                  </a:rPr>
                  <a:t>E[Procurement]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FF0000"/>
                        </a:solidFill>
                        <a:latin typeface="Cambria Math"/>
                      </a:rPr>
                      <m:t>↓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latin typeface="Cambria Math"/>
                      </a:rPr>
                      <m:t>𝑜𝑟</m:t>
                    </m:r>
                    <m:r>
                      <a:rPr lang="en-US" sz="2800" i="1" smtClean="0">
                        <a:solidFill>
                          <a:srgbClr val="FF0000"/>
                        </a:solidFill>
                        <a:latin typeface="Cambria Math"/>
                      </a:rPr>
                      <m:t>↑</m:t>
                    </m:r>
                  </m:oMath>
                </a14:m>
                <a:r>
                  <a:rPr lang="en-US" sz="2800" dirty="0">
                    <a:solidFill>
                      <a:srgbClr val="FF0000"/>
                    </a:solidFill>
                  </a:rPr>
                  <a:t> </a:t>
                </a:r>
                <a:endParaRPr lang="en-US" sz="280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98" y="4030920"/>
                <a:ext cx="8329716" cy="2369880"/>
              </a:xfrm>
              <a:prstGeom prst="rect">
                <a:avLst/>
              </a:prstGeom>
              <a:blipFill rotWithShape="1">
                <a:blip r:embed="rId3"/>
                <a:stretch>
                  <a:fillRect l="-1537" t="-2314" r="-366" b="-64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oup 51"/>
          <p:cNvGrpSpPr/>
          <p:nvPr/>
        </p:nvGrpSpPr>
        <p:grpSpPr>
          <a:xfrm>
            <a:off x="0" y="1671935"/>
            <a:ext cx="9144000" cy="842665"/>
            <a:chOff x="0" y="1905000"/>
            <a:chExt cx="9144000" cy="842665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0" y="2290465"/>
              <a:ext cx="41910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2843813" y="1909465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767613" y="1909465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real</a:t>
              </a:r>
            </a:p>
            <a:p>
              <a:pPr algn="ctr"/>
              <a:r>
                <a:rPr lang="en-US" sz="2200" dirty="0" smtClean="0"/>
                <a:t>time</a:t>
              </a:r>
              <a:endParaRPr lang="en-US" sz="22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76813" y="1909465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0613" y="1909465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long</a:t>
              </a:r>
            </a:p>
            <a:p>
              <a:pPr algn="ctr"/>
              <a:r>
                <a:rPr lang="en-US" sz="2200" dirty="0" smtClean="0"/>
                <a:t>term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191000" y="1981200"/>
              <a:ext cx="74334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v/s</a:t>
              </a:r>
              <a:endParaRPr lang="en-US" sz="3600" dirty="0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4953000" y="2286000"/>
              <a:ext cx="41910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6577613" y="1905000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01413" y="2072045"/>
              <a:ext cx="96618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int.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796813" y="1905000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720613" y="1905000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real</a:t>
              </a:r>
            </a:p>
            <a:p>
              <a:pPr algn="ctr"/>
              <a:r>
                <a:rPr lang="en-US" sz="2200" dirty="0" smtClean="0"/>
                <a:t>time</a:t>
              </a:r>
              <a:endParaRPr lang="en-US" sz="22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129813" y="1905000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053613" y="1905000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long</a:t>
              </a:r>
            </a:p>
            <a:p>
              <a:pPr algn="ctr"/>
              <a:r>
                <a:rPr lang="en-US" sz="2200" dirty="0" smtClean="0"/>
                <a:t>term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4904904" y="275773"/>
            <a:ext cx="2354106" cy="943423"/>
            <a:chOff x="4904904" y="275773"/>
            <a:chExt cx="2354106" cy="943423"/>
          </a:xfrm>
        </p:grpSpPr>
        <p:sp>
          <p:nvSpPr>
            <p:cNvPr id="51" name="Right Brace 50"/>
            <p:cNvSpPr/>
            <p:nvPr/>
          </p:nvSpPr>
          <p:spPr>
            <a:xfrm rot="16200000">
              <a:off x="5818415" y="-125189"/>
              <a:ext cx="478971" cy="2209799"/>
            </a:xfrm>
            <a:prstGeom prst="rightBrace">
              <a:avLst>
                <a:gd name="adj1" fmla="val 69224"/>
                <a:gd name="adj2" fmla="val 50000"/>
              </a:avLst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4904904" y="275773"/>
                  <a:ext cx="2354106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chemeClr val="accent3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accent3"/>
                                </a:solidFill>
                                <a:latin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accent3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  <m:t>~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  <m:t>Gaussian</m:t>
                        </m:r>
                        <m:r>
                          <a:rPr lang="en-US" sz="2800" b="0" i="0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  <m:t> </m:t>
                        </m:r>
                      </m:oMath>
                    </m:oMathPara>
                  </a14:m>
                  <a:endParaRPr lang="en-US" sz="2800" dirty="0" err="1" smtClean="0">
                    <a:solidFill>
                      <a:schemeClr val="accent3"/>
                    </a:solidFill>
                  </a:endParaRPr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4904" y="275773"/>
                  <a:ext cx="2354106" cy="52322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40231" y="2003668"/>
                <a:ext cx="11613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𝑙𝑡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231" y="2003668"/>
                <a:ext cx="1161344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43130" y="2022648"/>
                <a:ext cx="19488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6&lt;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𝑖𝑛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&lt;10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130" y="2022648"/>
                <a:ext cx="1948867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379330" y="1998782"/>
                <a:ext cx="13713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𝑟𝑡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330" y="1998782"/>
                <a:ext cx="1371337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838200" y="1600200"/>
            <a:ext cx="7391400" cy="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843929" y="16764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419600" y="1219200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343400" y="1397913"/>
            <a:ext cx="9661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Int.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01413" y="1219200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425213" y="1219200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real</a:t>
            </a:r>
          </a:p>
          <a:p>
            <a:pPr algn="ctr"/>
            <a:r>
              <a:rPr lang="en-US" sz="2200" dirty="0" smtClean="0"/>
              <a:t>time</a:t>
            </a:r>
            <a:endParaRPr lang="en-US" sz="2200" dirty="0"/>
          </a:p>
        </p:txBody>
      </p:sp>
      <p:sp>
        <p:nvSpPr>
          <p:cNvPr id="35" name="Rectangle 34"/>
          <p:cNvSpPr/>
          <p:nvPr/>
        </p:nvSpPr>
        <p:spPr>
          <a:xfrm>
            <a:off x="1447800" y="1219200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371600" y="1219200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long</a:t>
            </a:r>
          </a:p>
          <a:p>
            <a:pPr algn="ctr"/>
            <a:r>
              <a:rPr lang="en-US" sz="2200" dirty="0" smtClean="0"/>
              <a:t>term</a:t>
            </a:r>
          </a:p>
        </p:txBody>
      </p: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9600" y="2681069"/>
            <a:ext cx="4800600" cy="391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Rectangle 53"/>
          <p:cNvSpPr/>
          <p:nvPr/>
        </p:nvSpPr>
        <p:spPr>
          <a:xfrm>
            <a:off x="1340231" y="3062514"/>
            <a:ext cx="3551083" cy="2960915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endParaRPr lang="en-US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692120" y="6023429"/>
                <a:ext cx="6355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𝑖𝑛</m:t>
                          </m:r>
                        </m:sub>
                      </m:sSub>
                    </m:oMath>
                  </m:oMathPara>
                </a14:m>
                <a:endParaRPr lang="en-US" sz="2400" dirty="0" err="1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2120" y="6023429"/>
                <a:ext cx="635559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 rot="16200000">
                <a:off x="-167165" y="4276729"/>
                <a:ext cx="23463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𝐸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[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2"/>
                        </a:solidFill>
                        <a:latin typeface="Cambria Math"/>
                      </a:rPr>
                      <m:t>Procurement</m:t>
                    </m:r>
                  </m:oMath>
                </a14:m>
                <a:r>
                  <a:rPr lang="en-US" sz="2400" dirty="0" smtClean="0">
                    <a:solidFill>
                      <a:schemeClr val="tx2"/>
                    </a:solidFill>
                  </a:rPr>
                  <a:t>]</a:t>
                </a:r>
                <a:endParaRPr lang="en-US" sz="2400" dirty="0" err="1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167165" y="4276729"/>
                <a:ext cx="2346348" cy="461665"/>
              </a:xfrm>
              <a:prstGeom prst="rect">
                <a:avLst/>
              </a:prstGeom>
              <a:blipFill rotWithShape="1">
                <a:blip r:embed="rId10"/>
                <a:stretch>
                  <a:fillRect l="-10526" t="-2078" r="-28947" b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1400930" y="3006026"/>
            <a:ext cx="114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/>
                </a:solidFill>
              </a:rPr>
              <a:t>2 markets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1340231" y="3440113"/>
            <a:ext cx="3564673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reeform 58"/>
          <p:cNvSpPr/>
          <p:nvPr/>
        </p:nvSpPr>
        <p:spPr>
          <a:xfrm>
            <a:off x="1364343" y="3439886"/>
            <a:ext cx="3526971" cy="2394857"/>
          </a:xfrm>
          <a:custGeom>
            <a:avLst/>
            <a:gdLst>
              <a:gd name="connsiteX0" fmla="*/ 0 w 3526971"/>
              <a:gd name="connsiteY0" fmla="*/ 2394857 h 2394857"/>
              <a:gd name="connsiteX1" fmla="*/ 319314 w 3526971"/>
              <a:gd name="connsiteY1" fmla="*/ 2002971 h 2394857"/>
              <a:gd name="connsiteX2" fmla="*/ 1016000 w 3526971"/>
              <a:gd name="connsiteY2" fmla="*/ 1306285 h 2394857"/>
              <a:gd name="connsiteX3" fmla="*/ 1756228 w 3526971"/>
              <a:gd name="connsiteY3" fmla="*/ 653143 h 2394857"/>
              <a:gd name="connsiteX4" fmla="*/ 2525486 w 3526971"/>
              <a:gd name="connsiteY4" fmla="*/ 217714 h 2394857"/>
              <a:gd name="connsiteX5" fmla="*/ 3526971 w 3526971"/>
              <a:gd name="connsiteY5" fmla="*/ 0 h 2394857"/>
              <a:gd name="connsiteX6" fmla="*/ 3526971 w 3526971"/>
              <a:gd name="connsiteY6" fmla="*/ 0 h 2394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26971" h="2394857">
                <a:moveTo>
                  <a:pt x="0" y="2394857"/>
                </a:moveTo>
                <a:cubicBezTo>
                  <a:pt x="74990" y="2289628"/>
                  <a:pt x="149981" y="2184399"/>
                  <a:pt x="319314" y="2002971"/>
                </a:cubicBezTo>
                <a:cubicBezTo>
                  <a:pt x="488647" y="1821543"/>
                  <a:pt x="776514" y="1531256"/>
                  <a:pt x="1016000" y="1306285"/>
                </a:cubicBezTo>
                <a:cubicBezTo>
                  <a:pt x="1255486" y="1081314"/>
                  <a:pt x="1504647" y="834571"/>
                  <a:pt x="1756228" y="653143"/>
                </a:cubicBezTo>
                <a:cubicBezTo>
                  <a:pt x="2007809" y="471715"/>
                  <a:pt x="2230362" y="326571"/>
                  <a:pt x="2525486" y="217714"/>
                </a:cubicBezTo>
                <a:cubicBezTo>
                  <a:pt x="2820610" y="108857"/>
                  <a:pt x="3526971" y="0"/>
                  <a:pt x="3526971" y="0"/>
                </a:cubicBezTo>
                <a:lnTo>
                  <a:pt x="3526971" y="0"/>
                </a:ln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164423" y="4829020"/>
            <a:ext cx="114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3 markets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H="1" flipV="1">
            <a:off x="4904904" y="3498171"/>
            <a:ext cx="1078126" cy="955300"/>
          </a:xfrm>
          <a:prstGeom prst="straightConnector1">
            <a:avLst/>
          </a:prstGeom>
          <a:ln w="76200">
            <a:solidFill>
              <a:schemeClr val="tx2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866420" y="3950888"/>
            <a:ext cx="2785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Intermediate market disappears</a:t>
            </a:r>
          </a:p>
        </p:txBody>
      </p:sp>
    </p:spTree>
    <p:extLst>
      <p:ext uri="{BB962C8B-B14F-4D97-AF65-F5344CB8AC3E}">
        <p14:creationId xmlns:p14="http://schemas.microsoft.com/office/powerpoint/2010/main" val="409445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9" grpId="0" animBg="1"/>
      <p:bldP spid="60" grpId="0"/>
      <p:bldP spid="6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681069"/>
            <a:ext cx="4800600" cy="391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9" name="Rectangle 68"/>
          <p:cNvSpPr/>
          <p:nvPr/>
        </p:nvSpPr>
        <p:spPr>
          <a:xfrm>
            <a:off x="1340231" y="3062514"/>
            <a:ext cx="3551083" cy="2960915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endParaRPr lang="en-US" sz="24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692120" y="6023429"/>
                <a:ext cx="6355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𝑖𝑛</m:t>
                          </m:r>
                        </m:sub>
                      </m:sSub>
                    </m:oMath>
                  </m:oMathPara>
                </a14:m>
                <a:endParaRPr lang="en-US" sz="2400" dirty="0" err="1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2120" y="6023429"/>
                <a:ext cx="635559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 rot="16200000">
                <a:off x="-167165" y="4276729"/>
                <a:ext cx="234634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𝐸</m:t>
                    </m:r>
                    <m:r>
                      <a:rPr lang="en-US" sz="2400" b="0" i="1" smtClean="0">
                        <a:solidFill>
                          <a:schemeClr val="tx2"/>
                        </a:solidFill>
                        <a:latin typeface="Cambria Math"/>
                      </a:rPr>
                      <m:t>[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2"/>
                        </a:solidFill>
                        <a:latin typeface="Cambria Math"/>
                      </a:rPr>
                      <m:t>Procurement</m:t>
                    </m:r>
                  </m:oMath>
                </a14:m>
                <a:r>
                  <a:rPr lang="en-US" sz="2400" dirty="0" smtClean="0">
                    <a:solidFill>
                      <a:schemeClr val="tx2"/>
                    </a:solidFill>
                  </a:rPr>
                  <a:t>]</a:t>
                </a:r>
                <a:endParaRPr lang="en-US" sz="2400" dirty="0" err="1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167165" y="4276729"/>
                <a:ext cx="2346348" cy="461665"/>
              </a:xfrm>
              <a:prstGeom prst="rect">
                <a:avLst/>
              </a:prstGeom>
              <a:blipFill rotWithShape="1">
                <a:blip r:embed="rId9"/>
                <a:stretch>
                  <a:fillRect l="-11842" t="-3117" r="-27632" b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1255790" y="3875414"/>
            <a:ext cx="114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/>
                </a:solidFill>
              </a:rPr>
              <a:t>2 markets</a:t>
            </a:r>
          </a:p>
        </p:txBody>
      </p:sp>
      <p:cxnSp>
        <p:nvCxnSpPr>
          <p:cNvPr id="73" name="Straight Connector 72"/>
          <p:cNvCxnSpPr/>
          <p:nvPr/>
        </p:nvCxnSpPr>
        <p:spPr>
          <a:xfrm>
            <a:off x="1311203" y="4339981"/>
            <a:ext cx="3564673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764462" y="5026587"/>
            <a:ext cx="114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3 markets</a:t>
            </a:r>
          </a:p>
        </p:txBody>
      </p:sp>
      <p:sp>
        <p:nvSpPr>
          <p:cNvPr id="4" name="Freeform 3"/>
          <p:cNvSpPr/>
          <p:nvPr/>
        </p:nvSpPr>
        <p:spPr>
          <a:xfrm>
            <a:off x="1480457" y="3350853"/>
            <a:ext cx="3367314" cy="2237147"/>
          </a:xfrm>
          <a:custGeom>
            <a:avLst/>
            <a:gdLst>
              <a:gd name="connsiteX0" fmla="*/ 0 w 3367314"/>
              <a:gd name="connsiteY0" fmla="*/ 2237147 h 2237147"/>
              <a:gd name="connsiteX1" fmla="*/ 406400 w 3367314"/>
              <a:gd name="connsiteY1" fmla="*/ 1656576 h 2237147"/>
              <a:gd name="connsiteX2" fmla="*/ 899886 w 3367314"/>
              <a:gd name="connsiteY2" fmla="*/ 974404 h 2237147"/>
              <a:gd name="connsiteX3" fmla="*/ 1364343 w 3367314"/>
              <a:gd name="connsiteY3" fmla="*/ 306747 h 2237147"/>
              <a:gd name="connsiteX4" fmla="*/ 1901372 w 3367314"/>
              <a:gd name="connsiteY4" fmla="*/ 1947 h 2237147"/>
              <a:gd name="connsiteX5" fmla="*/ 2438400 w 3367314"/>
              <a:gd name="connsiteY5" fmla="*/ 437376 h 2237147"/>
              <a:gd name="connsiteX6" fmla="*/ 2714172 w 3367314"/>
              <a:gd name="connsiteY6" fmla="*/ 800233 h 2237147"/>
              <a:gd name="connsiteX7" fmla="*/ 2873829 w 3367314"/>
              <a:gd name="connsiteY7" fmla="*/ 916347 h 2237147"/>
              <a:gd name="connsiteX8" fmla="*/ 3367314 w 3367314"/>
              <a:gd name="connsiteY8" fmla="*/ 988918 h 2237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67314" h="2237147">
                <a:moveTo>
                  <a:pt x="0" y="2237147"/>
                </a:moveTo>
                <a:cubicBezTo>
                  <a:pt x="129419" y="2052090"/>
                  <a:pt x="256419" y="1867033"/>
                  <a:pt x="406400" y="1656576"/>
                </a:cubicBezTo>
                <a:cubicBezTo>
                  <a:pt x="556381" y="1446119"/>
                  <a:pt x="740229" y="1199375"/>
                  <a:pt x="899886" y="974404"/>
                </a:cubicBezTo>
                <a:cubicBezTo>
                  <a:pt x="1059543" y="749433"/>
                  <a:pt x="1197429" y="468823"/>
                  <a:pt x="1364343" y="306747"/>
                </a:cubicBezTo>
                <a:cubicBezTo>
                  <a:pt x="1531257" y="144671"/>
                  <a:pt x="1722363" y="-19824"/>
                  <a:pt x="1901372" y="1947"/>
                </a:cubicBezTo>
                <a:cubicBezTo>
                  <a:pt x="2080381" y="23718"/>
                  <a:pt x="2302933" y="304328"/>
                  <a:pt x="2438400" y="437376"/>
                </a:cubicBezTo>
                <a:cubicBezTo>
                  <a:pt x="2573867" y="570424"/>
                  <a:pt x="2641601" y="720405"/>
                  <a:pt x="2714172" y="800233"/>
                </a:cubicBezTo>
                <a:cubicBezTo>
                  <a:pt x="2786743" y="880061"/>
                  <a:pt x="2764972" y="884899"/>
                  <a:pt x="2873829" y="916347"/>
                </a:cubicBezTo>
                <a:cubicBezTo>
                  <a:pt x="2982686" y="947794"/>
                  <a:pt x="3175000" y="968356"/>
                  <a:pt x="3367314" y="988918"/>
                </a:cubicBezTo>
              </a:path>
            </a:pathLst>
          </a:custGeom>
          <a:noFill/>
          <a:ln w="762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143130" y="3599543"/>
            <a:ext cx="1809785" cy="336831"/>
          </a:xfrm>
          <a:prstGeom prst="straightConnector1">
            <a:avLst/>
          </a:prstGeom>
          <a:ln w="76200">
            <a:solidFill>
              <a:schemeClr val="tx2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36306" y="3082446"/>
            <a:ext cx="2785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Higher procurement with 3 markets!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29200" y="4495800"/>
            <a:ext cx="41150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When can this happen?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4904904" y="275773"/>
            <a:ext cx="2257896" cy="943423"/>
            <a:chOff x="4904904" y="275773"/>
            <a:chExt cx="2257896" cy="943423"/>
          </a:xfrm>
        </p:grpSpPr>
        <p:sp>
          <p:nvSpPr>
            <p:cNvPr id="52" name="Right Brace 51"/>
            <p:cNvSpPr/>
            <p:nvPr/>
          </p:nvSpPr>
          <p:spPr>
            <a:xfrm rot="16200000">
              <a:off x="5818415" y="-125189"/>
              <a:ext cx="478971" cy="2209799"/>
            </a:xfrm>
            <a:prstGeom prst="rightBrace">
              <a:avLst>
                <a:gd name="adj1" fmla="val 69224"/>
                <a:gd name="adj2" fmla="val 50000"/>
              </a:avLst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4904904" y="275773"/>
                  <a:ext cx="220021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chemeClr val="accent3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accent3"/>
                                </a:solidFill>
                                <a:latin typeface="Cambria Math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accent3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  <m:t>~ </m:t>
                        </m:r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  <m:t>Weibull</m:t>
                        </m:r>
                        <m:r>
                          <a:rPr lang="en-US" sz="2800" b="0" i="0" smtClean="0">
                            <a:solidFill>
                              <a:schemeClr val="accent3"/>
                            </a:solidFill>
                            <a:latin typeface="Cambria Math"/>
                          </a:rPr>
                          <m:t> </m:t>
                        </m:r>
                      </m:oMath>
                    </m:oMathPara>
                  </a14:m>
                  <a:endParaRPr lang="en-US" sz="2800" dirty="0" err="1" smtClean="0">
                    <a:solidFill>
                      <a:schemeClr val="accent3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4904" y="275773"/>
                  <a:ext cx="2200218" cy="52322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340231" y="2003668"/>
                <a:ext cx="11613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𝑙𝑡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231" y="2003668"/>
                <a:ext cx="1161344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43130" y="2022648"/>
                <a:ext cx="194886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6&lt;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𝑖𝑛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&lt;10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130" y="2022648"/>
                <a:ext cx="1948867" cy="461665"/>
              </a:xfrm>
              <a:prstGeom prst="rect">
                <a:avLst/>
              </a:prstGeom>
              <a:blipFill rotWithShape="1">
                <a:blip r:embed="rId1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379330" y="1998782"/>
                <a:ext cx="137133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𝑟𝑡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330" y="1998782"/>
                <a:ext cx="1371337" cy="461665"/>
              </a:xfrm>
              <a:prstGeom prst="rect">
                <a:avLst/>
              </a:prstGeom>
              <a:blipFill rotWithShape="1">
                <a:blip r:embed="rId1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Connector 56"/>
          <p:cNvCxnSpPr/>
          <p:nvPr/>
        </p:nvCxnSpPr>
        <p:spPr>
          <a:xfrm>
            <a:off x="838200" y="1600200"/>
            <a:ext cx="7391400" cy="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43929" y="16764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419600" y="1219200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343400" y="1397913"/>
            <a:ext cx="9661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Int.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501413" y="1219200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425213" y="1219200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real</a:t>
            </a:r>
          </a:p>
          <a:p>
            <a:pPr algn="ctr"/>
            <a:r>
              <a:rPr lang="en-US" sz="2200" dirty="0" smtClean="0"/>
              <a:t>time</a:t>
            </a:r>
            <a:endParaRPr lang="en-US" sz="2200" dirty="0"/>
          </a:p>
        </p:txBody>
      </p:sp>
      <p:sp>
        <p:nvSpPr>
          <p:cNvPr id="63" name="Rectangle 62"/>
          <p:cNvSpPr/>
          <p:nvPr/>
        </p:nvSpPr>
        <p:spPr>
          <a:xfrm>
            <a:off x="1447800" y="1219200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371600" y="1219200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long</a:t>
            </a:r>
          </a:p>
          <a:p>
            <a:pPr algn="ctr"/>
            <a:r>
              <a:rPr lang="en-US" sz="2200" dirty="0" smtClean="0"/>
              <a:t>term</a:t>
            </a:r>
          </a:p>
        </p:txBody>
      </p:sp>
    </p:spTree>
    <p:extLst>
      <p:ext uri="{BB962C8B-B14F-4D97-AF65-F5344CB8AC3E}">
        <p14:creationId xmlns:p14="http://schemas.microsoft.com/office/powerpoint/2010/main" val="211768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/>
      <p:bldP spid="71" grpId="0"/>
      <p:bldP spid="72" grpId="0"/>
      <p:bldP spid="75" grpId="0"/>
      <p:bldP spid="4" grpId="0" animBg="1"/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886" y="890016"/>
            <a:ext cx="7312914" cy="1472184"/>
          </a:xfrm>
          <a:prstGeom prst="rect">
            <a:avLst/>
          </a:prstGeom>
        </p:spPr>
      </p:pic>
      <p:cxnSp>
        <p:nvCxnSpPr>
          <p:cNvPr id="28" name="Straight Arrow Connector 27"/>
          <p:cNvCxnSpPr/>
          <p:nvPr/>
        </p:nvCxnSpPr>
        <p:spPr>
          <a:xfrm>
            <a:off x="5181600" y="1626108"/>
            <a:ext cx="762000" cy="14980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86200" y="3200400"/>
            <a:ext cx="5107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Forecast error is </a:t>
            </a:r>
            <a:r>
              <a:rPr lang="en-US" sz="2400" i="1" dirty="0" smtClean="0">
                <a:solidFill>
                  <a:srgbClr val="FF0000"/>
                </a:solidFill>
              </a:rPr>
              <a:t>heavy-tailed</a:t>
            </a:r>
            <a:r>
              <a:rPr lang="en-US" sz="2400" dirty="0" smtClean="0">
                <a:solidFill>
                  <a:srgbClr val="FF0000"/>
                </a:solidFill>
              </a:rPr>
              <a:t> to the left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441198" y="1905000"/>
            <a:ext cx="8474202" cy="653796"/>
          </a:xfrm>
          <a:prstGeom prst="rect">
            <a:avLst/>
          </a:prstGeom>
        </p:spPr>
      </p:pic>
      <p:pic>
        <p:nvPicPr>
          <p:cNvPr id="3" name="Picture 2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910590" y="2756916"/>
            <a:ext cx="5337810" cy="1586484"/>
          </a:xfrm>
          <a:prstGeom prst="rect">
            <a:avLst/>
          </a:prstGeom>
        </p:spPr>
      </p:pic>
      <p:pic>
        <p:nvPicPr>
          <p:cNvPr id="4" name="Picture 3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364997" y="4617720"/>
            <a:ext cx="7415784" cy="580644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>
          <a:xfrm>
            <a:off x="6248400" y="2667000"/>
            <a:ext cx="609600" cy="17526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75073" y="3131403"/>
            <a:ext cx="21689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satisfied by the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Gaussian dist.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9133" y="762000"/>
            <a:ext cx="69880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When is an additional market beneficial?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8927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990600" y="5015805"/>
            <a:ext cx="76200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 renewable penetration increases: </a:t>
            </a:r>
          </a:p>
          <a:p>
            <a:pPr marL="274320" indent="-274320">
              <a:buAutoNum type="arabicParenR"/>
            </a:pPr>
            <a:r>
              <a:rPr lang="en-US" sz="2800" dirty="0" smtClean="0"/>
              <a:t>Should markets be moved closer to real-time? </a:t>
            </a:r>
          </a:p>
          <a:p>
            <a:pPr marL="274320" indent="-274320">
              <a:buFontTx/>
              <a:buAutoNum type="arabicParenR"/>
            </a:pPr>
            <a:r>
              <a:rPr lang="en-US" sz="2800" dirty="0"/>
              <a:t>Should markets be added?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7733" y="4444425"/>
            <a:ext cx="8589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This talk:</a:t>
            </a:r>
            <a:r>
              <a:rPr lang="en-US" sz="2800" dirty="0" smtClean="0"/>
              <a:t> What is the impact of long term wind contracts?</a:t>
            </a: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14" y="1721358"/>
            <a:ext cx="4574286" cy="3360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23378" y="2510135"/>
            <a:ext cx="6720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Opt. placement insensitive to increasing penetration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3348335"/>
            <a:ext cx="4971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Depends on forecast error distribution</a:t>
            </a:r>
            <a:endParaRPr lang="en-US" sz="2400" dirty="0"/>
          </a:p>
        </p:txBody>
      </p:sp>
      <p:sp>
        <p:nvSpPr>
          <p:cNvPr id="25" name="Freeform 24"/>
          <p:cNvSpPr/>
          <p:nvPr/>
        </p:nvSpPr>
        <p:spPr>
          <a:xfrm>
            <a:off x="1676400" y="2133600"/>
            <a:ext cx="609963" cy="2984897"/>
          </a:xfrm>
          <a:custGeom>
            <a:avLst/>
            <a:gdLst>
              <a:gd name="connsiteX0" fmla="*/ 276135 w 276135"/>
              <a:gd name="connsiteY0" fmla="*/ 1494972 h 1494972"/>
              <a:gd name="connsiteX1" fmla="*/ 363 w 276135"/>
              <a:gd name="connsiteY1" fmla="*/ 870857 h 1494972"/>
              <a:gd name="connsiteX2" fmla="*/ 218078 w 276135"/>
              <a:gd name="connsiteY2" fmla="*/ 0 h 1494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6135" h="1494972">
                <a:moveTo>
                  <a:pt x="276135" y="1494972"/>
                </a:moveTo>
                <a:cubicBezTo>
                  <a:pt x="143087" y="1307495"/>
                  <a:pt x="10039" y="1120019"/>
                  <a:pt x="363" y="870857"/>
                </a:cubicBezTo>
                <a:cubicBezTo>
                  <a:pt x="-9313" y="621695"/>
                  <a:pt x="176954" y="164495"/>
                  <a:pt x="218078" y="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667000" y="3008169"/>
            <a:ext cx="1146628" cy="2554431"/>
          </a:xfrm>
          <a:custGeom>
            <a:avLst/>
            <a:gdLst>
              <a:gd name="connsiteX0" fmla="*/ 0 w 1146628"/>
              <a:gd name="connsiteY0" fmla="*/ 1611086 h 1611086"/>
              <a:gd name="connsiteX1" fmla="*/ 653143 w 1146628"/>
              <a:gd name="connsiteY1" fmla="*/ 1074057 h 1611086"/>
              <a:gd name="connsiteX2" fmla="*/ 1146628 w 1146628"/>
              <a:gd name="connsiteY2" fmla="*/ 0 h 1611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628" h="1611086">
                <a:moveTo>
                  <a:pt x="0" y="1611086"/>
                </a:moveTo>
                <a:cubicBezTo>
                  <a:pt x="231019" y="1476828"/>
                  <a:pt x="462038" y="1342571"/>
                  <a:pt x="653143" y="1074057"/>
                </a:cubicBezTo>
                <a:cubicBezTo>
                  <a:pt x="844248" y="805543"/>
                  <a:pt x="995438" y="402771"/>
                  <a:pt x="1146628" y="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4914813" y="3782558"/>
            <a:ext cx="1089748" cy="2313441"/>
          </a:xfrm>
          <a:custGeom>
            <a:avLst/>
            <a:gdLst>
              <a:gd name="connsiteX0" fmla="*/ 0 w 1146628"/>
              <a:gd name="connsiteY0" fmla="*/ 1611086 h 1611086"/>
              <a:gd name="connsiteX1" fmla="*/ 653143 w 1146628"/>
              <a:gd name="connsiteY1" fmla="*/ 1074057 h 1611086"/>
              <a:gd name="connsiteX2" fmla="*/ 1146628 w 1146628"/>
              <a:gd name="connsiteY2" fmla="*/ 0 h 1611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628" h="1611086">
                <a:moveTo>
                  <a:pt x="0" y="1611086"/>
                </a:moveTo>
                <a:cubicBezTo>
                  <a:pt x="231019" y="1476828"/>
                  <a:pt x="462038" y="1342571"/>
                  <a:pt x="653143" y="1074057"/>
                </a:cubicBezTo>
                <a:cubicBezTo>
                  <a:pt x="844248" y="805543"/>
                  <a:pt x="995438" y="402771"/>
                  <a:pt x="1146628" y="0"/>
                </a:cubicBezTo>
              </a:path>
            </a:pathLst>
          </a:custGeom>
          <a:noFill/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6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5" grpId="0" animBg="1"/>
      <p:bldP spid="26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914400" y="344269"/>
            <a:ext cx="7195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How do we incorporate wind energy?</a:t>
            </a:r>
            <a:endParaRPr lang="en-US" sz="36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838200" y="1912203"/>
            <a:ext cx="7620000" cy="3726597"/>
            <a:chOff x="1066800" y="3048000"/>
            <a:chExt cx="7620000" cy="3726597"/>
          </a:xfrm>
        </p:grpSpPr>
        <p:cxnSp>
          <p:nvCxnSpPr>
            <p:cNvPr id="2" name="Straight Connector 1"/>
            <p:cNvCxnSpPr/>
            <p:nvPr/>
          </p:nvCxnSpPr>
          <p:spPr>
            <a:xfrm>
              <a:off x="1066800" y="4736068"/>
              <a:ext cx="73914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8072529" y="4812268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6482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720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day</a:t>
              </a:r>
            </a:p>
            <a:p>
              <a:pPr algn="ctr"/>
              <a:r>
                <a:rPr lang="en-US" sz="2200" dirty="0" smtClean="0"/>
                <a:t>ahead</a:t>
              </a:r>
              <a:endParaRPr lang="en-US" sz="22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730013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653813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real</a:t>
              </a:r>
            </a:p>
            <a:p>
              <a:pPr algn="ctr"/>
              <a:r>
                <a:rPr lang="en-US" sz="2200" dirty="0" smtClean="0"/>
                <a:t>time</a:t>
              </a:r>
              <a:endParaRPr lang="en-US" sz="22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6764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002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long</a:t>
              </a:r>
            </a:p>
            <a:p>
              <a:pPr algn="ctr"/>
              <a:r>
                <a:rPr lang="en-US" sz="2200" dirty="0" smtClean="0"/>
                <a:t>term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20574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5029200" y="5188803"/>
              <a:ext cx="0" cy="678597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reeform 19"/>
            <p:cNvSpPr/>
            <p:nvPr/>
          </p:nvSpPr>
          <p:spPr>
            <a:xfrm>
              <a:off x="2025748" y="5209905"/>
              <a:ext cx="2546252" cy="657496"/>
            </a:xfrm>
            <a:custGeom>
              <a:avLst/>
              <a:gdLst>
                <a:gd name="connsiteX0" fmla="*/ 0 w 2180492"/>
                <a:gd name="connsiteY0" fmla="*/ 0 h 1350499"/>
                <a:gd name="connsiteX1" fmla="*/ 534572 w 2180492"/>
                <a:gd name="connsiteY1" fmla="*/ 844062 h 1350499"/>
                <a:gd name="connsiteX2" fmla="*/ 1885070 w 2180492"/>
                <a:gd name="connsiteY2" fmla="*/ 956603 h 1350499"/>
                <a:gd name="connsiteX3" fmla="*/ 2180492 w 2180492"/>
                <a:gd name="connsiteY3" fmla="*/ 1350499 h 1350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0492" h="1350499">
                  <a:moveTo>
                    <a:pt x="0" y="0"/>
                  </a:moveTo>
                  <a:cubicBezTo>
                    <a:pt x="110197" y="342314"/>
                    <a:pt x="220394" y="684628"/>
                    <a:pt x="534572" y="844062"/>
                  </a:cubicBezTo>
                  <a:cubicBezTo>
                    <a:pt x="848750" y="1003496"/>
                    <a:pt x="1610750" y="872197"/>
                    <a:pt x="1885070" y="956603"/>
                  </a:cubicBezTo>
                  <a:cubicBezTo>
                    <a:pt x="2159390" y="1041009"/>
                    <a:pt x="2169941" y="1195754"/>
                    <a:pt x="2180492" y="1350499"/>
                  </a:cubicBezTo>
                </a:path>
              </a:pathLst>
            </a:cu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5486400" y="5175909"/>
              <a:ext cx="1716258" cy="691492"/>
            </a:xfrm>
            <a:custGeom>
              <a:avLst/>
              <a:gdLst>
                <a:gd name="connsiteX0" fmla="*/ 1800664 w 1800664"/>
                <a:gd name="connsiteY0" fmla="*/ 0 h 1125415"/>
                <a:gd name="connsiteX1" fmla="*/ 1237957 w 1800664"/>
                <a:gd name="connsiteY1" fmla="*/ 717452 h 1125415"/>
                <a:gd name="connsiteX2" fmla="*/ 225083 w 1800664"/>
                <a:gd name="connsiteY2" fmla="*/ 858129 h 1125415"/>
                <a:gd name="connsiteX3" fmla="*/ 0 w 1800664"/>
                <a:gd name="connsiteY3" fmla="*/ 1125415 h 1125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0664" h="1125415">
                  <a:moveTo>
                    <a:pt x="1800664" y="0"/>
                  </a:moveTo>
                  <a:cubicBezTo>
                    <a:pt x="1650609" y="287215"/>
                    <a:pt x="1500554" y="574431"/>
                    <a:pt x="1237957" y="717452"/>
                  </a:cubicBezTo>
                  <a:cubicBezTo>
                    <a:pt x="975360" y="860474"/>
                    <a:pt x="431409" y="790135"/>
                    <a:pt x="225083" y="858129"/>
                  </a:cubicBezTo>
                  <a:cubicBezTo>
                    <a:pt x="18757" y="926123"/>
                    <a:pt x="9378" y="1025769"/>
                    <a:pt x="0" y="1125415"/>
                  </a:cubicBezTo>
                </a:path>
              </a:pathLst>
            </a:cu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874531" y="5943600"/>
              <a:ext cx="252626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Utility buys power </a:t>
              </a:r>
            </a:p>
            <a:p>
              <a:pPr algn="ctr"/>
              <a:r>
                <a:rPr lang="en-US" sz="2400" dirty="0" smtClean="0"/>
                <a:t>to meet demand</a:t>
              </a:r>
              <a:endParaRPr lang="en-US" sz="2400" dirty="0"/>
            </a:p>
          </p:txBody>
        </p:sp>
        <p:pic>
          <p:nvPicPr>
            <p:cNvPr id="29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7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30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95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31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3048000"/>
              <a:ext cx="1143000" cy="762000"/>
            </a:xfrm>
            <a:prstGeom prst="rect">
              <a:avLst/>
            </a:prstGeom>
            <a:noFill/>
          </p:spPr>
        </p:pic>
        <p:cxnSp>
          <p:nvCxnSpPr>
            <p:cNvPr id="36" name="Straight Arrow Connector 35"/>
            <p:cNvCxnSpPr/>
            <p:nvPr/>
          </p:nvCxnSpPr>
          <p:spPr>
            <a:xfrm>
              <a:off x="50292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70866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/>
        </p:nvSpPr>
        <p:spPr>
          <a:xfrm>
            <a:off x="7391400" y="2882705"/>
            <a:ext cx="1219200" cy="698695"/>
          </a:xfrm>
          <a:custGeom>
            <a:avLst/>
            <a:gdLst>
              <a:gd name="connsiteX0" fmla="*/ 621324 w 621324"/>
              <a:gd name="connsiteY0" fmla="*/ 0 h 1308295"/>
              <a:gd name="connsiteX1" fmla="*/ 522850 w 621324"/>
              <a:gd name="connsiteY1" fmla="*/ 675249 h 1308295"/>
              <a:gd name="connsiteX2" fmla="*/ 86751 w 621324"/>
              <a:gd name="connsiteY2" fmla="*/ 858129 h 1308295"/>
              <a:gd name="connsiteX3" fmla="*/ 2345 w 621324"/>
              <a:gd name="connsiteY3" fmla="*/ 1308295 h 1308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324" h="1308295">
                <a:moveTo>
                  <a:pt x="621324" y="0"/>
                </a:moveTo>
                <a:cubicBezTo>
                  <a:pt x="616635" y="266114"/>
                  <a:pt x="611946" y="532228"/>
                  <a:pt x="522850" y="675249"/>
                </a:cubicBezTo>
                <a:cubicBezTo>
                  <a:pt x="433755" y="818271"/>
                  <a:pt x="173502" y="752621"/>
                  <a:pt x="86751" y="858129"/>
                </a:cubicBezTo>
                <a:cubicBezTo>
                  <a:pt x="0" y="963637"/>
                  <a:pt x="2345" y="1308295"/>
                  <a:pt x="2345" y="1308295"/>
                </a:cubicBezTo>
              </a:path>
            </a:pathLst>
          </a:custGeom>
          <a:ln w="63500">
            <a:solidFill>
              <a:srgbClr val="00B05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9" name="Picture 3" descr="C:\Users\JK\AppData\Local\Microsoft\Windows\Temporary Internet Files\Content.IE5\Y0JMT0DK\MP90044275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720010"/>
            <a:ext cx="762000" cy="1162695"/>
          </a:xfrm>
          <a:prstGeom prst="rect">
            <a:avLst/>
          </a:prstGeom>
          <a:noFill/>
        </p:spPr>
      </p:pic>
      <p:grpSp>
        <p:nvGrpSpPr>
          <p:cNvPr id="75" name="Group 74"/>
          <p:cNvGrpSpPr/>
          <p:nvPr/>
        </p:nvGrpSpPr>
        <p:grpSpPr>
          <a:xfrm>
            <a:off x="753668" y="228600"/>
            <a:ext cx="7704532" cy="1283732"/>
            <a:chOff x="753668" y="228600"/>
            <a:chExt cx="7704532" cy="1283732"/>
          </a:xfrm>
        </p:grpSpPr>
        <p:sp>
          <p:nvSpPr>
            <p:cNvPr id="28" name="TextBox 27"/>
            <p:cNvSpPr txBox="1"/>
            <p:nvPr/>
          </p:nvSpPr>
          <p:spPr>
            <a:xfrm>
              <a:off x="753668" y="228600"/>
              <a:ext cx="7552132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en-US" sz="2800" dirty="0" smtClean="0"/>
                <a:t> Allow wind producers to participate in real time</a:t>
              </a:r>
            </a:p>
            <a:p>
              <a:pPr marL="342900" indent="-342900"/>
              <a:r>
                <a:rPr lang="en-US" sz="2800" dirty="0" smtClean="0"/>
                <a:t>	and/or day ahead markets </a:t>
              </a:r>
              <a:endParaRPr lang="en-US" sz="28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743200" y="1143000"/>
              <a:ext cx="5715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[CAISO PIRP program, 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Bitar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 et al. 2011, </a:t>
              </a:r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Cai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 et al. 2011]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838200" y="1912203"/>
            <a:ext cx="7620000" cy="3726597"/>
            <a:chOff x="1066800" y="3048000"/>
            <a:chExt cx="7620000" cy="3726597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1066800" y="4736068"/>
              <a:ext cx="73914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8072529" y="4812268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6482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5720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day</a:t>
              </a:r>
            </a:p>
            <a:p>
              <a:pPr algn="ctr"/>
              <a:r>
                <a:rPr lang="en-US" sz="2200" dirty="0" smtClean="0"/>
                <a:t>ahead</a:t>
              </a:r>
              <a:endParaRPr lang="en-US" sz="22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730013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53813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real</a:t>
              </a:r>
            </a:p>
            <a:p>
              <a:pPr algn="ctr"/>
              <a:r>
                <a:rPr lang="en-US" sz="2200" dirty="0" smtClean="0"/>
                <a:t>time</a:t>
              </a:r>
              <a:endParaRPr lang="en-US" sz="22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6764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6002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long</a:t>
              </a:r>
            </a:p>
            <a:p>
              <a:pPr algn="ctr"/>
              <a:r>
                <a:rPr lang="en-US" sz="2200" dirty="0" smtClean="0"/>
                <a:t>term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20574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5029200" y="5188803"/>
              <a:ext cx="0" cy="678597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Freeform 37"/>
            <p:cNvSpPr/>
            <p:nvPr/>
          </p:nvSpPr>
          <p:spPr>
            <a:xfrm>
              <a:off x="2025748" y="5209905"/>
              <a:ext cx="2546252" cy="657496"/>
            </a:xfrm>
            <a:custGeom>
              <a:avLst/>
              <a:gdLst>
                <a:gd name="connsiteX0" fmla="*/ 0 w 2180492"/>
                <a:gd name="connsiteY0" fmla="*/ 0 h 1350499"/>
                <a:gd name="connsiteX1" fmla="*/ 534572 w 2180492"/>
                <a:gd name="connsiteY1" fmla="*/ 844062 h 1350499"/>
                <a:gd name="connsiteX2" fmla="*/ 1885070 w 2180492"/>
                <a:gd name="connsiteY2" fmla="*/ 956603 h 1350499"/>
                <a:gd name="connsiteX3" fmla="*/ 2180492 w 2180492"/>
                <a:gd name="connsiteY3" fmla="*/ 1350499 h 1350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0492" h="1350499">
                  <a:moveTo>
                    <a:pt x="0" y="0"/>
                  </a:moveTo>
                  <a:cubicBezTo>
                    <a:pt x="110197" y="342314"/>
                    <a:pt x="220394" y="684628"/>
                    <a:pt x="534572" y="844062"/>
                  </a:cubicBezTo>
                  <a:cubicBezTo>
                    <a:pt x="848750" y="1003496"/>
                    <a:pt x="1610750" y="872197"/>
                    <a:pt x="1885070" y="956603"/>
                  </a:cubicBezTo>
                  <a:cubicBezTo>
                    <a:pt x="2159390" y="1041009"/>
                    <a:pt x="2169941" y="1195754"/>
                    <a:pt x="2180492" y="1350499"/>
                  </a:cubicBezTo>
                </a:path>
              </a:pathLst>
            </a:cu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5486400" y="5175909"/>
              <a:ext cx="1716258" cy="691492"/>
            </a:xfrm>
            <a:custGeom>
              <a:avLst/>
              <a:gdLst>
                <a:gd name="connsiteX0" fmla="*/ 1800664 w 1800664"/>
                <a:gd name="connsiteY0" fmla="*/ 0 h 1125415"/>
                <a:gd name="connsiteX1" fmla="*/ 1237957 w 1800664"/>
                <a:gd name="connsiteY1" fmla="*/ 717452 h 1125415"/>
                <a:gd name="connsiteX2" fmla="*/ 225083 w 1800664"/>
                <a:gd name="connsiteY2" fmla="*/ 858129 h 1125415"/>
                <a:gd name="connsiteX3" fmla="*/ 0 w 1800664"/>
                <a:gd name="connsiteY3" fmla="*/ 1125415 h 1125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0664" h="1125415">
                  <a:moveTo>
                    <a:pt x="1800664" y="0"/>
                  </a:moveTo>
                  <a:cubicBezTo>
                    <a:pt x="1650609" y="287215"/>
                    <a:pt x="1500554" y="574431"/>
                    <a:pt x="1237957" y="717452"/>
                  </a:cubicBezTo>
                  <a:cubicBezTo>
                    <a:pt x="975360" y="860474"/>
                    <a:pt x="431409" y="790135"/>
                    <a:pt x="225083" y="858129"/>
                  </a:cubicBezTo>
                  <a:cubicBezTo>
                    <a:pt x="18757" y="926123"/>
                    <a:pt x="9378" y="1025769"/>
                    <a:pt x="0" y="1125415"/>
                  </a:cubicBezTo>
                </a:path>
              </a:pathLst>
            </a:cu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874531" y="5943600"/>
              <a:ext cx="252626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Utility buys power </a:t>
              </a:r>
            </a:p>
            <a:p>
              <a:pPr algn="ctr"/>
              <a:r>
                <a:rPr lang="en-US" sz="2400" dirty="0" smtClean="0"/>
                <a:t>to meet demand</a:t>
              </a:r>
              <a:endParaRPr lang="en-US" sz="2400" dirty="0"/>
            </a:p>
          </p:txBody>
        </p:sp>
        <p:pic>
          <p:nvPicPr>
            <p:cNvPr id="41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7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2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3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3048000"/>
              <a:ext cx="1143000" cy="762000"/>
            </a:xfrm>
            <a:prstGeom prst="rect">
              <a:avLst/>
            </a:prstGeom>
            <a:noFill/>
          </p:spPr>
        </p:pic>
        <p:cxnSp>
          <p:nvCxnSpPr>
            <p:cNvPr id="44" name="Straight Arrow Connector 43"/>
            <p:cNvCxnSpPr/>
            <p:nvPr/>
          </p:nvCxnSpPr>
          <p:spPr>
            <a:xfrm>
              <a:off x="50292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70866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4"/>
          <p:cNvGrpSpPr/>
          <p:nvPr/>
        </p:nvGrpSpPr>
        <p:grpSpPr>
          <a:xfrm>
            <a:off x="753668" y="228600"/>
            <a:ext cx="8526565" cy="1283732"/>
            <a:chOff x="753668" y="228600"/>
            <a:chExt cx="8526565" cy="1283732"/>
          </a:xfrm>
        </p:grpSpPr>
        <p:sp>
          <p:nvSpPr>
            <p:cNvPr id="28" name="TextBox 27"/>
            <p:cNvSpPr txBox="1"/>
            <p:nvPr/>
          </p:nvSpPr>
          <p:spPr>
            <a:xfrm>
              <a:off x="753668" y="228600"/>
              <a:ext cx="852656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en-US" sz="2800" dirty="0" smtClean="0"/>
                <a:t>2. Utilities form long term contracts with wind producers </a:t>
              </a:r>
            </a:p>
            <a:p>
              <a:pPr marL="342900" indent="-342900"/>
              <a:r>
                <a:rPr lang="en-US" sz="2800" dirty="0" smtClean="0"/>
                <a:t>	to buy all available wind for a fixed payment</a:t>
              </a:r>
              <a:endParaRPr lang="en-US" sz="28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743200" y="1143000"/>
              <a:ext cx="58674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[</a:t>
              </a:r>
              <a:r>
                <a:rPr lang="en-US" i="1" dirty="0" err="1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Meyn</a:t>
              </a:r>
              <a:r>
                <a:rPr lang="en-US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et al. 2009, </a:t>
              </a:r>
              <a:r>
                <a:rPr lang="en-US" i="1" dirty="0" err="1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Varaiya</a:t>
              </a:r>
              <a:r>
                <a:rPr lang="en-US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et al. 2010, </a:t>
              </a:r>
              <a:r>
                <a:rPr lang="en-US" i="1" dirty="0" err="1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Rajagopal</a:t>
              </a:r>
              <a:r>
                <a:rPr lang="en-US" i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et al. 2011]</a:t>
              </a:r>
              <a:endParaRPr lang="en-US" dirty="0"/>
            </a:p>
          </p:txBody>
        </p:sp>
      </p:grpSp>
      <p:pic>
        <p:nvPicPr>
          <p:cNvPr id="32" name="Picture 3" descr="C:\Users\JK\AppData\Local\Microsoft\Windows\Temporary Internet Files\Content.IE5\Y0JMT0DK\MP90044275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47105"/>
            <a:ext cx="762000" cy="1162695"/>
          </a:xfrm>
          <a:prstGeom prst="rect">
            <a:avLst/>
          </a:prstGeom>
          <a:noFill/>
        </p:spPr>
      </p:pic>
      <p:sp>
        <p:nvSpPr>
          <p:cNvPr id="38" name="Freeform 37"/>
          <p:cNvSpPr/>
          <p:nvPr/>
        </p:nvSpPr>
        <p:spPr>
          <a:xfrm>
            <a:off x="609600" y="2209800"/>
            <a:ext cx="685800" cy="1828800"/>
          </a:xfrm>
          <a:custGeom>
            <a:avLst/>
            <a:gdLst>
              <a:gd name="connsiteX0" fmla="*/ 0 w 1209822"/>
              <a:gd name="connsiteY0" fmla="*/ 0 h 815926"/>
              <a:gd name="connsiteX1" fmla="*/ 422031 w 1209822"/>
              <a:gd name="connsiteY1" fmla="*/ 365760 h 815926"/>
              <a:gd name="connsiteX2" fmla="*/ 1055077 w 1209822"/>
              <a:gd name="connsiteY2" fmla="*/ 478301 h 815926"/>
              <a:gd name="connsiteX3" fmla="*/ 1209822 w 1209822"/>
              <a:gd name="connsiteY3" fmla="*/ 815926 h 815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822" h="815926">
                <a:moveTo>
                  <a:pt x="0" y="0"/>
                </a:moveTo>
                <a:cubicBezTo>
                  <a:pt x="123092" y="143021"/>
                  <a:pt x="246185" y="286043"/>
                  <a:pt x="422031" y="365760"/>
                </a:cubicBezTo>
                <a:cubicBezTo>
                  <a:pt x="597877" y="445477"/>
                  <a:pt x="923779" y="403273"/>
                  <a:pt x="1055077" y="478301"/>
                </a:cubicBezTo>
                <a:cubicBezTo>
                  <a:pt x="1186375" y="553329"/>
                  <a:pt x="1198098" y="684627"/>
                  <a:pt x="1209822" y="815926"/>
                </a:cubicBezTo>
              </a:path>
            </a:pathLst>
          </a:cu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838200" y="1912203"/>
            <a:ext cx="7620000" cy="3726597"/>
            <a:chOff x="1066800" y="3048000"/>
            <a:chExt cx="7620000" cy="3726597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066800" y="4736068"/>
              <a:ext cx="73914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8072529" y="4812268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6482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720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day</a:t>
              </a:r>
            </a:p>
            <a:p>
              <a:pPr algn="ctr"/>
              <a:r>
                <a:rPr lang="en-US" sz="2200" dirty="0" smtClean="0"/>
                <a:t>ahead</a:t>
              </a:r>
              <a:endParaRPr lang="en-US" sz="22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730013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653813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real</a:t>
              </a:r>
            </a:p>
            <a:p>
              <a:pPr algn="ctr"/>
              <a:r>
                <a:rPr lang="en-US" sz="2200" dirty="0" smtClean="0"/>
                <a:t>time</a:t>
              </a:r>
              <a:endParaRPr lang="en-US" sz="22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6764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6002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long</a:t>
              </a:r>
            </a:p>
            <a:p>
              <a:pPr algn="ctr"/>
              <a:r>
                <a:rPr lang="en-US" sz="2200" dirty="0" smtClean="0"/>
                <a:t>term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0574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5029200" y="5188803"/>
              <a:ext cx="0" cy="678597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Freeform 41"/>
            <p:cNvSpPr/>
            <p:nvPr/>
          </p:nvSpPr>
          <p:spPr>
            <a:xfrm>
              <a:off x="2025748" y="5209905"/>
              <a:ext cx="2546252" cy="657496"/>
            </a:xfrm>
            <a:custGeom>
              <a:avLst/>
              <a:gdLst>
                <a:gd name="connsiteX0" fmla="*/ 0 w 2180492"/>
                <a:gd name="connsiteY0" fmla="*/ 0 h 1350499"/>
                <a:gd name="connsiteX1" fmla="*/ 534572 w 2180492"/>
                <a:gd name="connsiteY1" fmla="*/ 844062 h 1350499"/>
                <a:gd name="connsiteX2" fmla="*/ 1885070 w 2180492"/>
                <a:gd name="connsiteY2" fmla="*/ 956603 h 1350499"/>
                <a:gd name="connsiteX3" fmla="*/ 2180492 w 2180492"/>
                <a:gd name="connsiteY3" fmla="*/ 1350499 h 1350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0492" h="1350499">
                  <a:moveTo>
                    <a:pt x="0" y="0"/>
                  </a:moveTo>
                  <a:cubicBezTo>
                    <a:pt x="110197" y="342314"/>
                    <a:pt x="220394" y="684628"/>
                    <a:pt x="534572" y="844062"/>
                  </a:cubicBezTo>
                  <a:cubicBezTo>
                    <a:pt x="848750" y="1003496"/>
                    <a:pt x="1610750" y="872197"/>
                    <a:pt x="1885070" y="956603"/>
                  </a:cubicBezTo>
                  <a:cubicBezTo>
                    <a:pt x="2159390" y="1041009"/>
                    <a:pt x="2169941" y="1195754"/>
                    <a:pt x="2180492" y="1350499"/>
                  </a:cubicBezTo>
                </a:path>
              </a:pathLst>
            </a:cu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5486400" y="5175909"/>
              <a:ext cx="1716258" cy="691492"/>
            </a:xfrm>
            <a:custGeom>
              <a:avLst/>
              <a:gdLst>
                <a:gd name="connsiteX0" fmla="*/ 1800664 w 1800664"/>
                <a:gd name="connsiteY0" fmla="*/ 0 h 1125415"/>
                <a:gd name="connsiteX1" fmla="*/ 1237957 w 1800664"/>
                <a:gd name="connsiteY1" fmla="*/ 717452 h 1125415"/>
                <a:gd name="connsiteX2" fmla="*/ 225083 w 1800664"/>
                <a:gd name="connsiteY2" fmla="*/ 858129 h 1125415"/>
                <a:gd name="connsiteX3" fmla="*/ 0 w 1800664"/>
                <a:gd name="connsiteY3" fmla="*/ 1125415 h 1125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0664" h="1125415">
                  <a:moveTo>
                    <a:pt x="1800664" y="0"/>
                  </a:moveTo>
                  <a:cubicBezTo>
                    <a:pt x="1650609" y="287215"/>
                    <a:pt x="1500554" y="574431"/>
                    <a:pt x="1237957" y="717452"/>
                  </a:cubicBezTo>
                  <a:cubicBezTo>
                    <a:pt x="975360" y="860474"/>
                    <a:pt x="431409" y="790135"/>
                    <a:pt x="225083" y="858129"/>
                  </a:cubicBezTo>
                  <a:cubicBezTo>
                    <a:pt x="18757" y="926123"/>
                    <a:pt x="9378" y="1025769"/>
                    <a:pt x="0" y="1125415"/>
                  </a:cubicBezTo>
                </a:path>
              </a:pathLst>
            </a:cu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74531" y="5943600"/>
              <a:ext cx="252626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/>
                <a:t>Utility buys power </a:t>
              </a:r>
            </a:p>
            <a:p>
              <a:pPr algn="ctr"/>
              <a:r>
                <a:rPr lang="en-US" sz="2400" dirty="0" smtClean="0"/>
                <a:t>to meet demand</a:t>
              </a:r>
              <a:endParaRPr lang="en-US" sz="2400" dirty="0"/>
            </a:p>
          </p:txBody>
        </p:sp>
        <p:pic>
          <p:nvPicPr>
            <p:cNvPr id="45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7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6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7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3048000"/>
              <a:ext cx="1143000" cy="762000"/>
            </a:xfrm>
            <a:prstGeom prst="rect">
              <a:avLst/>
            </a:prstGeom>
            <a:noFill/>
          </p:spPr>
        </p:pic>
        <p:cxnSp>
          <p:nvCxnSpPr>
            <p:cNvPr id="48" name="Straight Arrow Connector 47"/>
            <p:cNvCxnSpPr/>
            <p:nvPr/>
          </p:nvCxnSpPr>
          <p:spPr>
            <a:xfrm>
              <a:off x="50292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70866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" descr="C:\Users\JK\AppData\Local\Microsoft\Windows\Temporary Internet Files\Content.IE5\Y0JMT0DK\MP90044275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47105"/>
            <a:ext cx="762000" cy="1162695"/>
          </a:xfrm>
          <a:prstGeom prst="rect">
            <a:avLst/>
          </a:prstGeom>
          <a:noFill/>
        </p:spPr>
      </p:pic>
      <p:sp>
        <p:nvSpPr>
          <p:cNvPr id="38" name="Freeform 37"/>
          <p:cNvSpPr/>
          <p:nvPr/>
        </p:nvSpPr>
        <p:spPr>
          <a:xfrm>
            <a:off x="609600" y="2209800"/>
            <a:ext cx="685800" cy="1828800"/>
          </a:xfrm>
          <a:custGeom>
            <a:avLst/>
            <a:gdLst>
              <a:gd name="connsiteX0" fmla="*/ 0 w 1209822"/>
              <a:gd name="connsiteY0" fmla="*/ 0 h 815926"/>
              <a:gd name="connsiteX1" fmla="*/ 422031 w 1209822"/>
              <a:gd name="connsiteY1" fmla="*/ 365760 h 815926"/>
              <a:gd name="connsiteX2" fmla="*/ 1055077 w 1209822"/>
              <a:gd name="connsiteY2" fmla="*/ 478301 h 815926"/>
              <a:gd name="connsiteX3" fmla="*/ 1209822 w 1209822"/>
              <a:gd name="connsiteY3" fmla="*/ 815926 h 815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9822" h="815926">
                <a:moveTo>
                  <a:pt x="0" y="0"/>
                </a:moveTo>
                <a:cubicBezTo>
                  <a:pt x="123092" y="143021"/>
                  <a:pt x="246185" y="286043"/>
                  <a:pt x="422031" y="365760"/>
                </a:cubicBezTo>
                <a:cubicBezTo>
                  <a:pt x="597877" y="445477"/>
                  <a:pt x="923779" y="403273"/>
                  <a:pt x="1055077" y="478301"/>
                </a:cubicBezTo>
                <a:cubicBezTo>
                  <a:pt x="1186375" y="553329"/>
                  <a:pt x="1198098" y="684627"/>
                  <a:pt x="1209822" y="815926"/>
                </a:cubicBezTo>
              </a:path>
            </a:pathLst>
          </a:cu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838200" y="1912203"/>
            <a:ext cx="7620000" cy="2145268"/>
            <a:chOff x="1066800" y="3048000"/>
            <a:chExt cx="7620000" cy="2145268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1066800" y="4736068"/>
              <a:ext cx="7391400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8072529" y="4812268"/>
              <a:ext cx="6142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6482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720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day</a:t>
              </a:r>
            </a:p>
            <a:p>
              <a:pPr algn="ctr"/>
              <a:r>
                <a:rPr lang="en-US" sz="2200" dirty="0" smtClean="0"/>
                <a:t>ahead</a:t>
              </a:r>
              <a:endParaRPr lang="en-US" sz="22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730013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653813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real</a:t>
              </a:r>
            </a:p>
            <a:p>
              <a:pPr algn="ctr"/>
              <a:r>
                <a:rPr lang="en-US" sz="2200" dirty="0" smtClean="0"/>
                <a:t>time</a:t>
              </a:r>
              <a:endParaRPr lang="en-US" sz="22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676400" y="4355068"/>
              <a:ext cx="838200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600200" y="4355068"/>
              <a:ext cx="96618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 smtClean="0"/>
                <a:t>long</a:t>
              </a:r>
            </a:p>
            <a:p>
              <a:pPr algn="ctr"/>
              <a:r>
                <a:rPr lang="en-US" sz="2200" dirty="0" smtClean="0"/>
                <a:t>term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20574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5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7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6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5800" y="3048000"/>
              <a:ext cx="1143000" cy="762000"/>
            </a:xfrm>
            <a:prstGeom prst="rect">
              <a:avLst/>
            </a:prstGeom>
            <a:noFill/>
          </p:spPr>
        </p:pic>
        <p:pic>
          <p:nvPicPr>
            <p:cNvPr id="47" name="Picture 2" descr="C:\Users\JK\AppData\Local\Microsoft\Windows\Temporary Internet Files\Content.IE5\PRUG3X0E\MP910218786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629400" y="3048000"/>
              <a:ext cx="1143000" cy="762000"/>
            </a:xfrm>
            <a:prstGeom prst="rect">
              <a:avLst/>
            </a:prstGeom>
            <a:noFill/>
          </p:spPr>
        </p:pic>
        <p:cxnSp>
          <p:nvCxnSpPr>
            <p:cNvPr id="48" name="Straight Arrow Connector 47"/>
            <p:cNvCxnSpPr/>
            <p:nvPr/>
          </p:nvCxnSpPr>
          <p:spPr>
            <a:xfrm>
              <a:off x="50292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7086600" y="38862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990600" y="5015805"/>
            <a:ext cx="76200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As renewable penetration increases: </a:t>
            </a:r>
          </a:p>
          <a:p>
            <a:pPr marL="274320" indent="-274320">
              <a:buAutoNum type="arabicParenR"/>
            </a:pPr>
            <a:r>
              <a:rPr lang="en-US" sz="2800" dirty="0" smtClean="0"/>
              <a:t>Should markets be moved closer to real-time? </a:t>
            </a:r>
          </a:p>
          <a:p>
            <a:pPr marL="274320" indent="-274320">
              <a:buFontTx/>
              <a:buAutoNum type="arabicParenR"/>
            </a:pPr>
            <a:r>
              <a:rPr lang="en-US" sz="2800" dirty="0"/>
              <a:t>Should markets be added?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67733" y="4444425"/>
            <a:ext cx="8589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This talk:</a:t>
            </a:r>
            <a:r>
              <a:rPr lang="en-US" sz="2800" dirty="0" smtClean="0"/>
              <a:t> What is the impact of long term wind contracts?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3601992" y="3330388"/>
            <a:ext cx="2422894" cy="555812"/>
            <a:chOff x="3886674" y="3070875"/>
            <a:chExt cx="2422894" cy="555812"/>
          </a:xfrm>
          <a:solidFill>
            <a:srgbClr val="FF0000"/>
          </a:solidFill>
        </p:grpSpPr>
        <p:sp>
          <p:nvSpPr>
            <p:cNvPr id="44" name="Right Arrow 43"/>
            <p:cNvSpPr/>
            <p:nvPr/>
          </p:nvSpPr>
          <p:spPr>
            <a:xfrm>
              <a:off x="5670893" y="3070875"/>
              <a:ext cx="638675" cy="555812"/>
            </a:xfrm>
            <a:prstGeom prst="rightArrow">
              <a:avLst/>
            </a:prstGeom>
            <a:grpFill/>
            <a:ln w="76200">
              <a:noFil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ctr"/>
              <a:endParaRPr lang="en-US" sz="2400" dirty="0" smtClean="0"/>
            </a:p>
          </p:txBody>
        </p:sp>
        <p:sp>
          <p:nvSpPr>
            <p:cNvPr id="56" name="Right Arrow 55"/>
            <p:cNvSpPr/>
            <p:nvPr/>
          </p:nvSpPr>
          <p:spPr>
            <a:xfrm rot="10800000">
              <a:off x="3886674" y="3070875"/>
              <a:ext cx="638675" cy="555812"/>
            </a:xfrm>
            <a:prstGeom prst="rightArrow">
              <a:avLst/>
            </a:prstGeom>
            <a:grpFill/>
            <a:ln w="76200">
              <a:noFill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ctr"/>
              <a:endParaRPr lang="en-US" sz="2400" dirty="0" smtClean="0"/>
            </a:p>
          </p:txBody>
        </p:sp>
      </p:grpSp>
      <p:sp>
        <p:nvSpPr>
          <p:cNvPr id="59" name="Right Arrow 58"/>
          <p:cNvSpPr/>
          <p:nvPr/>
        </p:nvSpPr>
        <p:spPr>
          <a:xfrm rot="16200000">
            <a:off x="5825969" y="3645423"/>
            <a:ext cx="638675" cy="555812"/>
          </a:xfrm>
          <a:prstGeom prst="rightArrow">
            <a:avLst/>
          </a:prstGeom>
          <a:solidFill>
            <a:srgbClr val="FF0000"/>
          </a:solidFill>
          <a:ln w="76200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1477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Connector 56"/>
          <p:cNvCxnSpPr/>
          <p:nvPr/>
        </p:nvCxnSpPr>
        <p:spPr>
          <a:xfrm>
            <a:off x="838200" y="5802868"/>
            <a:ext cx="7391400" cy="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43929" y="5879068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419600" y="5421868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343400" y="5588913"/>
            <a:ext cx="9661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int.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501413" y="5421868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425213" y="5421868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real</a:t>
            </a:r>
          </a:p>
          <a:p>
            <a:pPr algn="ctr"/>
            <a:r>
              <a:rPr lang="en-US" sz="2200" dirty="0" smtClean="0"/>
              <a:t>time</a:t>
            </a:r>
            <a:endParaRPr lang="en-US" sz="2200" dirty="0"/>
          </a:p>
        </p:txBody>
      </p:sp>
      <p:sp>
        <p:nvSpPr>
          <p:cNvPr id="63" name="Rectangle 62"/>
          <p:cNvSpPr/>
          <p:nvPr/>
        </p:nvSpPr>
        <p:spPr>
          <a:xfrm>
            <a:off x="1447800" y="5421868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371600" y="5421868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long</a:t>
            </a:r>
          </a:p>
          <a:p>
            <a:pPr algn="ctr"/>
            <a:r>
              <a:rPr lang="en-US" sz="2200" dirty="0" smtClean="0"/>
              <a:t>term</a:t>
            </a:r>
          </a:p>
        </p:txBody>
      </p:sp>
      <p:pic>
        <p:nvPicPr>
          <p:cNvPr id="36" name="Picture 35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7391400" y="6271260"/>
            <a:ext cx="128016" cy="205740"/>
          </a:xfrm>
          <a:prstGeom prst="rect">
            <a:avLst/>
          </a:prstGeom>
        </p:spPr>
      </p:pic>
      <p:pic>
        <p:nvPicPr>
          <p:cNvPr id="37" name="Picture 36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5105400" y="6299454"/>
            <a:ext cx="614934" cy="253746"/>
          </a:xfrm>
          <a:prstGeom prst="rect">
            <a:avLst/>
          </a:prstGeom>
        </p:spPr>
      </p:pic>
      <p:pic>
        <p:nvPicPr>
          <p:cNvPr id="38" name="Picture 37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2133600" y="6299454"/>
            <a:ext cx="548640" cy="253746"/>
          </a:xfrm>
          <a:prstGeom prst="rect">
            <a:avLst/>
          </a:prstGeom>
        </p:spPr>
      </p:pic>
      <p:grpSp>
        <p:nvGrpSpPr>
          <p:cNvPr id="90" name="Group 89"/>
          <p:cNvGrpSpPr/>
          <p:nvPr/>
        </p:nvGrpSpPr>
        <p:grpSpPr>
          <a:xfrm>
            <a:off x="1371600" y="4979194"/>
            <a:ext cx="5384005" cy="1547812"/>
            <a:chOff x="1371600" y="4979194"/>
            <a:chExt cx="5384005" cy="1547812"/>
          </a:xfrm>
        </p:grpSpPr>
        <p:pic>
          <p:nvPicPr>
            <p:cNvPr id="75" name="Picture 74" descr="addin_tmp.png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14" cstate="print"/>
            <a:stretch>
              <a:fillRect/>
            </a:stretch>
          </p:blipFill>
          <p:spPr>
            <a:xfrm>
              <a:off x="1371600" y="4979194"/>
              <a:ext cx="335756" cy="202406"/>
            </a:xfrm>
            <a:prstGeom prst="rect">
              <a:avLst/>
            </a:prstGeom>
          </p:spPr>
        </p:pic>
        <p:pic>
          <p:nvPicPr>
            <p:cNvPr id="77" name="Picture 76" descr="addin_tmp.png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5" cstate="print"/>
            <a:stretch>
              <a:fillRect/>
            </a:stretch>
          </p:blipFill>
          <p:spPr>
            <a:xfrm>
              <a:off x="4267200" y="4979194"/>
              <a:ext cx="404813" cy="202406"/>
            </a:xfrm>
            <a:prstGeom prst="rect">
              <a:avLst/>
            </a:prstGeom>
          </p:spPr>
        </p:pic>
        <p:pic>
          <p:nvPicPr>
            <p:cNvPr id="79" name="Picture 78" descr="addin_tmp.png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6" cstate="print"/>
            <a:stretch>
              <a:fillRect/>
            </a:stretch>
          </p:blipFill>
          <p:spPr>
            <a:xfrm>
              <a:off x="6376986" y="4979194"/>
              <a:ext cx="378619" cy="202406"/>
            </a:xfrm>
            <a:prstGeom prst="rect">
              <a:avLst/>
            </a:prstGeom>
          </p:spPr>
        </p:pic>
        <p:pic>
          <p:nvPicPr>
            <p:cNvPr id="87" name="Picture 86" descr="addin_tmp.png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7" cstate="print"/>
            <a:stretch>
              <a:fillRect/>
            </a:stretch>
          </p:blipFill>
          <p:spPr>
            <a:xfrm>
              <a:off x="1371600" y="6324600"/>
              <a:ext cx="297656" cy="202406"/>
            </a:xfrm>
            <a:prstGeom prst="rect">
              <a:avLst/>
            </a:prstGeom>
          </p:spPr>
        </p:pic>
        <p:pic>
          <p:nvPicPr>
            <p:cNvPr id="88" name="Picture 87" descr="addin_tmp.png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8" cstate="print"/>
            <a:stretch>
              <a:fillRect/>
            </a:stretch>
          </p:blipFill>
          <p:spPr>
            <a:xfrm>
              <a:off x="4267200" y="6324600"/>
              <a:ext cx="364331" cy="202406"/>
            </a:xfrm>
            <a:prstGeom prst="rect">
              <a:avLst/>
            </a:prstGeom>
          </p:spPr>
        </p:pic>
        <p:pic>
          <p:nvPicPr>
            <p:cNvPr id="89" name="Picture 88" descr="addin_tmp.png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403180" y="6324600"/>
              <a:ext cx="340519" cy="202406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1828800" y="4953000"/>
            <a:ext cx="5029200" cy="1759803"/>
            <a:chOff x="1828800" y="4953000"/>
            <a:chExt cx="5029200" cy="1759803"/>
          </a:xfrm>
        </p:grpSpPr>
        <p:cxnSp>
          <p:nvCxnSpPr>
            <p:cNvPr id="65" name="Straight Arrow Connector 64"/>
            <p:cNvCxnSpPr/>
            <p:nvPr/>
          </p:nvCxnSpPr>
          <p:spPr>
            <a:xfrm>
              <a:off x="1828800" y="49530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4800600" y="49530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6858000" y="49530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1828800" y="6241197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4800600" y="62484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6858000" y="62484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/>
          <p:cNvCxnSpPr/>
          <p:nvPr/>
        </p:nvCxnSpPr>
        <p:spPr>
          <a:xfrm>
            <a:off x="2286000" y="4267200"/>
            <a:ext cx="43434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4016010" y="3733800"/>
            <a:ext cx="1317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price ↑</a:t>
            </a:r>
            <a:endParaRPr lang="en-US" sz="2800" i="1" dirty="0"/>
          </a:p>
        </p:txBody>
      </p:sp>
      <p:sp>
        <p:nvSpPr>
          <p:cNvPr id="93" name="TextBox 92"/>
          <p:cNvSpPr txBox="1"/>
          <p:nvPr/>
        </p:nvSpPr>
        <p:spPr>
          <a:xfrm>
            <a:off x="3124200" y="4277380"/>
            <a:ext cx="3060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wind uncertainty ↓</a:t>
            </a:r>
            <a:endParaRPr lang="en-US" sz="2800" i="1" dirty="0"/>
          </a:p>
        </p:txBody>
      </p:sp>
      <p:grpSp>
        <p:nvGrpSpPr>
          <p:cNvPr id="4" name="Group 3"/>
          <p:cNvGrpSpPr/>
          <p:nvPr/>
        </p:nvGrpSpPr>
        <p:grpSpPr>
          <a:xfrm>
            <a:off x="152400" y="3942705"/>
            <a:ext cx="914400" cy="1820191"/>
            <a:chOff x="152400" y="3942705"/>
            <a:chExt cx="914400" cy="1820191"/>
          </a:xfrm>
        </p:grpSpPr>
        <p:pic>
          <p:nvPicPr>
            <p:cNvPr id="31" name="Picture 3" descr="C:\Users\JK\AppData\Local\Microsoft\Windows\Temporary Internet Files\Content.IE5\Y0JMT0DK\MP900442754[1].jpg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152400" y="3942705"/>
              <a:ext cx="762000" cy="1162695"/>
            </a:xfrm>
            <a:prstGeom prst="rect">
              <a:avLst/>
            </a:prstGeom>
            <a:noFill/>
          </p:spPr>
        </p:pic>
        <p:sp>
          <p:nvSpPr>
            <p:cNvPr id="35" name="Freeform 34"/>
            <p:cNvSpPr/>
            <p:nvPr/>
          </p:nvSpPr>
          <p:spPr>
            <a:xfrm>
              <a:off x="304800" y="5105400"/>
              <a:ext cx="762000" cy="657496"/>
            </a:xfrm>
            <a:custGeom>
              <a:avLst/>
              <a:gdLst>
                <a:gd name="connsiteX0" fmla="*/ 0 w 2180492"/>
                <a:gd name="connsiteY0" fmla="*/ 0 h 1350499"/>
                <a:gd name="connsiteX1" fmla="*/ 534572 w 2180492"/>
                <a:gd name="connsiteY1" fmla="*/ 844062 h 1350499"/>
                <a:gd name="connsiteX2" fmla="*/ 1885070 w 2180492"/>
                <a:gd name="connsiteY2" fmla="*/ 956603 h 1350499"/>
                <a:gd name="connsiteX3" fmla="*/ 2180492 w 2180492"/>
                <a:gd name="connsiteY3" fmla="*/ 1350499 h 1350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0492" h="1350499">
                  <a:moveTo>
                    <a:pt x="0" y="0"/>
                  </a:moveTo>
                  <a:cubicBezTo>
                    <a:pt x="110197" y="342314"/>
                    <a:pt x="220394" y="684628"/>
                    <a:pt x="534572" y="844062"/>
                  </a:cubicBezTo>
                  <a:cubicBezTo>
                    <a:pt x="848750" y="1003496"/>
                    <a:pt x="1610750" y="872197"/>
                    <a:pt x="1885070" y="956603"/>
                  </a:cubicBezTo>
                  <a:cubicBezTo>
                    <a:pt x="2159390" y="1041009"/>
                    <a:pt x="2169941" y="1195754"/>
                    <a:pt x="2180492" y="1350499"/>
                  </a:cubicBezTo>
                </a:path>
              </a:pathLst>
            </a:cu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Connector 56"/>
          <p:cNvCxnSpPr/>
          <p:nvPr/>
        </p:nvCxnSpPr>
        <p:spPr>
          <a:xfrm>
            <a:off x="838200" y="5802868"/>
            <a:ext cx="7391400" cy="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43929" y="5879068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419600" y="5421868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4343400" y="5588913"/>
            <a:ext cx="9661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int.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501413" y="5421868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425213" y="5421868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real</a:t>
            </a:r>
          </a:p>
          <a:p>
            <a:pPr algn="ctr"/>
            <a:r>
              <a:rPr lang="en-US" sz="2200" dirty="0" smtClean="0"/>
              <a:t>time</a:t>
            </a:r>
            <a:endParaRPr lang="en-US" sz="2200" dirty="0"/>
          </a:p>
        </p:txBody>
      </p:sp>
      <p:sp>
        <p:nvSpPr>
          <p:cNvPr id="63" name="Rectangle 62"/>
          <p:cNvSpPr/>
          <p:nvPr/>
        </p:nvSpPr>
        <p:spPr>
          <a:xfrm>
            <a:off x="1447800" y="5421868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1371600" y="5421868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long</a:t>
            </a:r>
          </a:p>
          <a:p>
            <a:pPr algn="ctr"/>
            <a:r>
              <a:rPr lang="en-US" sz="2200" dirty="0" smtClean="0"/>
              <a:t>term</a:t>
            </a:r>
          </a:p>
        </p:txBody>
      </p:sp>
      <p:pic>
        <p:nvPicPr>
          <p:cNvPr id="36" name="Picture 35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5" cstate="print"/>
          <a:stretch>
            <a:fillRect/>
          </a:stretch>
        </p:blipFill>
        <p:spPr>
          <a:xfrm>
            <a:off x="7391400" y="6271260"/>
            <a:ext cx="128016" cy="205740"/>
          </a:xfrm>
          <a:prstGeom prst="rect">
            <a:avLst/>
          </a:prstGeom>
        </p:spPr>
      </p:pic>
      <p:pic>
        <p:nvPicPr>
          <p:cNvPr id="37" name="Picture 36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5105400" y="6299454"/>
            <a:ext cx="614934" cy="253746"/>
          </a:xfrm>
          <a:prstGeom prst="rect">
            <a:avLst/>
          </a:prstGeom>
        </p:spPr>
      </p:pic>
      <p:pic>
        <p:nvPicPr>
          <p:cNvPr id="38" name="Picture 37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2133600" y="6299454"/>
            <a:ext cx="548640" cy="253746"/>
          </a:xfrm>
          <a:prstGeom prst="rect">
            <a:avLst/>
          </a:prstGeom>
        </p:spPr>
      </p:pic>
      <p:grpSp>
        <p:nvGrpSpPr>
          <p:cNvPr id="90" name="Group 89"/>
          <p:cNvGrpSpPr/>
          <p:nvPr/>
        </p:nvGrpSpPr>
        <p:grpSpPr>
          <a:xfrm>
            <a:off x="1371600" y="4979194"/>
            <a:ext cx="5384005" cy="1547812"/>
            <a:chOff x="1371600" y="4979194"/>
            <a:chExt cx="5384005" cy="1547812"/>
          </a:xfrm>
        </p:grpSpPr>
        <p:pic>
          <p:nvPicPr>
            <p:cNvPr id="75" name="Picture 74" descr="addin_tmp.png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8" cstate="print"/>
            <a:stretch>
              <a:fillRect/>
            </a:stretch>
          </p:blipFill>
          <p:spPr>
            <a:xfrm>
              <a:off x="1371600" y="4979194"/>
              <a:ext cx="335756" cy="202406"/>
            </a:xfrm>
            <a:prstGeom prst="rect">
              <a:avLst/>
            </a:prstGeom>
          </p:spPr>
        </p:pic>
        <p:pic>
          <p:nvPicPr>
            <p:cNvPr id="77" name="Picture 76" descr="addin_tmp.png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4267200" y="4979194"/>
              <a:ext cx="404813" cy="202406"/>
            </a:xfrm>
            <a:prstGeom prst="rect">
              <a:avLst/>
            </a:prstGeom>
          </p:spPr>
        </p:pic>
        <p:pic>
          <p:nvPicPr>
            <p:cNvPr id="79" name="Picture 78" descr="addin_tmp.png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376986" y="4979194"/>
              <a:ext cx="378619" cy="202406"/>
            </a:xfrm>
            <a:prstGeom prst="rect">
              <a:avLst/>
            </a:prstGeom>
          </p:spPr>
        </p:pic>
        <p:pic>
          <p:nvPicPr>
            <p:cNvPr id="87" name="Picture 86" descr="addin_tmp.png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1371600" y="6324600"/>
              <a:ext cx="297656" cy="202406"/>
            </a:xfrm>
            <a:prstGeom prst="rect">
              <a:avLst/>
            </a:prstGeom>
          </p:spPr>
        </p:pic>
        <p:pic>
          <p:nvPicPr>
            <p:cNvPr id="88" name="Picture 87" descr="addin_tmp.png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4267200" y="6324600"/>
              <a:ext cx="364331" cy="202406"/>
            </a:xfrm>
            <a:prstGeom prst="rect">
              <a:avLst/>
            </a:prstGeom>
          </p:spPr>
        </p:pic>
        <p:pic>
          <p:nvPicPr>
            <p:cNvPr id="89" name="Picture 88" descr="addin_tmp.png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403180" y="6324600"/>
              <a:ext cx="340519" cy="202406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1828800" y="4953000"/>
            <a:ext cx="5029200" cy="1759803"/>
            <a:chOff x="1828800" y="4953000"/>
            <a:chExt cx="5029200" cy="1759803"/>
          </a:xfrm>
        </p:grpSpPr>
        <p:cxnSp>
          <p:nvCxnSpPr>
            <p:cNvPr id="65" name="Straight Arrow Connector 64"/>
            <p:cNvCxnSpPr/>
            <p:nvPr/>
          </p:nvCxnSpPr>
          <p:spPr>
            <a:xfrm>
              <a:off x="1828800" y="49530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4800600" y="49530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6858000" y="49530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1828800" y="6241197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4800600" y="62484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/>
            <p:nvPr/>
          </p:nvCxnSpPr>
          <p:spPr>
            <a:xfrm>
              <a:off x="6858000" y="6248400"/>
              <a:ext cx="0" cy="464403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152400" y="3942705"/>
            <a:ext cx="914400" cy="1820191"/>
            <a:chOff x="152400" y="3942705"/>
            <a:chExt cx="914400" cy="1820191"/>
          </a:xfrm>
        </p:grpSpPr>
        <p:pic>
          <p:nvPicPr>
            <p:cNvPr id="31" name="Picture 3" descr="C:\Users\JK\AppData\Local\Microsoft\Windows\Temporary Internet Files\Content.IE5\Y0JMT0DK\MP900442754[1].jpg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152400" y="3942705"/>
              <a:ext cx="762000" cy="1162695"/>
            </a:xfrm>
            <a:prstGeom prst="rect">
              <a:avLst/>
            </a:prstGeom>
            <a:noFill/>
          </p:spPr>
        </p:pic>
        <p:sp>
          <p:nvSpPr>
            <p:cNvPr id="35" name="Freeform 34"/>
            <p:cNvSpPr/>
            <p:nvPr/>
          </p:nvSpPr>
          <p:spPr>
            <a:xfrm>
              <a:off x="304800" y="5105400"/>
              <a:ext cx="762000" cy="657496"/>
            </a:xfrm>
            <a:custGeom>
              <a:avLst/>
              <a:gdLst>
                <a:gd name="connsiteX0" fmla="*/ 0 w 2180492"/>
                <a:gd name="connsiteY0" fmla="*/ 0 h 1350499"/>
                <a:gd name="connsiteX1" fmla="*/ 534572 w 2180492"/>
                <a:gd name="connsiteY1" fmla="*/ 844062 h 1350499"/>
                <a:gd name="connsiteX2" fmla="*/ 1885070 w 2180492"/>
                <a:gd name="connsiteY2" fmla="*/ 956603 h 1350499"/>
                <a:gd name="connsiteX3" fmla="*/ 2180492 w 2180492"/>
                <a:gd name="connsiteY3" fmla="*/ 1350499 h 1350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0492" h="1350499">
                  <a:moveTo>
                    <a:pt x="0" y="0"/>
                  </a:moveTo>
                  <a:cubicBezTo>
                    <a:pt x="110197" y="342314"/>
                    <a:pt x="220394" y="684628"/>
                    <a:pt x="534572" y="844062"/>
                  </a:cubicBezTo>
                  <a:cubicBezTo>
                    <a:pt x="848750" y="1003496"/>
                    <a:pt x="1610750" y="872197"/>
                    <a:pt x="1885070" y="956603"/>
                  </a:cubicBezTo>
                  <a:cubicBezTo>
                    <a:pt x="2159390" y="1041009"/>
                    <a:pt x="2169941" y="1195754"/>
                    <a:pt x="2180492" y="1350499"/>
                  </a:cubicBezTo>
                </a:path>
              </a:pathLst>
            </a:cu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157244" y="1828800"/>
            <a:ext cx="898675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Assumption: wind forecasts evolve independently of the past</a:t>
            </a:r>
          </a:p>
          <a:p>
            <a:r>
              <a:rPr lang="en-US" i="1" dirty="0" smtClean="0"/>
              <a:t>                                                                 [Martingale model of forecast evolution, Heath et al. ‘94]</a:t>
            </a:r>
            <a:endParaRPr lang="en-US" i="1" dirty="0"/>
          </a:p>
        </p:txBody>
      </p:sp>
      <p:pic>
        <p:nvPicPr>
          <p:cNvPr id="41" name="Picture 40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5" cstate="print"/>
          <a:stretch>
            <a:fillRect/>
          </a:stretch>
        </p:blipFill>
        <p:spPr>
          <a:xfrm>
            <a:off x="1344930" y="2880360"/>
            <a:ext cx="7494270" cy="320040"/>
          </a:xfrm>
          <a:prstGeom prst="rect">
            <a:avLst/>
          </a:prstGeom>
        </p:spPr>
      </p:pic>
      <p:pic>
        <p:nvPicPr>
          <p:cNvPr id="42" name="Picture 41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6" cstate="print"/>
          <a:stretch>
            <a:fillRect/>
          </a:stretch>
        </p:blipFill>
        <p:spPr>
          <a:xfrm>
            <a:off x="914400" y="5258561"/>
            <a:ext cx="432054" cy="304038"/>
          </a:xfrm>
          <a:prstGeom prst="rect">
            <a:avLst/>
          </a:prstGeom>
        </p:spPr>
      </p:pic>
      <p:pic>
        <p:nvPicPr>
          <p:cNvPr id="43" name="Picture 42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7" cstate="print"/>
          <a:stretch>
            <a:fillRect/>
          </a:stretch>
        </p:blipFill>
        <p:spPr>
          <a:xfrm>
            <a:off x="3810000" y="5257800"/>
            <a:ext cx="509397" cy="304038"/>
          </a:xfrm>
          <a:prstGeom prst="rect">
            <a:avLst/>
          </a:prstGeom>
        </p:spPr>
      </p:pic>
      <p:pic>
        <p:nvPicPr>
          <p:cNvPr id="44" name="Picture 43" descr="addin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8" cstate="print"/>
          <a:stretch>
            <a:fillRect/>
          </a:stretch>
        </p:blipFill>
        <p:spPr>
          <a:xfrm>
            <a:off x="6163436" y="5326379"/>
            <a:ext cx="237363" cy="16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3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914400" y="5258561"/>
            <a:ext cx="432054" cy="304038"/>
          </a:xfrm>
          <a:prstGeom prst="rect">
            <a:avLst/>
          </a:prstGeom>
        </p:spPr>
      </p:pic>
      <p:pic>
        <p:nvPicPr>
          <p:cNvPr id="57" name="Picture 56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3810000" y="5257800"/>
            <a:ext cx="509397" cy="304038"/>
          </a:xfrm>
          <a:prstGeom prst="rect">
            <a:avLst/>
          </a:prstGeom>
        </p:spPr>
      </p:pic>
      <p:pic>
        <p:nvPicPr>
          <p:cNvPr id="59" name="Picture 58" descr="addin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6163436" y="5326379"/>
            <a:ext cx="237363" cy="160020"/>
          </a:xfrm>
          <a:prstGeom prst="rect">
            <a:avLst/>
          </a:prstGeom>
        </p:spPr>
      </p:pic>
      <p:cxnSp>
        <p:nvCxnSpPr>
          <p:cNvPr id="45" name="Straight Connector 44"/>
          <p:cNvCxnSpPr/>
          <p:nvPr/>
        </p:nvCxnSpPr>
        <p:spPr>
          <a:xfrm>
            <a:off x="838200" y="5802868"/>
            <a:ext cx="7391400" cy="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843929" y="5879068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419600" y="5421868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4343400" y="5588913"/>
            <a:ext cx="9661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int.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501413" y="5421868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425213" y="5421868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real</a:t>
            </a:r>
          </a:p>
          <a:p>
            <a:pPr algn="ctr"/>
            <a:r>
              <a:rPr lang="en-US" sz="2200" dirty="0" smtClean="0"/>
              <a:t>time</a:t>
            </a:r>
            <a:endParaRPr lang="en-US" sz="2200" dirty="0"/>
          </a:p>
        </p:txBody>
      </p:sp>
      <p:sp>
        <p:nvSpPr>
          <p:cNvPr id="51" name="Rectangle 50"/>
          <p:cNvSpPr/>
          <p:nvPr/>
        </p:nvSpPr>
        <p:spPr>
          <a:xfrm>
            <a:off x="1447800" y="5421868"/>
            <a:ext cx="838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371600" y="5421868"/>
            <a:ext cx="966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long</a:t>
            </a:r>
          </a:p>
          <a:p>
            <a:pPr algn="ctr"/>
            <a:r>
              <a:rPr lang="en-US" sz="2200" dirty="0" smtClean="0"/>
              <a:t>term</a:t>
            </a:r>
          </a:p>
        </p:txBody>
      </p:sp>
      <p:pic>
        <p:nvPicPr>
          <p:cNvPr id="53" name="Picture 52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9" cstate="print"/>
          <a:stretch>
            <a:fillRect/>
          </a:stretch>
        </p:blipFill>
        <p:spPr>
          <a:xfrm>
            <a:off x="7391400" y="6271260"/>
            <a:ext cx="128016" cy="205740"/>
          </a:xfrm>
          <a:prstGeom prst="rect">
            <a:avLst/>
          </a:prstGeom>
        </p:spPr>
      </p:pic>
      <p:pic>
        <p:nvPicPr>
          <p:cNvPr id="54" name="Picture 53" descr="addin_tmp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0" cstate="print"/>
          <a:stretch>
            <a:fillRect/>
          </a:stretch>
        </p:blipFill>
        <p:spPr>
          <a:xfrm>
            <a:off x="5105400" y="6299454"/>
            <a:ext cx="614934" cy="253746"/>
          </a:xfrm>
          <a:prstGeom prst="rect">
            <a:avLst/>
          </a:prstGeom>
        </p:spPr>
      </p:pic>
      <p:pic>
        <p:nvPicPr>
          <p:cNvPr id="55" name="Picture 54" descr="addin_tmp.pn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1" cstate="print"/>
          <a:stretch>
            <a:fillRect/>
          </a:stretch>
        </p:blipFill>
        <p:spPr>
          <a:xfrm>
            <a:off x="2133600" y="6299454"/>
            <a:ext cx="548640" cy="253746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1371600" y="4979194"/>
            <a:ext cx="5384005" cy="1547812"/>
            <a:chOff x="1371600" y="4979194"/>
            <a:chExt cx="5384005" cy="1547812"/>
          </a:xfrm>
        </p:grpSpPr>
        <p:pic>
          <p:nvPicPr>
            <p:cNvPr id="23" name="Picture 22" descr="addin_tmp.png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1371600" y="4979194"/>
              <a:ext cx="335756" cy="202406"/>
            </a:xfrm>
            <a:prstGeom prst="rect">
              <a:avLst/>
            </a:prstGeom>
          </p:spPr>
        </p:pic>
        <p:pic>
          <p:nvPicPr>
            <p:cNvPr id="24" name="Picture 23" descr="addin_tmp.png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4267200" y="4979194"/>
              <a:ext cx="404813" cy="202406"/>
            </a:xfrm>
            <a:prstGeom prst="rect">
              <a:avLst/>
            </a:prstGeom>
          </p:spPr>
        </p:pic>
        <p:pic>
          <p:nvPicPr>
            <p:cNvPr id="25" name="Picture 24" descr="addin_tmp.png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24" cstate="print"/>
            <a:stretch>
              <a:fillRect/>
            </a:stretch>
          </p:blipFill>
          <p:spPr>
            <a:xfrm>
              <a:off x="6376986" y="4979194"/>
              <a:ext cx="378619" cy="202406"/>
            </a:xfrm>
            <a:prstGeom prst="rect">
              <a:avLst/>
            </a:prstGeom>
          </p:spPr>
        </p:pic>
        <p:pic>
          <p:nvPicPr>
            <p:cNvPr id="27" name="Picture 26" descr="addin_tmp.png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25" cstate="print"/>
            <a:stretch>
              <a:fillRect/>
            </a:stretch>
          </p:blipFill>
          <p:spPr>
            <a:xfrm>
              <a:off x="1371600" y="6324600"/>
              <a:ext cx="297656" cy="202406"/>
            </a:xfrm>
            <a:prstGeom prst="rect">
              <a:avLst/>
            </a:prstGeom>
          </p:spPr>
        </p:pic>
        <p:pic>
          <p:nvPicPr>
            <p:cNvPr id="30" name="Picture 29" descr="addin_tmp.png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26" cstate="print"/>
            <a:stretch>
              <a:fillRect/>
            </a:stretch>
          </p:blipFill>
          <p:spPr>
            <a:xfrm>
              <a:off x="4267200" y="6324600"/>
              <a:ext cx="364331" cy="202406"/>
            </a:xfrm>
            <a:prstGeom prst="rect">
              <a:avLst/>
            </a:prstGeom>
          </p:spPr>
        </p:pic>
        <p:pic>
          <p:nvPicPr>
            <p:cNvPr id="34" name="Picture 33" descr="addin_tmp.png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27" cstate="print"/>
            <a:stretch>
              <a:fillRect/>
            </a:stretch>
          </p:blipFill>
          <p:spPr>
            <a:xfrm>
              <a:off x="6403180" y="6324600"/>
              <a:ext cx="340519" cy="202406"/>
            </a:xfrm>
            <a:prstGeom prst="rect">
              <a:avLst/>
            </a:prstGeom>
          </p:spPr>
        </p:pic>
      </p:grpSp>
      <p:cxnSp>
        <p:nvCxnSpPr>
          <p:cNvPr id="35" name="Straight Arrow Connector 34"/>
          <p:cNvCxnSpPr/>
          <p:nvPr/>
        </p:nvCxnSpPr>
        <p:spPr>
          <a:xfrm>
            <a:off x="1828800" y="4953000"/>
            <a:ext cx="0" cy="46440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800600" y="4953000"/>
            <a:ext cx="0" cy="46440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858000" y="4953000"/>
            <a:ext cx="0" cy="46440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828800" y="6241197"/>
            <a:ext cx="0" cy="46440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800600" y="6248400"/>
            <a:ext cx="0" cy="46440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858000" y="6248400"/>
            <a:ext cx="0" cy="46440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3400" y="457200"/>
            <a:ext cx="8359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/>
              <a:t>Objective</a:t>
            </a:r>
            <a:r>
              <a:rPr lang="en-US" sz="3200" dirty="0" smtClean="0"/>
              <a:t>: minimize average cost of procurement</a:t>
            </a:r>
            <a:endParaRPr lang="en-US" sz="3200" dirty="0"/>
          </a:p>
        </p:txBody>
      </p:sp>
      <p:pic>
        <p:nvPicPr>
          <p:cNvPr id="42" name="Picture 41" descr="addin_tmp.png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8" cstate="print"/>
          <a:stretch>
            <a:fillRect/>
          </a:stretch>
        </p:blipFill>
        <p:spPr>
          <a:xfrm>
            <a:off x="1828800" y="1496567"/>
            <a:ext cx="5562600" cy="408432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2514600" y="2067580"/>
            <a:ext cx="1688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subject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to: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600200" y="1371600"/>
            <a:ext cx="68580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152400" y="3942705"/>
            <a:ext cx="914400" cy="1820191"/>
            <a:chOff x="152400" y="3942705"/>
            <a:chExt cx="914400" cy="1820191"/>
          </a:xfrm>
        </p:grpSpPr>
        <p:pic>
          <p:nvPicPr>
            <p:cNvPr id="61" name="Picture 3" descr="C:\Users\JK\AppData\Local\Microsoft\Windows\Temporary Internet Files\Content.IE5\Y0JMT0DK\MP900442754[1].jpg"/>
            <p:cNvPicPr>
              <a:picLocks noChangeAspect="1" noChangeArrowheads="1"/>
            </p:cNvPicPr>
            <p:nvPr/>
          </p:nvPicPr>
          <p:blipFill>
            <a:blip r:embed="rId29" cstate="print"/>
            <a:srcRect/>
            <a:stretch>
              <a:fillRect/>
            </a:stretch>
          </p:blipFill>
          <p:spPr bwMode="auto">
            <a:xfrm>
              <a:off x="152400" y="3942705"/>
              <a:ext cx="762000" cy="1162695"/>
            </a:xfrm>
            <a:prstGeom prst="rect">
              <a:avLst/>
            </a:prstGeom>
            <a:noFill/>
          </p:spPr>
        </p:pic>
        <p:sp>
          <p:nvSpPr>
            <p:cNvPr id="62" name="Freeform 61"/>
            <p:cNvSpPr/>
            <p:nvPr/>
          </p:nvSpPr>
          <p:spPr>
            <a:xfrm>
              <a:off x="304800" y="5105400"/>
              <a:ext cx="762000" cy="657496"/>
            </a:xfrm>
            <a:custGeom>
              <a:avLst/>
              <a:gdLst>
                <a:gd name="connsiteX0" fmla="*/ 0 w 2180492"/>
                <a:gd name="connsiteY0" fmla="*/ 0 h 1350499"/>
                <a:gd name="connsiteX1" fmla="*/ 534572 w 2180492"/>
                <a:gd name="connsiteY1" fmla="*/ 844062 h 1350499"/>
                <a:gd name="connsiteX2" fmla="*/ 1885070 w 2180492"/>
                <a:gd name="connsiteY2" fmla="*/ 956603 h 1350499"/>
                <a:gd name="connsiteX3" fmla="*/ 2180492 w 2180492"/>
                <a:gd name="connsiteY3" fmla="*/ 1350499 h 1350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0492" h="1350499">
                  <a:moveTo>
                    <a:pt x="0" y="0"/>
                  </a:moveTo>
                  <a:cubicBezTo>
                    <a:pt x="110197" y="342314"/>
                    <a:pt x="220394" y="684628"/>
                    <a:pt x="534572" y="844062"/>
                  </a:cubicBezTo>
                  <a:cubicBezTo>
                    <a:pt x="848750" y="1003496"/>
                    <a:pt x="1610750" y="872197"/>
                    <a:pt x="1885070" y="956603"/>
                  </a:cubicBezTo>
                  <a:cubicBezTo>
                    <a:pt x="2159390" y="1041009"/>
                    <a:pt x="2169941" y="1195754"/>
                    <a:pt x="2180492" y="1350499"/>
                  </a:cubicBezTo>
                </a:path>
              </a:pathLst>
            </a:cu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151888"/>
            <a:ext cx="4029456" cy="3627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91000" y="2600980"/>
            <a:ext cx="3251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causality 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constraints</a:t>
            </a:r>
            <a:r>
              <a:rPr lang="en-US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0$&#10;\end{document}"/>
  <p:tag name="IGUANATEXSIZE" val="2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0$&#10;\end{document}"/>
  <p:tag name="IGUANATEXSIZE" val="2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-T_{in}$&#10;\end{document}"/>
  <p:tag name="IGUANATEXSIZE" val="2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-T_{lt}$&#10;\end{document}"/>
  <p:tag name="IGUANATEXSIZE" val="2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\textcolor{red}{$\imp$ $\mathcal{E}_1 := \hat{w}_{lt} - \hat{w}_{in}$ independent of $\mathcal{E}_2 := \hat{w}_{in} - w$}&#10;\end{document}"/>
  <p:tag name="IGUANATEXSIZE" val="2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&#10;\textcolor{red}{$\hat{w}_{lt}$}&#10;&#10;\end{document}"/>
  <p:tag name="IGUANATEXSIZE" val="2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&#10;\textcolor{red}{$\hat{w}_{in}$}&#10;&#10;\end{document}"/>
  <p:tag name="IGUANATEXSIZE" val="2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\textcolor{red}{$w$}&#10;&#10;\end{document}"/>
  <p:tag name="IGUANATEXSIZE" val="2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p_{lt}$&#10;\end{document}"/>
  <p:tag name="IGUANATEXSIZE" val="2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p_{in}$&#10;\end{document}"/>
  <p:tag name="IGUANATEXSIZE" val="2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p_{rt}$&#10;\end{document}"/>
  <p:tag name="IGUANATEXSIZE" val="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-T_{in}$&#10;\end{document}"/>
  <p:tag name="IGUANATEXSIZE" val="2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q_{lt}$&#10;\end{document}"/>
  <p:tag name="IGUANATEXSIZE" val="2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q_{in}$&#10;\end{document}"/>
  <p:tag name="IGUANATEXSIZE" val="2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q_{rt}$&#10;\end{document}"/>
  <p:tag name="IGUANATEXSIZE" val="2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&#10;\textcolor{red}{$\hat{w}_{lt}$}&#10;&#10;\end{document}"/>
  <p:tag name="IGUANATEXSIZE" val="2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&#10;\textcolor{red}{$\hat{w}_{in}$}&#10;&#10;\end{document}"/>
  <p:tag name="IGUANATEXSIZE" val="2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\textcolor{red}{$w$}&#10;&#10;\end{document}"/>
  <p:tag name="IGUANATEXSIZE" val="2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0$&#10;\end{document}"/>
  <p:tag name="IGUANATEXSIZE" val="2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-T_{in}$&#10;\end{document}"/>
  <p:tag name="IGUANATEXSIZE" val="2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-T_{lt}$&#10;\end{document}"/>
  <p:tag name="IGUANATEXSIZE" val="2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\min \Exp{p_{lt}\  q_{lt} + p_{in} \ q_{in} + p_{rt}\  q_{rt}}$&#10;\end{document}"/>
  <p:tag name="IGUANATEXSIZE" val="3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-T_{lt}$&#10;\end{document}"/>
  <p:tag name="IGUANATEXSIZE" val="2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q_{lt} + q_{in} + q_{rt} + w \geq d,$&#10;\end{document}"/>
  <p:tag name="IGUANATEXSIZE" val="3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p_{lt}$&#10;\end{document}"/>
  <p:tag name="IGUANATEXSIZE" val="2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p_{in}$&#10;\end{document}"/>
  <p:tag name="IGUANATEXSIZE" val="2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p_{rt}$&#10;\end{document}"/>
  <p:tag name="IGUANATEXSIZE" val="2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q_{lt}$&#10;\end{document}"/>
  <p:tag name="IGUANATEXSIZE" val="2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q_{in}$&#10;\end{document}"/>
  <p:tag name="IGUANATEXSIZE" val="2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q_{rt}$&#10;\end{document}"/>
  <p:tag name="IGUANATEXSIZE" val="2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x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\begin{eqnarray*}&#10;q^*_{lt} &amp;=&amp; [d - \hat{w}_{lt} + \color{red}r_{lt}\color{black}]_+ \\&#10;q^*_{in} &amp;=&amp; [d - q^*_{lt} - \hat{w}_{in} + \color{red} r_{in} \color{black}]_+ \\&#10;q^*_{rt} &amp;=&amp; [d - q^*_{lt} - q^*_{in} - w]_+ &#10;\end{eqnarray*}&#10;&#10;\end{document}"/>
  <p:tag name="IGUANATEXSIZE" val="2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r_{in} = \overline{F}^{-1}_{\mathcal{E}_{2}}\left(\frac{p_{in}}{p_{rt}}\right),$&#10;\end{document}"/>
  <p:tag name="IGUANATEXSIZE" val="2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\begin{equation*}&#10;p_{lt} - p_{in}\overline{F}_{\mathcal{E}_{1}}(r - r_{in})&#10;- p_{rt}\prob{\mathcal{E}_{1} + \mathcal{E}_{2} &gt; r, \mathcal{E}_{1} \leq r - r_{in} } = 0.&#10;\end{equation*}&#10;&#10;\end{document}"/>
  <p:tag name="IGUANATEXSIZE" val="2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p_{lt}$&#10;\end{document}"/>
  <p:tag name="IGUANATEXSIZE" val="2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\gamma$ - scale parameter (\# of wind farms)&#10;&#10;\end{document}"/>
  <p:tag name="IGUANATEXSIZE" val="2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\alpha$ - avg. output per wind farm&#10;\end{document}"/>
  <p:tag name="IGUANATEXSIZE" val="2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\theta$ - correlation parameter&#10;&#10;\end{document}"/>
  <p:tag name="IGUANATEXSIZE" val="2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{$\hat{w}_{lt}$}&#10;&#10;\end{document}"/>
  <p:tag name="IGUANATEXSIZE" val="2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{$\hat{w}_{in}$}&#10;&#10;\end{document}"/>
  <p:tag name="IGUANATEXSIZE" val="2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{$w$}&#10;&#10;\end{document}"/>
  <p:tag name="IGUANATEXSIZE" val="2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\mathcal{E}_2 := \hat{w}_{in} - w$&#10;\end{document}"/>
  <p:tag name="IGUANATEXSIZE" val="2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\mathcal{E}_1 := \hat{w}_{lt} - \hat{w}_{in}$&#10;\end{document}"/>
  <p:tag name="IGUANATEXSIZE" val="2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\mathcal{E}_2(\gamma) = \gamma^{\theta}\mathcal{E}_2$&#10;\end{document}"/>
  <p:tag name="IGUANATEXSIZE" val="2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\mathcal{E}_1(\gamma) = \gamma^{\theta}\mathcal{E}_1$&#10;\end{document}"/>
  <p:tag name="IGUANATEXSIZE" val="2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p_{in}$&#10;\end{document}"/>
  <p:tag name="IGUANATEXSIZE" val="2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\hat{w}_{lt}(\gamma) = \gamma \alpha$&#10;&#10;\end{document}"/>
  <p:tag name="IGUANATEXSIZE" val="2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Theorem: $\Exp{\text{Procurement}} = (d - \alpha \gamma) + \delta\  \gamma^{\theta}$&#10;\end{document}"/>
  <p:tag name="IGUANATEXSIZE" val="28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Theorem: $\Exp{\text{Procurement}} = (d - \alpha \gamma) + \delta\  \gamma^{\theta}$&#10;\end{document}"/>
  <p:tag name="IGUANATEXSIZE" val="2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Theorem: $\Exp{\text{Procurement}} = (d - \alpha \gamma) + \delta\  \gamma^{\theta}$&#10;\end{document}"/>
  <p:tag name="IGUANATEXSIZE" val="28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Theorem: $\Exp{\text{Cost}} = p_{lt}(d - \alpha \gamma) + \delta'\  \gamma^{\theta}$&#10;\end{document}"/>
  <p:tag name="IGUANATEXSIZE" val="28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\Exp{\text{Cost}} = p_{lt}(d - \alpha \gamma) + \delta'\  \gamma^{\theta}$&#10;\end{document}"/>
  <p:tag name="IGUANATEXSIZE" val="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Corollary: Optimal placement of intermediate market &#10;&#10;\hspace{1cm} does not change with growing wind penetration.&#10;\end{document}"/>
  <p:tag name="IGUANATEXSIZE" val="2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Theorem: If $\mathcal{E}_2$ satisfies the condition &#10;&#10;\hspace{2 cm} $\lim_{x \ra -\infty} \frac{f_{\mathcal{E}_2}(x)}{F_{\mathcal{E}_2}(x)} = 0,$&#10;&#10;then there exist prices such that expected procurement &#10;&#10;is higher with 3 markets&#10;\end{document}"/>
  <p:tag name="IGUANATEXSIZE" val="2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Theorem: If $f_{\mathcal{E}_2}(x)$ non-decreasing for $x &lt; 0$ and non-increasing &#10;&#10;for $x &gt; 0,$&#10;\end{document}"/>
  <p:tag name="IGUANATEXSIZE" val="2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\begin{eqnarray*}&#10;&amp;(a)&amp; \frac{f_{{\mathcal{E}_2}}(x)}{F_{\mathcal{E}_2}(x)} \text{ is non-decreasing for }x \leq 0,\\&#10;&amp;(b)&amp; \frac{f'_{{\mathcal{E}_2}}(x)}{f_{\mathcal{E}_2}(x)} \text{ is non-increasing for }x \leq 0,&#10;\end{eqnarray*}&#10;\end{document}"/>
  <p:tag name="IGUANATEXSIZE" val="2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p_{rt}$&#10;\end{document}"/>
  <p:tag name="IGUANATEXSIZE" val="25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then expected total conventional procurement decreases &#10;&#10;when intermediate market is added.&#10;\end{document}"/>
  <p:tag name="IGUANATEXSIZE" val="2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$\Exp{\text{Procurement}} = (d - \alpha \gamma) + \delta\  \gamma^{\theta}$&#10;\end{document}"/>
  <p:tag name="IGUANATEXSIZE" val="2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q_{lt}$&#10;\end{document}"/>
  <p:tag name="IGUANATEXSIZE" val="2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q_{in}$&#10;\end{document}"/>
  <p:tag name="IGUANATEXSIZE" val="2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&#10;\usepackage{amsgen}&#10;\usepackage{amsfonts}&#10;\usepackage{amsbsy}&#10;\usepackage{color}&#10;\pagestyle{empty}&#10;&#10;\newcommand{\ra}{\rightarrow}&#10;\newcommand{\ua}{\uparrow}&#10;\newcommand{\da}{\downarrow}&#10;\newcommand{\prob}[1]{P\left(#1\right)}&#10;\newcommand{\imp}{\Rightarrow}&#10;\newcommand{\re}{\mathbb{R}}&#10;\newcommand{\Exp}[1]{\mathbb{E}\left[#1\right]} %Expectation&#10;\newcommand{\eqdist}{\stackrel{d}{=}}&#10;\newcommand{\leqsim}{\stackrel{&lt;}{\sim}}&#10;\newcommand{\leqst}{\leq_{\mathrm{st}}}&#10;\newcommand{\leqas}{\leq_{\mathrm{a.s.}}}&#10;\newcommand{\indicator}{\boldsymbol{1}}&#10;\newcommand{\ceil}[1]{\left\lceil #1 \right\rceil}&#10;\newcommand{\floor}[1]{\left\lfloor #1 \right\rfloor}&#10;\DeclareMathOperator*{\argmax}{arg\,max}&#10;\DeclareMathOperator*{\argmin}{arg\,min}&#10;\newcommand{\rv}{\mathcal{RV}}&#10;\newcommand{\nat}{\mathbb{N}}&#10;&#10;&#10;\begin{document}&#10;&#10;$q_{rt}$&#10;\end{document}"/>
  <p:tag name="IGUANATEXSIZE" val="2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11618</TotalTime>
  <Words>711</Words>
  <Application>Microsoft Office PowerPoint</Application>
  <PresentationFormat>On-screen Show (4:3)</PresentationFormat>
  <Paragraphs>234</Paragraphs>
  <Slides>26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Energy procurement in the presence of intermittent 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Exploiting network effects in the provisioning of large scale systems</dc:title>
  <dc:creator>JK</dc:creator>
  <cp:lastModifiedBy>JK</cp:lastModifiedBy>
  <cp:revision>555</cp:revision>
  <dcterms:created xsi:type="dcterms:W3CDTF">2006-08-16T00:00:00Z</dcterms:created>
  <dcterms:modified xsi:type="dcterms:W3CDTF">2014-03-28T10:54:58Z</dcterms:modified>
</cp:coreProperties>
</file>