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566" r:id="rId3"/>
    <p:sldId id="567" r:id="rId4"/>
    <p:sldId id="568" r:id="rId5"/>
    <p:sldId id="569" r:id="rId6"/>
    <p:sldId id="578" r:id="rId7"/>
    <p:sldId id="579" r:id="rId8"/>
    <p:sldId id="581" r:id="rId9"/>
    <p:sldId id="582" r:id="rId10"/>
    <p:sldId id="583" r:id="rId11"/>
    <p:sldId id="279" r:id="rId12"/>
    <p:sldId id="453" r:id="rId13"/>
    <p:sldId id="585" r:id="rId14"/>
    <p:sldId id="584" r:id="rId15"/>
    <p:sldId id="590" r:id="rId16"/>
    <p:sldId id="586" r:id="rId17"/>
    <p:sldId id="587" r:id="rId18"/>
    <p:sldId id="588" r:id="rId19"/>
    <p:sldId id="589" r:id="rId20"/>
    <p:sldId id="592" r:id="rId21"/>
    <p:sldId id="593" r:id="rId22"/>
    <p:sldId id="410" r:id="rId2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cmsy10" panose="020B0604020202020204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4895" autoAdjust="0"/>
  </p:normalViewPr>
  <p:slideViewPr>
    <p:cSldViewPr>
      <p:cViewPr varScale="1">
        <p:scale>
          <a:sx n="53" d="100"/>
          <a:sy n="53" d="100"/>
        </p:scale>
        <p:origin x="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3D368-B91A-4BDD-BDE8-68DCE287B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92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4605A9-18B8-4043-A918-6835F628AC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8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4605A9-18B8-4043-A918-6835F628AC8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3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6196-1C42-486C-B713-530DF2FFD4AE}" type="slidenum">
              <a:rPr lang="en-US"/>
              <a:pPr>
                <a:defRPr/>
              </a:pPr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312252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81181-AB66-45AE-A337-50429362A1CD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6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7702-CF77-4C09-8D57-48B0FD7A2F4E}" type="slidenum">
              <a:rPr lang="en-US"/>
              <a:pPr>
                <a:defRPr/>
              </a:pPr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167140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F27B-A279-4CD9-A33E-72E26D60A7C3}" type="slidenum">
              <a:rPr lang="en-US"/>
              <a:pPr>
                <a:defRPr/>
              </a:pPr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44046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7D45E-AF68-4D70-BB3F-88E8C6F00F7F}" type="slidenum">
              <a:rPr lang="en-US"/>
              <a:pPr>
                <a:defRPr/>
              </a:pPr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32112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739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53403"/>
            <a:ext cx="845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0634C46-FB60-46DA-8F08-64AB20171EE3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Discrepancy and Optimization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Nikhil </a:t>
            </a:r>
            <a:r>
              <a:rPr lang="en-US" dirty="0" smtClean="0">
                <a:solidFill>
                  <a:srgbClr val="FF0000"/>
                </a:solidFill>
              </a:rPr>
              <a:t>Bansal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(CWI and TU/e)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786"/>
            <a:ext cx="7772400" cy="1143000"/>
          </a:xfrm>
        </p:spPr>
        <p:txBody>
          <a:bodyPr/>
          <a:lstStyle/>
          <a:p>
            <a:r>
              <a:rPr lang="en-US" dirty="0" smtClean="0"/>
              <a:t>What about other queries?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5800" y="1676400"/>
                <a:ext cx="8305800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Circles                  arbitrary rectangles                    aligned triangle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Turns out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≥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1/2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24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Reason: Set system S formed by  query sets </a:t>
                </a:r>
                <a:r>
                  <a:rPr lang="en-US" sz="2400" dirty="0"/>
                  <a:t>&amp;</a:t>
                </a:r>
                <a:r>
                  <a:rPr lang="en-US" sz="2400" dirty="0" smtClean="0"/>
                  <a:t> points  has large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discrepancy</a:t>
                </a:r>
                <a:r>
                  <a:rPr lang="en-US" sz="2400" dirty="0" smtClean="0"/>
                  <a:t>  (about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1/4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Larsen-Green’11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:  </m:t>
                    </m:r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</a:rPr>
                          <m:t>𝑑𝑖𝑠𝑐</m:t>
                        </m:r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dirty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5800" y="1676400"/>
                <a:ext cx="8305800" cy="4267200"/>
              </a:xfrm>
              <a:blipFill rotWithShape="1">
                <a:blip r:embed="rId2"/>
                <a:stretch>
                  <a:fillRect l="-1175" b="-1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917662" y="1361615"/>
            <a:ext cx="1609397" cy="1324303"/>
            <a:chOff x="6019800" y="1219200"/>
            <a:chExt cx="2209800" cy="22098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019800" y="1219200"/>
              <a:ext cx="22098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6324600" y="2286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6629400" y="1981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7315200" y="1676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934200" y="3048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8001000" y="2133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7162800" y="2286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6172200" y="2743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7696200" y="2438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7772400" y="1600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6781800" y="1447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6629400" y="1981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7772400" y="1905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6553200" y="2971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6934200" y="2514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7391400" y="3200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7543800" y="2133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8001000" y="2819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7696200" y="3048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7543800" y="1371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7010400" y="1828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7391400" y="2743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6553200" y="2590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91173" y="1393144"/>
            <a:ext cx="1690427" cy="1290690"/>
            <a:chOff x="6019800" y="1219200"/>
            <a:chExt cx="2209800" cy="2209800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6019800" y="1219200"/>
              <a:ext cx="22098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6324600" y="2286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6629400" y="1981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7315200" y="1676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6934200" y="3048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8001000" y="2133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7162800" y="2286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6172200" y="2743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7696200" y="2438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7772400" y="1600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6781800" y="1447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Oval 16"/>
            <p:cNvSpPr>
              <a:spLocks noChangeArrowheads="1"/>
            </p:cNvSpPr>
            <p:nvPr/>
          </p:nvSpPr>
          <p:spPr bwMode="auto">
            <a:xfrm>
              <a:off x="6629400" y="1981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7772400" y="1905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>
              <a:off x="6553200" y="2971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6934200" y="2514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7391400" y="3200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7543800" y="2133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8001000" y="2819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7696200" y="3048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Oval 24"/>
            <p:cNvSpPr>
              <a:spLocks noChangeArrowheads="1"/>
            </p:cNvSpPr>
            <p:nvPr/>
          </p:nvSpPr>
          <p:spPr bwMode="auto">
            <a:xfrm>
              <a:off x="7543800" y="1371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010400" y="1828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Oval 26"/>
            <p:cNvSpPr>
              <a:spLocks noChangeArrowheads="1"/>
            </p:cNvSpPr>
            <p:nvPr/>
          </p:nvSpPr>
          <p:spPr bwMode="auto">
            <a:xfrm>
              <a:off x="7391400" y="2743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6553200" y="2590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63752" y="1393145"/>
            <a:ext cx="1646047" cy="1292774"/>
            <a:chOff x="6019800" y="1219200"/>
            <a:chExt cx="2209800" cy="2209800"/>
          </a:xfrm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6019800" y="1219200"/>
              <a:ext cx="22098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Oval 5"/>
            <p:cNvSpPr>
              <a:spLocks noChangeArrowheads="1"/>
            </p:cNvSpPr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Oval 6"/>
            <p:cNvSpPr>
              <a:spLocks noChangeArrowheads="1"/>
            </p:cNvSpPr>
            <p:nvPr/>
          </p:nvSpPr>
          <p:spPr bwMode="auto">
            <a:xfrm>
              <a:off x="6324600" y="2286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Oval 7"/>
            <p:cNvSpPr>
              <a:spLocks noChangeArrowheads="1"/>
            </p:cNvSpPr>
            <p:nvPr/>
          </p:nvSpPr>
          <p:spPr bwMode="auto">
            <a:xfrm>
              <a:off x="6629400" y="1981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auto">
            <a:xfrm>
              <a:off x="7315200" y="1676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auto">
            <a:xfrm>
              <a:off x="6934200" y="3048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8001000" y="2133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7162800" y="2286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" name="Oval 12"/>
            <p:cNvSpPr>
              <a:spLocks noChangeArrowheads="1"/>
            </p:cNvSpPr>
            <p:nvPr/>
          </p:nvSpPr>
          <p:spPr bwMode="auto">
            <a:xfrm>
              <a:off x="6172200" y="2743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7" name="Oval 13"/>
            <p:cNvSpPr>
              <a:spLocks noChangeArrowheads="1"/>
            </p:cNvSpPr>
            <p:nvPr/>
          </p:nvSpPr>
          <p:spPr bwMode="auto">
            <a:xfrm>
              <a:off x="7696200" y="2438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8" name="Oval 14"/>
            <p:cNvSpPr>
              <a:spLocks noChangeArrowheads="1"/>
            </p:cNvSpPr>
            <p:nvPr/>
          </p:nvSpPr>
          <p:spPr bwMode="auto">
            <a:xfrm>
              <a:off x="7772400" y="1600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" name="Oval 15"/>
            <p:cNvSpPr>
              <a:spLocks noChangeArrowheads="1"/>
            </p:cNvSpPr>
            <p:nvPr/>
          </p:nvSpPr>
          <p:spPr bwMode="auto">
            <a:xfrm>
              <a:off x="6781800" y="1447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" name="Oval 16"/>
            <p:cNvSpPr>
              <a:spLocks noChangeArrowheads="1"/>
            </p:cNvSpPr>
            <p:nvPr/>
          </p:nvSpPr>
          <p:spPr bwMode="auto">
            <a:xfrm>
              <a:off x="6629400" y="1981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" name="Oval 17"/>
            <p:cNvSpPr>
              <a:spLocks noChangeArrowheads="1"/>
            </p:cNvSpPr>
            <p:nvPr/>
          </p:nvSpPr>
          <p:spPr bwMode="auto">
            <a:xfrm>
              <a:off x="7772400" y="1905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" name="Oval 18"/>
            <p:cNvSpPr>
              <a:spLocks noChangeArrowheads="1"/>
            </p:cNvSpPr>
            <p:nvPr/>
          </p:nvSpPr>
          <p:spPr bwMode="auto">
            <a:xfrm>
              <a:off x="6553200" y="2971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" name="Oval 19"/>
            <p:cNvSpPr>
              <a:spLocks noChangeArrowheads="1"/>
            </p:cNvSpPr>
            <p:nvPr/>
          </p:nvSpPr>
          <p:spPr bwMode="auto">
            <a:xfrm>
              <a:off x="6934200" y="2514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" name="Oval 20"/>
            <p:cNvSpPr>
              <a:spLocks noChangeArrowheads="1"/>
            </p:cNvSpPr>
            <p:nvPr/>
          </p:nvSpPr>
          <p:spPr bwMode="auto">
            <a:xfrm>
              <a:off x="7391400" y="3200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Oval 21"/>
            <p:cNvSpPr>
              <a:spLocks noChangeArrowheads="1"/>
            </p:cNvSpPr>
            <p:nvPr/>
          </p:nvSpPr>
          <p:spPr bwMode="auto">
            <a:xfrm>
              <a:off x="7543800" y="2133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6" name="Oval 22"/>
            <p:cNvSpPr>
              <a:spLocks noChangeArrowheads="1"/>
            </p:cNvSpPr>
            <p:nvPr/>
          </p:nvSpPr>
          <p:spPr bwMode="auto">
            <a:xfrm>
              <a:off x="8001000" y="2819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" name="Oval 23"/>
            <p:cNvSpPr>
              <a:spLocks noChangeArrowheads="1"/>
            </p:cNvSpPr>
            <p:nvPr/>
          </p:nvSpPr>
          <p:spPr bwMode="auto">
            <a:xfrm>
              <a:off x="7696200" y="3048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8" name="Oval 24"/>
            <p:cNvSpPr>
              <a:spLocks noChangeArrowheads="1"/>
            </p:cNvSpPr>
            <p:nvPr/>
          </p:nvSpPr>
          <p:spPr bwMode="auto">
            <a:xfrm>
              <a:off x="7543800" y="1371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010400" y="1828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" name="Oval 26"/>
            <p:cNvSpPr>
              <a:spLocks noChangeArrowheads="1"/>
            </p:cNvSpPr>
            <p:nvPr/>
          </p:nvSpPr>
          <p:spPr bwMode="auto">
            <a:xfrm>
              <a:off x="7391400" y="2743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1" name="Oval 27"/>
            <p:cNvSpPr>
              <a:spLocks noChangeArrowheads="1"/>
            </p:cNvSpPr>
            <p:nvPr/>
          </p:nvSpPr>
          <p:spPr bwMode="auto">
            <a:xfrm>
              <a:off x="6553200" y="2590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2" name="Oval 81"/>
          <p:cNvSpPr/>
          <p:nvPr/>
        </p:nvSpPr>
        <p:spPr>
          <a:xfrm>
            <a:off x="961074" y="1705193"/>
            <a:ext cx="510842" cy="501236"/>
          </a:xfrm>
          <a:prstGeom prst="ellipse">
            <a:avLst/>
          </a:prstGeom>
          <a:solidFill>
            <a:srgbClr val="00CC99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 rot="2091912">
            <a:off x="3899207" y="1950376"/>
            <a:ext cx="786923" cy="468074"/>
          </a:xfrm>
          <a:prstGeom prst="rect">
            <a:avLst/>
          </a:prstGeom>
          <a:solidFill>
            <a:srgbClr val="00CC99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ight Triangle 83"/>
          <p:cNvSpPr/>
          <p:nvPr/>
        </p:nvSpPr>
        <p:spPr>
          <a:xfrm>
            <a:off x="7500374" y="1838210"/>
            <a:ext cx="360728" cy="736263"/>
          </a:xfrm>
          <a:prstGeom prst="rtTriangle">
            <a:avLst/>
          </a:prstGeom>
          <a:solidFill>
            <a:srgbClr val="00CC99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 rot="9532455">
            <a:off x="4543376" y="1635557"/>
            <a:ext cx="588141" cy="311638"/>
          </a:xfrm>
          <a:prstGeom prst="rect">
            <a:avLst/>
          </a:prstGeom>
          <a:solidFill>
            <a:srgbClr val="00CC99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ight Triangle 85"/>
          <p:cNvSpPr/>
          <p:nvPr/>
        </p:nvSpPr>
        <p:spPr>
          <a:xfrm>
            <a:off x="7805606" y="1361615"/>
            <a:ext cx="610460" cy="479489"/>
          </a:xfrm>
          <a:prstGeom prst="rtTriangle">
            <a:avLst/>
          </a:prstGeom>
          <a:solidFill>
            <a:srgbClr val="00CC99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6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Applications</a:t>
            </a:r>
          </a:p>
        </p:txBody>
      </p:sp>
      <p:pic>
        <p:nvPicPr>
          <p:cNvPr id="8196" name="Picture 14" descr="mato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962400"/>
            <a:ext cx="1601788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16" descr="chaz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3825" y="4000500"/>
            <a:ext cx="1598613" cy="243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763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CS:  Computational Geometry</a:t>
            </a:r>
            <a:r>
              <a:rPr lang="en-US" dirty="0" smtClean="0"/>
              <a:t>, Approximation, </a:t>
            </a:r>
            <a:r>
              <a:rPr lang="en-US" dirty="0"/>
              <a:t>C</a:t>
            </a:r>
            <a:r>
              <a:rPr lang="en-US" dirty="0" smtClean="0"/>
              <a:t>omplexity, Differential Privacy, Pseudo-Randomness</a:t>
            </a:r>
            <a:r>
              <a:rPr lang="en-US" dirty="0"/>
              <a:t>, </a:t>
            </a:r>
            <a:r>
              <a:rPr lang="en-US" dirty="0" smtClean="0"/>
              <a:t>…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Math</a:t>
            </a:r>
            <a:r>
              <a:rPr lang="en-US" dirty="0" smtClean="0"/>
              <a:t>: </a:t>
            </a:r>
            <a:r>
              <a:rPr lang="en-US" dirty="0"/>
              <a:t>Combinatorics</a:t>
            </a:r>
            <a:r>
              <a:rPr lang="en-US" dirty="0" smtClean="0"/>
              <a:t>, </a:t>
            </a:r>
            <a:r>
              <a:rPr lang="en-US" dirty="0"/>
              <a:t>Finance</a:t>
            </a:r>
            <a:r>
              <a:rPr lang="en-US" dirty="0" smtClean="0"/>
              <a:t>, Dynamical Systems, Number </a:t>
            </a:r>
            <a:r>
              <a:rPr lang="en-US" dirty="0"/>
              <a:t>Theory, Ramsey Theory, Algebra,  Measure Theory, …</a:t>
            </a:r>
          </a:p>
          <a:p>
            <a:pPr eaLnBrk="1" hangingPunct="1"/>
            <a:endParaRPr lang="en-US" dirty="0"/>
          </a:p>
        </p:txBody>
      </p:sp>
      <p:grpSp>
        <p:nvGrpSpPr>
          <p:cNvPr id="8199" name="Group 20"/>
          <p:cNvGrpSpPr>
            <a:grpSpLocks/>
          </p:cNvGrpSpPr>
          <p:nvPr/>
        </p:nvGrpSpPr>
        <p:grpSpPr bwMode="auto">
          <a:xfrm>
            <a:off x="7010400" y="5105400"/>
            <a:ext cx="1295400" cy="76200"/>
            <a:chOff x="4224" y="3216"/>
            <a:chExt cx="816" cy="48"/>
          </a:xfrm>
        </p:grpSpPr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4224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>
              <a:off x="4416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03" name="Oval 11"/>
            <p:cNvSpPr>
              <a:spLocks noChangeArrowheads="1"/>
            </p:cNvSpPr>
            <p:nvPr/>
          </p:nvSpPr>
          <p:spPr bwMode="auto">
            <a:xfrm>
              <a:off x="4608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04" name="Oval 12"/>
            <p:cNvSpPr>
              <a:spLocks noChangeArrowheads="1"/>
            </p:cNvSpPr>
            <p:nvPr/>
          </p:nvSpPr>
          <p:spPr bwMode="auto">
            <a:xfrm>
              <a:off x="4800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4992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8200" name="Picture 18" descr="tich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4038600"/>
            <a:ext cx="2376488" cy="237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/>
            <a:r>
              <a:rPr lang="en-US" altLang="en-US" dirty="0" smtClean="0">
                <a:solidFill>
                  <a:schemeClr val="tx1"/>
                </a:solidFill>
              </a:rPr>
              <a:t>Matrix View</a:t>
            </a:r>
            <a:endParaRPr lang="en-US" altLang="en-US" sz="1266" dirty="0">
              <a:solidFill>
                <a:schemeClr val="tx1"/>
              </a:solidFill>
            </a:endParaRPr>
          </a:p>
        </p:txBody>
      </p:sp>
      <p:pic>
        <p:nvPicPr>
          <p:cNvPr id="8195" name="Picture 2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3" y="1789947"/>
            <a:ext cx="4920985" cy="156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68912" y="4017759"/>
            <a:ext cx="1821643" cy="1143000"/>
            <a:chOff x="7068912" y="5236959"/>
            <a:chExt cx="1821643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7600743" y="5236959"/>
              <a:ext cx="1289812" cy="1143000"/>
              <a:chOff x="6906803" y="5486400"/>
              <a:chExt cx="1289812" cy="1143000"/>
            </a:xfrm>
          </p:grpSpPr>
          <p:sp>
            <p:nvSpPr>
              <p:cNvPr id="9" name="Double Bracket 8"/>
              <p:cNvSpPr/>
              <p:nvPr/>
            </p:nvSpPr>
            <p:spPr>
              <a:xfrm>
                <a:off x="6906803" y="5486400"/>
                <a:ext cx="1289812" cy="1143000"/>
              </a:xfrm>
              <a:prstGeom prst="bracketPair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081012" y="5638800"/>
                <a:ext cx="182608" cy="838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431094" y="5638800"/>
                <a:ext cx="182608" cy="838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93608" y="5638800"/>
                <a:ext cx="182608" cy="838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>
              <a:off x="7068912" y="5808459"/>
              <a:ext cx="381000" cy="0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326195" y="2175643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Rows: sets</a:t>
            </a:r>
          </a:p>
          <a:p>
            <a:r>
              <a:rPr lang="en-US" sz="2000" dirty="0" smtClean="0"/>
              <a:t>Columns: elements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0993" y="4173760"/>
                <a:ext cx="64425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Given any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matrix A, </a:t>
                </a:r>
              </a:p>
              <a:p>
                <a:r>
                  <a:rPr lang="en-US" dirty="0" smtClean="0"/>
                  <a:t>find coloring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 to minimize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</m:e>
                        </m:d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93" y="4173760"/>
                <a:ext cx="644250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41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933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88" y="79038"/>
            <a:ext cx="7772400" cy="1143000"/>
          </a:xfrm>
        </p:spPr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9" y="1447800"/>
            <a:ext cx="2065544" cy="1911727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1091469" y="2597154"/>
            <a:ext cx="329680" cy="3545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91469" y="2597154"/>
            <a:ext cx="134016" cy="3545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25485" y="2506781"/>
            <a:ext cx="109893" cy="10311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338059" y="2314450"/>
            <a:ext cx="166180" cy="181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4756" y="2275056"/>
            <a:ext cx="29484" cy="3939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64035" y="1957594"/>
            <a:ext cx="99172" cy="32209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63207" y="1957594"/>
            <a:ext cx="29484" cy="35685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81141" y="2251884"/>
            <a:ext cx="452976" cy="25489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994740" y="1811608"/>
            <a:ext cx="135357" cy="43795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90720" y="1728187"/>
            <a:ext cx="497201" cy="8342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325761" y="1806973"/>
            <a:ext cx="6701" cy="14366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47835" y="2664354"/>
            <a:ext cx="92472" cy="59321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3412" y="2314450"/>
            <a:ext cx="77729" cy="1923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27101" y="1728187"/>
            <a:ext cx="176901" cy="8342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62418" y="1932104"/>
            <a:ext cx="280765" cy="62623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32265" y="2558340"/>
            <a:ext cx="22783" cy="10601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681141" y="2824243"/>
            <a:ext cx="184943" cy="7646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13621" y="2671305"/>
            <a:ext cx="167520" cy="1529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21149" y="2609898"/>
            <a:ext cx="83090" cy="6140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846156" y="2900713"/>
            <a:ext cx="101678" cy="35685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rot="10800000">
            <a:off x="5187412" y="19575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0800000">
            <a:off x="4730212" y="19575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0800000">
            <a:off x="4274888" y="19575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0800000">
            <a:off x="3887686" y="19636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0800000">
            <a:off x="5111212" y="2643394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0800000">
            <a:off x="4627313" y="2633869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0800000">
            <a:off x="4040086" y="2649466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1" idx="2"/>
            <a:endCxn id="26" idx="0"/>
          </p:cNvCxnSpPr>
          <p:nvPr/>
        </p:nvCxnSpPr>
        <p:spPr>
          <a:xfrm flipV="1">
            <a:off x="4703513" y="2109994"/>
            <a:ext cx="560099" cy="52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8" idx="0"/>
          </p:cNvCxnSpPr>
          <p:nvPr/>
        </p:nvCxnSpPr>
        <p:spPr>
          <a:xfrm flipH="1" flipV="1">
            <a:off x="4351088" y="2109994"/>
            <a:ext cx="366714" cy="52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9" idx="0"/>
          </p:cNvCxnSpPr>
          <p:nvPr/>
        </p:nvCxnSpPr>
        <p:spPr>
          <a:xfrm rot="10800000">
            <a:off x="3963886" y="2116066"/>
            <a:ext cx="152400" cy="523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7" idx="0"/>
          </p:cNvCxnSpPr>
          <p:nvPr/>
        </p:nvCxnSpPr>
        <p:spPr>
          <a:xfrm rot="10800000">
            <a:off x="4806412" y="2109994"/>
            <a:ext cx="381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39107" y="1488513"/>
            <a:ext cx="59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95445" y="2936833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65951" y="1431363"/>
            <a:ext cx="2033566" cy="1958504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32775" y="1447800"/>
            <a:ext cx="2033566" cy="1958504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10800000">
            <a:off x="6574497" y="188898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0800000">
            <a:off x="7033037" y="178164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0800000">
            <a:off x="7897819" y="260904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0800000">
            <a:off x="7536296" y="258815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10800000">
            <a:off x="6805663" y="17222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10800000">
            <a:off x="8022723" y="20598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0800000">
            <a:off x="7701696" y="178164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0800000">
            <a:off x="7055335" y="276364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0800000">
            <a:off x="7390235" y="298736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92017" y="3555954"/>
            <a:ext cx="20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Travelling Salesman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3885" y="3544409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Scheduling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6950" y="3544409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Clustering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53" name="Straight Connector 52"/>
          <p:cNvCxnSpPr>
            <a:stCxn id="40" idx="0"/>
          </p:cNvCxnSpPr>
          <p:nvPr/>
        </p:nvCxnSpPr>
        <p:spPr>
          <a:xfrm>
            <a:off x="7349558" y="1447800"/>
            <a:ext cx="129024" cy="764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332775" y="2212222"/>
            <a:ext cx="1133659" cy="5622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465380" y="2221472"/>
            <a:ext cx="900961" cy="3875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1051960" y="4648200"/>
                <a:ext cx="13548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NP-Hard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Min cx</a:t>
                </a:r>
                <a:endParaRPr lang="en-US" dirty="0"/>
              </a:p>
              <a:p>
                <a:r>
                  <a:rPr lang="en-US" dirty="0" smtClean="0"/>
                  <a:t>Ax = b</a:t>
                </a:r>
              </a:p>
              <a:p>
                <a:r>
                  <a:rPr lang="en-US" dirty="0"/>
                  <a:t>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{0,1}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60" y="4648200"/>
                <a:ext cx="1354858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7207" t="-2516" r="-5856" b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ight Arrow 56"/>
          <p:cNvSpPr/>
          <p:nvPr/>
        </p:nvSpPr>
        <p:spPr>
          <a:xfrm>
            <a:off x="3746011" y="5562600"/>
            <a:ext cx="1128247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6151643" y="4648200"/>
                <a:ext cx="222368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Polynomial time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Min cx</a:t>
                </a:r>
                <a:endParaRPr lang="en-US" dirty="0"/>
              </a:p>
              <a:p>
                <a:r>
                  <a:rPr lang="en-US" dirty="0" smtClean="0"/>
                  <a:t>Ax = b</a:t>
                </a:r>
              </a:p>
              <a:p>
                <a:r>
                  <a:rPr lang="en-US" dirty="0" smtClean="0"/>
                  <a:t> 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[0,1]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643" y="4648200"/>
                <a:ext cx="2223686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4110" t="-2516" r="-2740" b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 rot="10800000">
            <a:off x="3756034" y="6019800"/>
            <a:ext cx="1128247" cy="2286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88015" y="6248401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rounding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636576" y="5072407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70560" y="3048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16280" y="1264920"/>
                <a:ext cx="7924800" cy="4724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400" dirty="0" smtClean="0"/>
                  <a:t>Lovasz-Spencer-Vesztermgombi’86: Given any matrix A,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 dirty="0" err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0" dirty="0" smtClean="0">
                        <a:latin typeface="Cambria Math"/>
                      </a:rPr>
                      <m:t>,  </m:t>
                    </m:r>
                  </m:oMath>
                </a14:m>
                <a:r>
                  <a:rPr lang="en-US" sz="2400" dirty="0"/>
                  <a:t>c</a:t>
                </a:r>
                <a:r>
                  <a:rPr lang="en-US" sz="2400" dirty="0" smtClean="0"/>
                  <a:t>an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round</a:t>
                </a:r>
                <a:r>
                  <a:rPr lang="en-US" sz="2400" dirty="0" smtClean="0"/>
                  <a:t> x to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2400" i="1" dirty="0" err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 smtClean="0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𝐴𝑥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 –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𝐴</m:t>
                            </m:r>
                            <m:acc>
                              <m:accPr>
                                <m:chr m:val="̃"/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∞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&lt;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Herdisc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 eaLnBrk="1" hangingPunct="1">
                  <a:buNone/>
                </a:pPr>
                <a:endParaRPr lang="en-US" sz="2400" dirty="0" smtClean="0"/>
              </a:p>
              <a:p>
                <a:pPr marL="0" indent="0" eaLnBrk="1" hangingPunct="1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Proof:  </a:t>
                </a:r>
                <a:r>
                  <a:rPr lang="en-US" sz="2400" dirty="0" smtClean="0"/>
                  <a:t>Round the bits  of x one by one.</a:t>
                </a:r>
              </a:p>
              <a:p>
                <a:pPr marL="0" indent="0" eaLnBrk="1" hangingPunct="1">
                  <a:buNone/>
                </a:pPr>
                <a:endParaRPr lang="en-US" sz="2400" dirty="0"/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:  blah .0101101       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:  blah .1101010</a:t>
                </a:r>
                <a:endParaRPr lang="en-US" sz="2400" dirty="0"/>
              </a:p>
              <a:p>
                <a:pPr marL="0" indent="0" eaLnBrk="1" hangingPunct="1">
                  <a:buNone/>
                </a:pPr>
                <a:r>
                  <a:rPr lang="en-US" sz="2400" dirty="0" smtClean="0"/>
                  <a:t>…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:  blah .0111101</a:t>
                </a:r>
              </a:p>
              <a:p>
                <a:pPr marL="0" indent="0" eaLnBrk="1" hangingPunct="1">
                  <a:buNone/>
                </a:pPr>
                <a:endParaRPr lang="en-US" sz="2400" dirty="0" smtClean="0"/>
              </a:p>
              <a:p>
                <a:pPr marL="0" indent="0" eaLnBrk="1" hangingPunct="1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Error</a:t>
                </a:r>
                <a:r>
                  <a:rPr lang="en-US" sz="2400" dirty="0" smtClean="0"/>
                  <a:t>  =   herdisc(A)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 dirty="0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240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2400" i="1" dirty="0" smtClean="0">
                        <a:latin typeface="Cambria Math"/>
                      </a:rPr>
                      <m:t> + … +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)   </a:t>
                </a:r>
                <a:endParaRPr lang="en-US" sz="2400" dirty="0"/>
              </a:p>
              <a:p>
                <a:pPr marL="0" indent="0" eaLnBrk="1" hangingPunct="1">
                  <a:buNone/>
                </a:pPr>
                <a:r>
                  <a:rPr lang="en-US" sz="2400" dirty="0" smtClean="0"/>
                  <a:t>  </a:t>
                </a:r>
              </a:p>
            </p:txBody>
          </p:sp>
        </mc:Choice>
        <mc:Fallback xmlns="">
          <p:sp>
            <p:nvSpPr>
              <p:cNvPr id="1024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16280" y="1264920"/>
                <a:ext cx="7924800" cy="4724400"/>
              </a:xfrm>
              <a:blipFill rotWithShape="1">
                <a:blip r:embed="rId2"/>
                <a:stretch>
                  <a:fillRect l="-1231" t="-1032" r="-231" b="-16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056429" y="2168283"/>
            <a:ext cx="1908161" cy="1352436"/>
            <a:chOff x="6851781" y="2637000"/>
            <a:chExt cx="2171963" cy="1819363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8070983" y="3051847"/>
              <a:ext cx="64376" cy="630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6868729" y="4271047"/>
              <a:ext cx="64376" cy="630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135359" y="4296272"/>
              <a:ext cx="64376" cy="630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851781" y="3051847"/>
              <a:ext cx="64376" cy="6306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" name="Isosceles Triangle 2"/>
            <p:cNvSpPr/>
            <p:nvPr/>
          </p:nvSpPr>
          <p:spPr>
            <a:xfrm rot="1368372">
              <a:off x="7170829" y="2637000"/>
              <a:ext cx="1292072" cy="1819363"/>
            </a:xfrm>
            <a:prstGeom prst="triangle">
              <a:avLst>
                <a:gd name="adj" fmla="val 132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076539" y="2821014"/>
                  <a:ext cx="4344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6539" y="2821014"/>
                  <a:ext cx="434413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9524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 flipH="1">
              <a:off x="7515021" y="3890047"/>
              <a:ext cx="652526" cy="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135359" y="3546682"/>
              <a:ext cx="888385" cy="461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Ax=b</a:t>
              </a:r>
              <a:endParaRPr lang="en-US" dirty="0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H="1">
            <a:off x="3145430" y="5347026"/>
            <a:ext cx="365760" cy="977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566829" y="4034414"/>
            <a:ext cx="1289812" cy="1483443"/>
            <a:chOff x="5566829" y="4034414"/>
            <a:chExt cx="1289812" cy="1483443"/>
          </a:xfrm>
        </p:grpSpPr>
        <p:sp>
          <p:nvSpPr>
            <p:cNvPr id="20" name="Double Bracket 19"/>
            <p:cNvSpPr/>
            <p:nvPr/>
          </p:nvSpPr>
          <p:spPr>
            <a:xfrm>
              <a:off x="5566829" y="4374857"/>
              <a:ext cx="1289812" cy="1143000"/>
            </a:xfrm>
            <a:prstGeom prst="bracketPair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741038" y="4527257"/>
              <a:ext cx="182608" cy="838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453634" y="4527257"/>
              <a:ext cx="182608" cy="838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832342" y="4034414"/>
              <a:ext cx="0" cy="302336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544938" y="4034414"/>
              <a:ext cx="0" cy="302336"/>
            </a:xfrm>
            <a:prstGeom prst="straightConnector1">
              <a:avLst/>
            </a:prstGeom>
            <a:ln w="508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H="1">
            <a:off x="3101340" y="4034414"/>
            <a:ext cx="350520" cy="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21767" y="379219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09793" y="5112545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10898" y="5971674"/>
            <a:ext cx="254273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61622" y="3792195"/>
            <a:ext cx="399003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Key Point: </a:t>
            </a:r>
            <a:r>
              <a:rPr lang="en-US" dirty="0" smtClean="0"/>
              <a:t>Low discrepancy</a:t>
            </a:r>
          </a:p>
          <a:p>
            <a:r>
              <a:rPr lang="en-US" dirty="0"/>
              <a:t>c</a:t>
            </a:r>
            <a:r>
              <a:rPr lang="en-US" dirty="0" smtClean="0"/>
              <a:t>oloring </a:t>
            </a:r>
            <a:r>
              <a:rPr lang="en-US" dirty="0" smtClean="0">
                <a:solidFill>
                  <a:srgbClr val="FF0000"/>
                </a:solidFill>
              </a:rPr>
              <a:t>guides </a:t>
            </a:r>
            <a:r>
              <a:rPr lang="en-US" dirty="0" smtClean="0"/>
              <a:t>our updates!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52278" y="5943601"/>
            <a:ext cx="254273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15926" y="28445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8" grpId="0" animBg="1"/>
      <p:bldP spid="11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Rounding: The Catch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8001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LSV’86 result guarantees </a:t>
            </a:r>
            <a:r>
              <a:rPr lang="en-US" sz="2400" dirty="0" smtClean="0">
                <a:solidFill>
                  <a:srgbClr val="FF0000"/>
                </a:solidFill>
              </a:rPr>
              <a:t>existence</a:t>
            </a:r>
            <a:r>
              <a:rPr lang="en-US" sz="2400" dirty="0" smtClean="0"/>
              <a:t> of good rounding.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But, </a:t>
            </a:r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 smtClean="0"/>
              <a:t>to find it </a:t>
            </a:r>
            <a:r>
              <a:rPr lang="en-US" sz="2400" dirty="0" smtClean="0">
                <a:solidFill>
                  <a:srgbClr val="0070C0"/>
                </a:solidFill>
              </a:rPr>
              <a:t>efficiently  (poly time)</a:t>
            </a:r>
            <a:r>
              <a:rPr lang="en-US" sz="2400" dirty="0" smtClean="0"/>
              <a:t>? </a:t>
            </a:r>
          </a:p>
          <a:p>
            <a:pPr marL="0" indent="0">
              <a:buNone/>
            </a:pPr>
            <a:r>
              <a:rPr lang="en-US" sz="2400" dirty="0" smtClean="0"/>
              <a:t>Nothing </a:t>
            </a:r>
            <a:r>
              <a:rPr lang="en-US" sz="2400" dirty="0" smtClean="0"/>
              <a:t>known until recently.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13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r>
              <a:rPr lang="en-US" sz="3600" dirty="0" smtClean="0"/>
              <a:t>Questions around Discrepancy bounds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755392"/>
            <a:ext cx="7543800" cy="257860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Combinatorial: Show good coloring </a:t>
            </a:r>
            <a:r>
              <a:rPr lang="en-US" sz="2800" dirty="0" smtClean="0">
                <a:solidFill>
                  <a:srgbClr val="FF0000"/>
                </a:solidFill>
              </a:rPr>
              <a:t>exists</a:t>
            </a:r>
          </a:p>
          <a:p>
            <a:pPr marL="0" indent="0">
              <a:buNone/>
            </a:pPr>
            <a:r>
              <a:rPr lang="en-US" sz="2800" dirty="0" smtClean="0"/>
              <a:t>Algorithmic: </a:t>
            </a:r>
            <a:r>
              <a:rPr lang="en-US" sz="2800" dirty="0"/>
              <a:t>F</a:t>
            </a:r>
            <a:r>
              <a:rPr lang="en-US" sz="2800" dirty="0" smtClean="0"/>
              <a:t>ind coloring in </a:t>
            </a:r>
            <a:r>
              <a:rPr lang="en-US" sz="2800" dirty="0" smtClean="0">
                <a:solidFill>
                  <a:srgbClr val="0070C0"/>
                </a:solidFill>
              </a:rPr>
              <a:t>poly time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Lower bounds </a:t>
            </a:r>
            <a:r>
              <a:rPr lang="en-US" sz="2800" dirty="0" smtClean="0"/>
              <a:t>on </a:t>
            </a:r>
            <a:r>
              <a:rPr lang="en-US" sz="2800" dirty="0" smtClean="0"/>
              <a:t>discrepancy (do not focus here)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1290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Combinatorial</a:t>
            </a:r>
            <a:r>
              <a:rPr lang="en-US" dirty="0"/>
              <a:t> </a:t>
            </a:r>
            <a:r>
              <a:rPr lang="en-US" dirty="0" smtClean="0"/>
              <a:t>(3 generations)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59519"/>
            <a:ext cx="8229600" cy="518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0)  </a:t>
            </a:r>
            <a:r>
              <a:rPr lang="en-US" sz="2400" dirty="0" smtClean="0">
                <a:solidFill>
                  <a:srgbClr val="0070C0"/>
                </a:solidFill>
              </a:rPr>
              <a:t>Linear Algebra </a:t>
            </a:r>
            <a:r>
              <a:rPr lang="en-US" sz="2400" dirty="0" smtClean="0"/>
              <a:t>(Iterated Rounding) </a:t>
            </a:r>
          </a:p>
          <a:p>
            <a:pPr marL="0" indent="0" eaLnBrk="1" hangingPunct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[Steinitz, Beck-Fiala, Barany, …]</a:t>
            </a: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1)  </a:t>
            </a:r>
            <a:r>
              <a:rPr lang="en-US" sz="2400" dirty="0" smtClean="0">
                <a:solidFill>
                  <a:srgbClr val="FF0000"/>
                </a:solidFill>
              </a:rPr>
              <a:t>Partial Coloring </a:t>
            </a:r>
            <a:r>
              <a:rPr lang="en-US" sz="2400" dirty="0" smtClean="0"/>
              <a:t>Method: 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Beck/Spencer early 80’s:  Probabilistic Method + Pigeonhole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Gluskin’87:  Convex Geometric Approach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     Very </a:t>
            </a:r>
            <a:r>
              <a:rPr lang="en-US" sz="2400" dirty="0" smtClean="0">
                <a:solidFill>
                  <a:srgbClr val="0070C0"/>
                </a:solidFill>
              </a:rPr>
              <a:t>versatile </a:t>
            </a:r>
            <a:r>
              <a:rPr lang="en-US" sz="2400" dirty="0" smtClean="0"/>
              <a:t>(black-box)</a:t>
            </a:r>
          </a:p>
          <a:p>
            <a:pPr marL="0" indent="0" eaLnBrk="1" hangingPunct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Loss adds over </a:t>
            </a:r>
            <a:r>
              <a:rPr lang="en-US" sz="2400" dirty="0" smtClean="0">
                <a:solidFill>
                  <a:srgbClr val="0070C0"/>
                </a:solidFill>
              </a:rPr>
              <a:t>O(log n)</a:t>
            </a:r>
            <a:r>
              <a:rPr lang="en-US" sz="2400" dirty="0" smtClean="0"/>
              <a:t> iterations </a:t>
            </a: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/>
              <a:t>2)  </a:t>
            </a:r>
            <a:r>
              <a:rPr lang="en-US" sz="2400" dirty="0" smtClean="0">
                <a:solidFill>
                  <a:srgbClr val="FF0000"/>
                </a:solidFill>
              </a:rPr>
              <a:t>Banaszczyk’98:</a:t>
            </a:r>
            <a:r>
              <a:rPr lang="en-US" sz="2400" dirty="0" smtClean="0"/>
              <a:t> Based on a deep convex geometric result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Produces </a:t>
            </a:r>
            <a:r>
              <a:rPr lang="en-US" sz="2400" dirty="0" smtClean="0">
                <a:solidFill>
                  <a:srgbClr val="0070C0"/>
                </a:solidFill>
              </a:rPr>
              <a:t>full coloring </a:t>
            </a:r>
            <a:r>
              <a:rPr lang="en-US" sz="2400" dirty="0" smtClean="0"/>
              <a:t>directly (also black-box)  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 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34750" y="40789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215750" y="39265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672950" y="41551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20550" y="38503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368150" y="44599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977750" y="43075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987150" y="42313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749150" y="45361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rot="-1391916">
            <a:off x="6514075" y="3848731"/>
            <a:ext cx="1457325" cy="487363"/>
          </a:xfrm>
          <a:prstGeom prst="ellipse">
            <a:avLst/>
          </a:prstGeom>
          <a:solidFill>
            <a:srgbClr val="FF00FF">
              <a:alpha val="53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rot="-3091546">
            <a:off x="7711050" y="3964619"/>
            <a:ext cx="381000" cy="609600"/>
          </a:xfrm>
          <a:prstGeom prst="ellipse">
            <a:avLst/>
          </a:prstGeom>
          <a:solidFill>
            <a:srgbClr val="FF0000">
              <a:alpha val="4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 rot="1272554">
            <a:off x="7177650" y="4421819"/>
            <a:ext cx="533400" cy="228600"/>
          </a:xfrm>
          <a:prstGeom prst="ellipse">
            <a:avLst/>
          </a:prstGeom>
          <a:solidFill>
            <a:srgbClr val="3366FF">
              <a:alpha val="42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Brief History  (combinatorial)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8229600" cy="5334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199619"/>
                  </p:ext>
                </p:extLst>
              </p:nvPr>
            </p:nvGraphicFramePr>
            <p:xfrm>
              <a:off x="2516634" y="2133600"/>
              <a:ext cx="5941566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0918"/>
                    <a:gridCol w="2010918"/>
                    <a:gridCol w="1919730"/>
                  </a:tblGrid>
                  <a:tr h="682437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Method</a:t>
                          </a:r>
                          <a:endParaRPr 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ysClr val="windowText" lastClr="000000"/>
                              </a:solidFill>
                            </a:rPr>
                            <a:t>Tusnady</a:t>
                          </a:r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(rectangles)</a:t>
                          </a:r>
                          <a:endParaRPr 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Beck-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Fiala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(low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deg.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system)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072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</a:t>
                          </a:r>
                          <a:r>
                            <a:rPr lang="en-US" baseline="0" dirty="0" smtClean="0"/>
                            <a:t> Algebra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dirty="0" smtClean="0"/>
                            <a:t>  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8243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Partial Coloring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2.5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r>
                            <a:rPr lang="en-US" sz="1600" dirty="0" smtClean="0"/>
                            <a:t>[Matousek’99]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aseline="0" dirty="0" smtClean="0"/>
                            <a:t>t</a:t>
                          </a:r>
                          <a:r>
                            <a:rPr lang="en-US" sz="1800" baseline="30000" dirty="0" smtClean="0"/>
                            <a:t>1/2</a:t>
                          </a:r>
                          <a:r>
                            <a:rPr lang="en-US" baseline="0" dirty="0" smtClean="0"/>
                            <a:t> log n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740978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Banaszczyk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1.5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8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[Nikolov’17]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(t log n)</a:t>
                          </a:r>
                          <a:r>
                            <a:rPr lang="en-US" sz="1800" baseline="30000" dirty="0" smtClean="0"/>
                            <a:t>1/2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[Banaszczyk’98]</a:t>
                          </a:r>
                        </a:p>
                      </a:txBody>
                      <a:tcPr/>
                    </a:tc>
                  </a:tr>
                  <a:tr h="45869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Lower bound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/>
                                    </m:sSup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t</a:t>
                          </a:r>
                          <a:r>
                            <a:rPr lang="en-US" sz="1800" baseline="30000" dirty="0" smtClean="0"/>
                            <a:t>1/2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199619"/>
                  </p:ext>
                </p:extLst>
              </p:nvPr>
            </p:nvGraphicFramePr>
            <p:xfrm>
              <a:off x="2516634" y="2133600"/>
              <a:ext cx="5941566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0918"/>
                    <a:gridCol w="2010918"/>
                    <a:gridCol w="1919730"/>
                  </a:tblGrid>
                  <a:tr h="682437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Method</a:t>
                          </a:r>
                          <a:endParaRPr 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solidFill>
                                <a:sysClr val="windowText" lastClr="000000"/>
                              </a:solidFill>
                            </a:rPr>
                            <a:t>Tusnady</a:t>
                          </a:r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dirty="0" smtClean="0">
                              <a:solidFill>
                                <a:sysClr val="windowText" lastClr="000000"/>
                              </a:solidFill>
                            </a:rPr>
                            <a:t>(rectangles)</a:t>
                          </a:r>
                          <a:endParaRPr 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Beck-</a:t>
                          </a:r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</a:rPr>
                            <a:t>Fiala</a:t>
                          </a:r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(low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</a:rPr>
                            <a:t> deg.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system)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07256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</a:t>
                          </a:r>
                          <a:r>
                            <a:rPr lang="en-US" baseline="0" dirty="0" smtClean="0"/>
                            <a:t> Algebra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174627" r="-96375" b="-464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8243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Partial Coloring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164286" r="-96375" b="-177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aseline="0" dirty="0" smtClean="0"/>
                            <a:t>t</a:t>
                          </a:r>
                          <a:r>
                            <a:rPr lang="en-US" sz="1800" baseline="30000" dirty="0" smtClean="0"/>
                            <a:t>1/2</a:t>
                          </a:r>
                          <a:r>
                            <a:rPr lang="en-US" baseline="0" dirty="0" smtClean="0"/>
                            <a:t> log n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740978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Banaszczyk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242623" r="-96375" b="-6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(t log n)</a:t>
                          </a:r>
                          <a:r>
                            <a:rPr lang="en-US" sz="1800" baseline="30000" dirty="0" smtClean="0"/>
                            <a:t>1/2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[Banaszczyk’98]</a:t>
                          </a:r>
                        </a:p>
                      </a:txBody>
                      <a:tcPr/>
                    </a:tc>
                  </a:tr>
                  <a:tr h="45869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Lower bound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557333" r="-9637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t</a:t>
                          </a:r>
                          <a:r>
                            <a:rPr lang="en-US" sz="1800" baseline="30000" dirty="0" smtClean="0"/>
                            <a:t>1/2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6539427" y="1904999"/>
            <a:ext cx="1952301" cy="365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172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Algorithmic</a:t>
            </a:r>
            <a:r>
              <a:rPr lang="en-US" dirty="0"/>
              <a:t> </a:t>
            </a:r>
            <a:r>
              <a:rPr lang="en-US" dirty="0" smtClean="0"/>
              <a:t>history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54722"/>
                <a:ext cx="8915400" cy="5703277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Linear Algebraic Methods: </a:t>
                </a:r>
                <a:r>
                  <a:rPr lang="en-US" sz="2400" dirty="0" smtClean="0"/>
                  <a:t>Already algorithmic</a:t>
                </a:r>
              </a:p>
              <a:p>
                <a:pPr marL="0" indent="0" eaLnBrk="1" hangingPunct="1">
                  <a:buNone/>
                </a:pP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Partial Coloring </a:t>
                </a:r>
                <a:r>
                  <a:rPr lang="en-US" sz="2400" dirty="0" smtClean="0"/>
                  <a:t>now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constructive</a:t>
                </a:r>
              </a:p>
              <a:p>
                <a:pPr marL="0" indent="0" eaLnBrk="1" hangingPunct="1">
                  <a:buNone/>
                </a:pPr>
                <a:r>
                  <a:rPr lang="en-US" sz="2400" dirty="0" smtClean="0"/>
                  <a:t>    </a:t>
                </a:r>
                <a:r>
                  <a:rPr lang="en-US" sz="2000" dirty="0" smtClean="0"/>
                  <a:t>Bansal’10</a:t>
                </a:r>
                <a:r>
                  <a:rPr lang="en-US" sz="2000" dirty="0"/>
                  <a:t>:            SDP + Random walk </a:t>
                </a:r>
              </a:p>
              <a:p>
                <a:pPr marL="0" indent="0" eaLnBrk="1" hangingPunct="1">
                  <a:buNone/>
                </a:pPr>
                <a:r>
                  <a:rPr lang="en-US" sz="2000" dirty="0"/>
                  <a:t>    Lovett Meka’12:  Random walk + linear algebra</a:t>
                </a:r>
              </a:p>
              <a:p>
                <a:pPr marL="0" indent="0" eaLnBrk="1" hangingPunct="1">
                  <a:buNone/>
                </a:pPr>
                <a:r>
                  <a:rPr lang="en-US" sz="2000" dirty="0"/>
                  <a:t>    Rothvoss’14:        </a:t>
                </a:r>
                <a:r>
                  <a:rPr lang="en-US" sz="2000" dirty="0" smtClean="0"/>
                  <a:t>Convex </a:t>
                </a:r>
                <a:r>
                  <a:rPr lang="en-US" sz="2000" dirty="0" smtClean="0"/>
                  <a:t>geometric</a:t>
                </a:r>
                <a:endParaRPr lang="en-US" sz="2000" dirty="0"/>
              </a:p>
              <a:p>
                <a:pPr marL="0" indent="0" eaLnBrk="1" hangingPunct="1">
                  <a:buNone/>
                </a:pPr>
                <a:r>
                  <a:rPr lang="en-US" sz="2000" dirty="0"/>
                  <a:t>    Many others by now [Harvey, Schwartz, Singh],  [</a:t>
                </a:r>
                <a:r>
                  <a:rPr lang="en-US" sz="2000" dirty="0" err="1"/>
                  <a:t>Eldan</a:t>
                </a:r>
                <a:r>
                  <a:rPr lang="en-US" sz="2000" dirty="0"/>
                  <a:t>, Singh</a:t>
                </a:r>
                <a:r>
                  <a:rPr lang="en-US" sz="2000" dirty="0" smtClean="0"/>
                  <a:t>]</a:t>
                </a:r>
              </a:p>
              <a:p>
                <a:pPr marL="0" indent="0" eaLnBrk="1" hangingPunct="1">
                  <a:buNone/>
                </a:pPr>
                <a:endParaRPr lang="en-US" sz="2000" dirty="0"/>
              </a:p>
              <a:p>
                <a:pPr marL="0" indent="0" eaLnBrk="1" hangingPunct="1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Banaszczyk</a:t>
                </a:r>
                <a:r>
                  <a:rPr lang="en-US" sz="2400" dirty="0" smtClean="0"/>
                  <a:t> based approaches: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[B</a:t>
                </a:r>
                <a:r>
                  <a:rPr lang="en-US" sz="2000" dirty="0"/>
                  <a:t>.-</a:t>
                </a:r>
                <a:r>
                  <a:rPr lang="en-US" sz="2000" dirty="0" smtClean="0"/>
                  <a:t>Dadush-Garg’16</a:t>
                </a:r>
                <a:r>
                  <a:rPr lang="en-US" sz="2000" dirty="0"/>
                  <a:t>]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func>
                              <m:funcPr>
                                <m:ctrlPr>
                                  <a:rPr 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2000" dirty="0" smtClean="0"/>
                  <a:t> algorithm </a:t>
                </a:r>
                <a:r>
                  <a:rPr lang="en-US" sz="2000" dirty="0" smtClean="0"/>
                  <a:t>for (specific) 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Beck-Fiala problem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[B.-Garg’17]: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 more general framework, e.g.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for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Tusnady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1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[B. </a:t>
                </a:r>
                <a:r>
                  <a:rPr lang="en-US" sz="2000" dirty="0" err="1" smtClean="0"/>
                  <a:t>Dadush</a:t>
                </a:r>
                <a:r>
                  <a:rPr lang="en-US" sz="2000" dirty="0" smtClean="0"/>
                  <a:t> Garg </a:t>
                </a:r>
                <a:r>
                  <a:rPr lang="en-US" sz="2000" dirty="0" err="1" smtClean="0"/>
                  <a:t>Nikolov</a:t>
                </a:r>
                <a:r>
                  <a:rPr lang="en-US" sz="2000" dirty="0" smtClean="0"/>
                  <a:t>’ 18]: </a:t>
                </a:r>
                <a:r>
                  <a:rPr lang="en-US" sz="2400" dirty="0" smtClean="0"/>
                  <a:t>Algorithm </a:t>
                </a:r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general Banaszczyk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0" indent="0" eaLnBrk="1" hangingPunct="1">
                  <a:buNone/>
                </a:pPr>
                <a:endParaRPr lang="en-US" sz="2000" dirty="0" smtClean="0"/>
              </a:p>
              <a:p>
                <a:pPr marL="0" indent="0" eaLnBrk="1" hangingPunct="1">
                  <a:buNone/>
                </a:pPr>
                <a:endParaRPr lang="en-US" sz="2000" dirty="0" smtClean="0"/>
              </a:p>
              <a:p>
                <a:pPr marL="0" indent="0" eaLnBrk="1" hangingPunct="1">
                  <a:buNone/>
                </a:pPr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0" indent="0" eaLnBrk="1" hangingPunct="1">
                  <a:buNone/>
                </a:pPr>
                <a:r>
                  <a:rPr lang="en-US" sz="2400" dirty="0" smtClean="0"/>
                  <a:t> </a:t>
                </a:r>
              </a:p>
            </p:txBody>
          </p:sp>
        </mc:Choice>
        <mc:Fallback>
          <p:sp>
            <p:nvSpPr>
              <p:cNvPr id="143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54722"/>
                <a:ext cx="8915400" cy="5703277"/>
              </a:xfrm>
              <a:blipFill rotWithShape="0">
                <a:blip r:embed="rId2"/>
                <a:stretch>
                  <a:fillRect l="-1025" t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8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Discrepancy: What is it?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8392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Study of </a:t>
            </a:r>
            <a:r>
              <a:rPr lang="en-US" sz="2400" dirty="0" smtClean="0">
                <a:solidFill>
                  <a:srgbClr val="0070C0"/>
                </a:solidFill>
              </a:rPr>
              <a:t>irregularities</a:t>
            </a:r>
            <a:r>
              <a:rPr lang="en-US" sz="2400" dirty="0" smtClean="0">
                <a:solidFill>
                  <a:srgbClr val="002060"/>
                </a:solidFill>
              </a:rPr>
              <a:t> in approximating the </a:t>
            </a:r>
            <a:r>
              <a:rPr lang="en-US" sz="2400" dirty="0" smtClean="0">
                <a:solidFill>
                  <a:srgbClr val="FF0000"/>
                </a:solidFill>
              </a:rPr>
              <a:t>continuous</a:t>
            </a:r>
            <a:r>
              <a:rPr lang="en-US" sz="2400" dirty="0" smtClean="0">
                <a:solidFill>
                  <a:srgbClr val="002060"/>
                </a:solidFill>
              </a:rPr>
              <a:t> by the </a:t>
            </a:r>
            <a:r>
              <a:rPr lang="en-US" sz="2400" dirty="0" smtClean="0">
                <a:solidFill>
                  <a:srgbClr val="0070C0"/>
                </a:solidFill>
              </a:rPr>
              <a:t>discrete.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Original motivation: Numerical Integration/ Sampling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How </a:t>
            </a:r>
            <a:r>
              <a:rPr lang="en-US" sz="2400" dirty="0" smtClean="0">
                <a:solidFill>
                  <a:srgbClr val="FF0000"/>
                </a:solidFill>
              </a:rPr>
              <a:t>well</a:t>
            </a:r>
            <a:r>
              <a:rPr lang="en-US" sz="2400" dirty="0" smtClean="0"/>
              <a:t> can you </a:t>
            </a:r>
            <a:r>
              <a:rPr lang="en-US" sz="2400" dirty="0" smtClean="0">
                <a:solidFill>
                  <a:srgbClr val="0070C0"/>
                </a:solidFill>
              </a:rPr>
              <a:t>approximate</a:t>
            </a:r>
            <a:r>
              <a:rPr lang="en-US" sz="2400" dirty="0" smtClean="0"/>
              <a:t> a region by discrete points ?</a:t>
            </a:r>
          </a:p>
        </p:txBody>
      </p:sp>
      <p:sp>
        <p:nvSpPr>
          <p:cNvPr id="4" name="Freeform 3"/>
          <p:cNvSpPr/>
          <p:nvPr/>
        </p:nvSpPr>
        <p:spPr>
          <a:xfrm>
            <a:off x="3071911" y="4754617"/>
            <a:ext cx="2072640" cy="1295400"/>
          </a:xfrm>
          <a:custGeom>
            <a:avLst/>
            <a:gdLst>
              <a:gd name="connsiteX0" fmla="*/ 274320 w 2072640"/>
              <a:gd name="connsiteY0" fmla="*/ 685800 h 1295400"/>
              <a:gd name="connsiteX1" fmla="*/ 1158240 w 2072640"/>
              <a:gd name="connsiteY1" fmla="*/ 0 h 1295400"/>
              <a:gd name="connsiteX2" fmla="*/ 2072640 w 2072640"/>
              <a:gd name="connsiteY2" fmla="*/ 365760 h 1295400"/>
              <a:gd name="connsiteX3" fmla="*/ 2057400 w 2072640"/>
              <a:gd name="connsiteY3" fmla="*/ 914400 h 1295400"/>
              <a:gd name="connsiteX4" fmla="*/ 792480 w 2072640"/>
              <a:gd name="connsiteY4" fmla="*/ 990600 h 1295400"/>
              <a:gd name="connsiteX5" fmla="*/ 0 w 2072640"/>
              <a:gd name="connsiteY5" fmla="*/ 1295400 h 1295400"/>
              <a:gd name="connsiteX6" fmla="*/ 274320 w 2072640"/>
              <a:gd name="connsiteY6" fmla="*/ 6858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2640" h="1295400">
                <a:moveTo>
                  <a:pt x="274320" y="685800"/>
                </a:moveTo>
                <a:lnTo>
                  <a:pt x="1158240" y="0"/>
                </a:lnTo>
                <a:lnTo>
                  <a:pt x="2072640" y="365760"/>
                </a:lnTo>
                <a:lnTo>
                  <a:pt x="2057400" y="914400"/>
                </a:lnTo>
                <a:lnTo>
                  <a:pt x="792480" y="990600"/>
                </a:lnTo>
                <a:lnTo>
                  <a:pt x="0" y="1295400"/>
                </a:lnTo>
                <a:lnTo>
                  <a:pt x="274320" y="68580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 flipV="1">
            <a:off x="3721976" y="5150069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 flipV="1">
            <a:off x="4301359" y="4897820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 flipV="1">
            <a:off x="3352800" y="5812220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 flipV="1">
            <a:off x="4880741" y="5276193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 flipV="1">
            <a:off x="4172607" y="5402317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 flipV="1">
            <a:off x="4623238" y="5528441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 flipV="1">
            <a:off x="3721976" y="5150069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flipV="1">
            <a:off x="4687614" y="5087007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flipV="1">
            <a:off x="3579692" y="5496910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 flipV="1">
            <a:off x="3979479" y="5591503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 flipV="1">
            <a:off x="4494486" y="5276193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 flipV="1">
            <a:off x="4943409" y="5537374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 flipV="1">
            <a:off x="3786352" y="5370786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 flipV="1">
            <a:off x="4043855" y="5023945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 flipV="1">
            <a:off x="4365735" y="5645105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 flipV="1">
            <a:off x="3657600" y="5654565"/>
            <a:ext cx="64376" cy="630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172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Several Successes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915400" cy="556259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Meta-Problem:  </a:t>
            </a:r>
            <a:r>
              <a:rPr lang="en-US" sz="2400" dirty="0" smtClean="0"/>
              <a:t>Ideas for discrepancy lead to new rounding techniques for optimization problems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/>
              <a:t>Bin Packing</a:t>
            </a:r>
          </a:p>
          <a:p>
            <a:pPr marL="0" indent="0" eaLnBrk="1" hangingPunct="1">
              <a:buNone/>
            </a:pPr>
            <a:endParaRPr lang="en-US" sz="4000" dirty="0"/>
          </a:p>
          <a:p>
            <a:pPr marL="0" indent="0" eaLnBrk="1" hangingPunct="1">
              <a:buNone/>
            </a:pPr>
            <a:r>
              <a:rPr lang="en-US" sz="2400" dirty="0" smtClean="0"/>
              <a:t>Combines </a:t>
            </a:r>
            <a:r>
              <a:rPr lang="en-US" sz="2400" dirty="0" smtClean="0">
                <a:solidFill>
                  <a:srgbClr val="0070C0"/>
                </a:solidFill>
              </a:rPr>
              <a:t>randomized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iterated </a:t>
            </a:r>
            <a:r>
              <a:rPr lang="en-US" sz="2400" dirty="0" smtClean="0">
                <a:solidFill>
                  <a:srgbClr val="FF0000"/>
                </a:solidFill>
              </a:rPr>
              <a:t>rounding  </a:t>
            </a:r>
            <a:r>
              <a:rPr lang="en-US" sz="2000" dirty="0" smtClean="0"/>
              <a:t>[B., Nagarajan’16, …</a:t>
            </a:r>
            <a:r>
              <a:rPr lang="en-US" sz="2400" dirty="0" smtClean="0">
                <a:solidFill>
                  <a:srgbClr val="FF0000"/>
                </a:solidFill>
              </a:rPr>
              <a:t>]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smtClean="0"/>
              <a:t>(two very powerful but quite orthogonal approaches)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Big Goal:  </a:t>
            </a:r>
          </a:p>
          <a:p>
            <a:pPr marL="0" indent="0" eaLnBrk="1" hangingPunct="1">
              <a:buNone/>
            </a:pPr>
            <a:endParaRPr lang="en-US" sz="8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Currently algorithm design: quite </a:t>
            </a:r>
            <a:r>
              <a:rPr lang="en-US" sz="2400" dirty="0" err="1" smtClean="0">
                <a:solidFill>
                  <a:srgbClr val="FF0000"/>
                </a:solidFill>
              </a:rPr>
              <a:t>adhoc</a:t>
            </a:r>
            <a:r>
              <a:rPr lang="en-US" sz="2400" dirty="0" smtClean="0"/>
              <a:t>, problem specific approaches.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smtClean="0"/>
              <a:t>Discover</a:t>
            </a:r>
            <a:r>
              <a:rPr lang="en-US" sz="2400" dirty="0" smtClean="0">
                <a:solidFill>
                  <a:srgbClr val="0070C0"/>
                </a:solidFill>
              </a:rPr>
              <a:t> g</a:t>
            </a:r>
            <a:r>
              <a:rPr lang="en-US" sz="2400" dirty="0" smtClean="0">
                <a:solidFill>
                  <a:srgbClr val="0070C0"/>
                </a:solidFill>
              </a:rPr>
              <a:t>eneral principles </a:t>
            </a:r>
            <a:r>
              <a:rPr lang="en-US" sz="2400" dirty="0" smtClean="0"/>
              <a:t>that unify + improve existing approaches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307187" y="2160181"/>
            <a:ext cx="341167" cy="1042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8166984" y="2091069"/>
            <a:ext cx="310710" cy="1112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884218" y="2506921"/>
            <a:ext cx="7299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4400">
                <a:latin typeface="cmsy10" panose="020B0604020202020204"/>
              </a:rPr>
              <a:t>!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7307186" y="2729023"/>
            <a:ext cx="341168" cy="47331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dirty="0"/>
              <a:t>1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760604" y="2484474"/>
            <a:ext cx="367834" cy="65712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dirty="0"/>
              <a:t>4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437420" y="2463209"/>
            <a:ext cx="372581" cy="67839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dirty="0"/>
              <a:t>2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131819" y="2718390"/>
            <a:ext cx="369298" cy="42321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dirty="0"/>
              <a:t>3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2842807" y="2590800"/>
            <a:ext cx="339874" cy="55080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dirty="0"/>
              <a:t>1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307188" y="2229293"/>
            <a:ext cx="330533" cy="526526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dirty="0"/>
              <a:t>4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8166983" y="2314353"/>
            <a:ext cx="300077" cy="28311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8166984" y="2590800"/>
            <a:ext cx="321342" cy="6115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7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1723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Optimization in Practice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9154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Model your program as (mixed) integer program.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Use solver like CPLEX or </a:t>
            </a:r>
            <a:r>
              <a:rPr lang="en-US" sz="2400" dirty="0" err="1" smtClean="0"/>
              <a:t>Gurobi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Various heuristics</a:t>
            </a:r>
            <a:r>
              <a:rPr lang="en-US" sz="2400" dirty="0" smtClean="0"/>
              <a:t>: Branch &amp; bound, Cutting planes, Preprocessing, …</a:t>
            </a:r>
            <a:endParaRPr lang="en-US" sz="2400" dirty="0"/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Big mystery </a:t>
            </a:r>
            <a:r>
              <a:rPr lang="en-US" sz="2400" dirty="0" smtClean="0"/>
              <a:t>why they work so well (on real world instances)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/>
              <a:t>Could we </a:t>
            </a:r>
            <a:r>
              <a:rPr lang="en-US" sz="2400" dirty="0" smtClean="0">
                <a:solidFill>
                  <a:srgbClr val="0070C0"/>
                </a:solidFill>
              </a:rPr>
              <a:t>explain/understand</a:t>
            </a:r>
            <a:r>
              <a:rPr lang="en-US" sz="2400" dirty="0" smtClean="0"/>
              <a:t> this success theoretically?</a:t>
            </a: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/>
              <a:t>Could techniques from discrepancy help in </a:t>
            </a:r>
            <a:r>
              <a:rPr lang="en-US" sz="2400" dirty="0" smtClean="0">
                <a:solidFill>
                  <a:srgbClr val="FF0000"/>
                </a:solidFill>
              </a:rPr>
              <a:t>improving</a:t>
            </a:r>
            <a:r>
              <a:rPr lang="en-US" sz="2400" dirty="0" smtClean="0"/>
              <a:t> heuristics?</a:t>
            </a:r>
            <a:endParaRPr lang="en-US" sz="2400" dirty="0" smtClean="0"/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Workshop: </a:t>
            </a:r>
            <a:r>
              <a:rPr lang="en-US" sz="2400" dirty="0" smtClean="0"/>
              <a:t>Discrepancy theory and Integer </a:t>
            </a:r>
            <a:r>
              <a:rPr lang="en-US" sz="2400" dirty="0" err="1" smtClean="0"/>
              <a:t>Prog</a:t>
            </a:r>
            <a:r>
              <a:rPr lang="en-US" sz="2400" dirty="0" smtClean="0"/>
              <a:t>. </a:t>
            </a:r>
            <a:r>
              <a:rPr lang="en-US" sz="2400" dirty="0" smtClean="0"/>
              <a:t>(Jun 11-15, CWI)</a:t>
            </a:r>
          </a:p>
          <a:p>
            <a:pPr marL="0" indent="0" eaLnBrk="1" hangingPunct="1">
              <a:buNone/>
            </a:pPr>
            <a:r>
              <a:rPr lang="en-US" sz="2000" dirty="0" smtClean="0"/>
              <a:t>(more info on Daniel </a:t>
            </a:r>
            <a:r>
              <a:rPr lang="en-US" sz="2000" dirty="0" err="1" smtClean="0"/>
              <a:t>Dadush’s</a:t>
            </a:r>
            <a:r>
              <a:rPr lang="en-US" sz="2000" dirty="0" smtClean="0"/>
              <a:t> webpage)</a:t>
            </a:r>
            <a:endParaRPr lang="en-US" sz="2000" dirty="0"/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694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7772400" cy="1143000"/>
          </a:xfrm>
        </p:spPr>
        <p:txBody>
          <a:bodyPr/>
          <a:lstStyle/>
          <a:p>
            <a:r>
              <a:rPr lang="en-US" dirty="0" smtClean="0"/>
              <a:t>Questions!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Discrepancy: What is it?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Problem: How </a:t>
            </a:r>
            <a:r>
              <a:rPr lang="en-US" sz="2400" dirty="0" smtClean="0">
                <a:solidFill>
                  <a:srgbClr val="FF0000"/>
                </a:solidFill>
              </a:rPr>
              <a:t>uniformly</a:t>
            </a:r>
            <a:r>
              <a:rPr lang="en-US" sz="2400" dirty="0" smtClean="0"/>
              <a:t> can you distribute </a:t>
            </a:r>
            <a:r>
              <a:rPr lang="en-US" sz="2400" dirty="0" smtClean="0">
                <a:solidFill>
                  <a:srgbClr val="0070C0"/>
                </a:solidFill>
              </a:rPr>
              <a:t>n</a:t>
            </a:r>
            <a:r>
              <a:rPr lang="en-US" sz="2400" dirty="0" smtClean="0"/>
              <a:t> points in a grid.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</a:t>
            </a:r>
            <a:r>
              <a:rPr lang="en-US" sz="2400" dirty="0" smtClean="0">
                <a:solidFill>
                  <a:schemeClr val="accent2"/>
                </a:solidFill>
              </a:rPr>
              <a:t>“Uniform”</a:t>
            </a:r>
            <a:r>
              <a:rPr lang="en-US" sz="2400" dirty="0" smtClean="0"/>
              <a:t> : For every axis-parallel rectangle 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| (# points in R)  -  (Area of R) |    should be </a:t>
            </a:r>
            <a:r>
              <a:rPr lang="en-US" sz="2400" dirty="0" smtClean="0">
                <a:solidFill>
                  <a:srgbClr val="FF0000"/>
                </a:solidFill>
              </a:rPr>
              <a:t>low.</a:t>
            </a:r>
            <a:r>
              <a:rPr lang="en-US" sz="2400" dirty="0" smtClean="0"/>
              <a:t> </a:t>
            </a: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2209800" y="3962400"/>
            <a:ext cx="23622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676400" y="4800600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n</a:t>
            </a:r>
            <a:r>
              <a:rPr lang="en-US" baseline="30000" dirty="0"/>
              <a:t>1/2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3048000" y="6172200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n</a:t>
            </a:r>
            <a:r>
              <a:rPr lang="en-US" baseline="30000" dirty="0"/>
              <a:t>1/2</a:t>
            </a:r>
          </a:p>
        </p:txBody>
      </p:sp>
      <p:sp>
        <p:nvSpPr>
          <p:cNvPr id="3080" name="Oval 14"/>
          <p:cNvSpPr>
            <a:spLocks noChangeArrowheads="1"/>
          </p:cNvSpPr>
          <p:nvPr/>
        </p:nvSpPr>
        <p:spPr bwMode="auto">
          <a:xfrm>
            <a:off x="2438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1" name="Oval 15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2" name="Oval 16"/>
          <p:cNvSpPr>
            <a:spLocks noChangeArrowheads="1"/>
          </p:cNvSpPr>
          <p:nvPr/>
        </p:nvSpPr>
        <p:spPr bwMode="auto">
          <a:xfrm>
            <a:off x="35052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3" name="Oval 17"/>
          <p:cNvSpPr>
            <a:spLocks noChangeArrowheads="1"/>
          </p:cNvSpPr>
          <p:nvPr/>
        </p:nvSpPr>
        <p:spPr bwMode="auto">
          <a:xfrm>
            <a:off x="3352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4" name="Oval 18"/>
          <p:cNvSpPr>
            <a:spLocks noChangeArrowheads="1"/>
          </p:cNvSpPr>
          <p:nvPr/>
        </p:nvSpPr>
        <p:spPr bwMode="auto">
          <a:xfrm>
            <a:off x="38862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5" name="Oval 19"/>
          <p:cNvSpPr>
            <a:spLocks noChangeArrowheads="1"/>
          </p:cNvSpPr>
          <p:nvPr/>
        </p:nvSpPr>
        <p:spPr bwMode="auto">
          <a:xfrm>
            <a:off x="41148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6" name="Oval 20"/>
          <p:cNvSpPr>
            <a:spLocks noChangeArrowheads="1"/>
          </p:cNvSpPr>
          <p:nvPr/>
        </p:nvSpPr>
        <p:spPr bwMode="auto">
          <a:xfrm>
            <a:off x="25908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7" name="Oval 21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8" name="Oval 22"/>
          <p:cNvSpPr>
            <a:spLocks noChangeArrowheads="1"/>
          </p:cNvSpPr>
          <p:nvPr/>
        </p:nvSpPr>
        <p:spPr bwMode="auto">
          <a:xfrm>
            <a:off x="2971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9" name="Oval 23"/>
          <p:cNvSpPr>
            <a:spLocks noChangeArrowheads="1"/>
          </p:cNvSpPr>
          <p:nvPr/>
        </p:nvSpPr>
        <p:spPr bwMode="auto">
          <a:xfrm>
            <a:off x="39624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90" name="Oval 24"/>
          <p:cNvSpPr>
            <a:spLocks noChangeArrowheads="1"/>
          </p:cNvSpPr>
          <p:nvPr/>
        </p:nvSpPr>
        <p:spPr bwMode="auto">
          <a:xfrm>
            <a:off x="2362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91" name="Oval 25"/>
          <p:cNvSpPr>
            <a:spLocks noChangeArrowheads="1"/>
          </p:cNvSpPr>
          <p:nvPr/>
        </p:nvSpPr>
        <p:spPr bwMode="auto">
          <a:xfrm>
            <a:off x="35052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92" name="Oval 26"/>
          <p:cNvSpPr>
            <a:spLocks noChangeArrowheads="1"/>
          </p:cNvSpPr>
          <p:nvPr/>
        </p:nvSpPr>
        <p:spPr bwMode="auto">
          <a:xfrm>
            <a:off x="42672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93" name="Oval 27"/>
          <p:cNvSpPr>
            <a:spLocks noChangeArrowheads="1"/>
          </p:cNvSpPr>
          <p:nvPr/>
        </p:nvSpPr>
        <p:spPr bwMode="auto">
          <a:xfrm>
            <a:off x="2971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94" name="Rectangle 28"/>
          <p:cNvSpPr>
            <a:spLocks noChangeArrowheads="1"/>
          </p:cNvSpPr>
          <p:nvPr/>
        </p:nvSpPr>
        <p:spPr bwMode="auto">
          <a:xfrm>
            <a:off x="2783305" y="4381500"/>
            <a:ext cx="762000" cy="5334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095" name="Text Box 30"/>
          <p:cNvSpPr txBox="1">
            <a:spLocks noChangeArrowheads="1"/>
          </p:cNvSpPr>
          <p:nvPr/>
        </p:nvSpPr>
        <p:spPr bwMode="auto">
          <a:xfrm>
            <a:off x="5029200" y="4191000"/>
            <a:ext cx="38592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Discrepancy:</a:t>
            </a:r>
            <a:r>
              <a:rPr lang="en-US" dirty="0"/>
              <a:t>  </a:t>
            </a:r>
          </a:p>
          <a:p>
            <a:pPr eaLnBrk="1" hangingPunct="1"/>
            <a:r>
              <a:rPr lang="en-US" dirty="0"/>
              <a:t>Max over rectangles R</a:t>
            </a:r>
          </a:p>
          <a:p>
            <a:pPr eaLnBrk="1" hangingPunct="1"/>
            <a:r>
              <a:rPr lang="en-US" dirty="0"/>
              <a:t>|(# points in R) – (Area of R)| </a:t>
            </a:r>
          </a:p>
        </p:txBody>
      </p:sp>
    </p:spTree>
    <p:extLst>
      <p:ext uri="{BB962C8B-B14F-4D97-AF65-F5344CB8AC3E}">
        <p14:creationId xmlns:p14="http://schemas.microsoft.com/office/powerpoint/2010/main" val="37013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Distributing points in a grid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Problem: How </a:t>
            </a:r>
            <a:r>
              <a:rPr lang="en-US" sz="2400" dirty="0" smtClean="0">
                <a:solidFill>
                  <a:srgbClr val="FF0000"/>
                </a:solidFill>
              </a:rPr>
              <a:t>uniformly</a:t>
            </a:r>
            <a:r>
              <a:rPr lang="en-US" sz="2400" dirty="0" smtClean="0"/>
              <a:t> can you distribute </a:t>
            </a:r>
            <a:r>
              <a:rPr lang="en-US" sz="2400" dirty="0" smtClean="0">
                <a:solidFill>
                  <a:srgbClr val="0070C0"/>
                </a:solidFill>
              </a:rPr>
              <a:t>n</a:t>
            </a:r>
            <a:r>
              <a:rPr lang="en-US" sz="2400" dirty="0" smtClean="0"/>
              <a:t> points in a grid.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</a:t>
            </a:r>
            <a:r>
              <a:rPr lang="en-US" sz="2400" dirty="0" smtClean="0">
                <a:solidFill>
                  <a:schemeClr val="accent2"/>
                </a:solidFill>
              </a:rPr>
              <a:t>“Uniform”</a:t>
            </a:r>
            <a:r>
              <a:rPr lang="en-US" sz="2400" dirty="0" smtClean="0"/>
              <a:t> : For every axis-parallel rectangle 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| (# points in R)  -  (Area of R) |    should be low. </a:t>
            </a:r>
          </a:p>
        </p:txBody>
      </p:sp>
      <p:pic>
        <p:nvPicPr>
          <p:cNvPr id="4101" name="Picture 4" descr="vcor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18288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752600" y="5638800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Uniform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3822700" y="5676900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Random 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852026" y="5676900"/>
            <a:ext cx="254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Van der Corput Set</a:t>
            </a:r>
          </a:p>
        </p:txBody>
      </p:sp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695700"/>
            <a:ext cx="41148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393700" y="45339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n= 64</a:t>
            </a:r>
          </a:p>
          <a:p>
            <a:pPr eaLnBrk="1" hangingPunct="1"/>
            <a:r>
              <a:rPr lang="en-US" sz="1800" dirty="0"/>
              <a:t>points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219200" y="6019800"/>
            <a:ext cx="212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n</a:t>
            </a:r>
            <a:r>
              <a:rPr lang="en-US" baseline="30000" dirty="0"/>
              <a:t>1/2</a:t>
            </a:r>
            <a:r>
              <a:rPr lang="en-US" dirty="0"/>
              <a:t> discrepancy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600200" y="3962400"/>
            <a:ext cx="1524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3505200" y="60198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n</a:t>
            </a:r>
            <a:r>
              <a:rPr lang="en-US" baseline="30000" dirty="0"/>
              <a:t>1/2</a:t>
            </a:r>
            <a:r>
              <a:rPr lang="en-US" dirty="0"/>
              <a:t> (loglog n)</a:t>
            </a:r>
            <a:r>
              <a:rPr lang="en-US" baseline="30000" dirty="0"/>
              <a:t>1/2</a:t>
            </a:r>
            <a:endParaRPr lang="en-US" dirty="0"/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5734050" y="6096000"/>
            <a:ext cx="285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O(log n)</a:t>
            </a:r>
            <a:r>
              <a:rPr lang="en-US" dirty="0"/>
              <a:t> discrepancy!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352800" y="3429000"/>
            <a:ext cx="22860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715000" y="3276600"/>
            <a:ext cx="3200400" cy="2552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38922" grpId="0"/>
      <p:bldP spid="38923" grpId="0" animBg="1"/>
      <p:bldP spid="4110" grpId="0"/>
      <p:bldP spid="38926" grpId="0" animBg="1"/>
      <p:bldP spid="389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Quasi-Monte Carlo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8229600" cy="4419600"/>
              </a:xfrm>
            </p:spPr>
            <p:txBody>
              <a:bodyPr/>
              <a:lstStyle/>
              <a:p>
                <a:pPr marL="0" indent="0" eaLnBrk="1" hangingPunct="1">
                  <a:buFontTx/>
                  <a:buNone/>
                </a:pPr>
                <a:r>
                  <a:rPr lang="en-US" sz="2400" dirty="0" smtClean="0"/>
                  <a:t>n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random</a:t>
                </a:r>
                <a:r>
                  <a:rPr lang="en-US" sz="2400" dirty="0" smtClean="0"/>
                  <a:t> samples (Monte Carlo) : Error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∝ 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/>
              </a:p>
              <a:p>
                <a:pPr marL="0" indent="0" eaLnBrk="1" hangingPunct="1">
                  <a:buFontTx/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Quasi</a:t>
                </a:r>
                <a:r>
                  <a:rPr lang="en-US" sz="2400" dirty="0" smtClean="0"/>
                  <a:t>-Monte Carlo Methods*      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∝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atin typeface="Cambria Math"/>
                          </a:rPr>
                          <m:t>𝐷𝑖𝑠𝑐</m:t>
                        </m:r>
                      </m:num>
                      <m:den>
                        <m:r>
                          <a:rPr lang="en-US" sz="2400" i="1" dirty="0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 eaLnBrk="1" hangingPunct="1">
                  <a:buFontTx/>
                  <a:buNone/>
                </a:pPr>
                <a:endParaRPr lang="en-US" sz="2400" dirty="0"/>
              </a:p>
              <a:p>
                <a:pPr marL="0" indent="0" eaLnBrk="1" hangingPunct="1">
                  <a:buFontTx/>
                  <a:buNone/>
                </a:pPr>
                <a:r>
                  <a:rPr lang="en-US" sz="2400" dirty="0" smtClean="0"/>
                  <a:t>Extensive research area.</a:t>
                </a:r>
              </a:p>
              <a:p>
                <a:pPr marL="0" indent="0" eaLnBrk="1" hangingPunct="1">
                  <a:buFontTx/>
                  <a:buNone/>
                </a:pPr>
                <a:endParaRPr lang="en-US" dirty="0"/>
              </a:p>
              <a:p>
                <a:pPr marL="0" indent="0" eaLnBrk="1" hangingPunct="1">
                  <a:buFontTx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51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8229600" cy="4419600"/>
              </a:xfrm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629400" y="2362200"/>
            <a:ext cx="1969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*Different constant</a:t>
            </a:r>
          </a:p>
          <a:p>
            <a:r>
              <a:rPr lang="en-US" sz="1800" dirty="0"/>
              <a:t>o</a:t>
            </a:r>
            <a:r>
              <a:rPr lang="en-US" sz="1800" dirty="0" smtClean="0"/>
              <a:t>f proportionality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94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Combinatorial Discrepancy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49413" y="1845083"/>
                <a:ext cx="7781764" cy="478733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</a:rPr>
                  <a:t>Universe:</a:t>
                </a:r>
                <a:r>
                  <a:rPr lang="en-US" sz="2600" dirty="0" smtClean="0"/>
                  <a:t> U= [1,…,n]         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600" dirty="0" smtClean="0">
                    <a:solidFill>
                      <a:schemeClr val="accent2"/>
                    </a:solidFill>
                  </a:rPr>
                  <a:t>Subsets:</a:t>
                </a:r>
                <a:r>
                  <a:rPr lang="en-US" sz="2600" dirty="0" smtClean="0"/>
                  <a:t> S</a:t>
                </a:r>
                <a:r>
                  <a:rPr lang="en-US" sz="2600" baseline="-25000" dirty="0" smtClean="0"/>
                  <a:t>1</a:t>
                </a:r>
                <a:r>
                  <a:rPr lang="en-US" sz="2600" dirty="0" smtClean="0"/>
                  <a:t>,S</a:t>
                </a:r>
                <a:r>
                  <a:rPr lang="en-US" sz="2600" baseline="-25000" dirty="0" smtClean="0"/>
                  <a:t>2</a:t>
                </a:r>
                <a:r>
                  <a:rPr lang="en-US" sz="2600" dirty="0" smtClean="0"/>
                  <a:t>,…,S</a:t>
                </a:r>
                <a:r>
                  <a:rPr lang="en-US" sz="2600" baseline="-25000" dirty="0" smtClean="0"/>
                  <a:t>m</a:t>
                </a:r>
                <a:r>
                  <a:rPr lang="en-US" sz="2600" dirty="0" smtClean="0"/>
                  <a:t> 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sz="2600" dirty="0" smtClean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600" dirty="0" smtClean="0"/>
                  <a:t>Color elements 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600" dirty="0" smtClean="0"/>
                  <a:t>/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blue</a:t>
                </a:r>
                <a:r>
                  <a:rPr lang="en-US" sz="2600" dirty="0" smtClean="0"/>
                  <a:t> so each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600" dirty="0" smtClean="0"/>
                  <a:t> set is colored as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evenly</a:t>
                </a:r>
                <a:r>
                  <a:rPr lang="en-US" sz="2600" dirty="0" smtClean="0"/>
                  <a:t> as possible.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sz="2600" dirty="0" smtClean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600" dirty="0" smtClean="0"/>
                  <a:t>Given </a:t>
                </a:r>
                <a:r>
                  <a:rPr lang="en-US" sz="2600" dirty="0" smtClean="0">
                    <a:latin typeface="Symbol" pitchFamily="18" charset="2"/>
                    <a:sym typeface="Symbol" pitchFamily="18" charset="2"/>
                  </a:rPr>
                  <a:t></a:t>
                </a:r>
                <a:r>
                  <a:rPr lang="en-US" sz="2600" dirty="0" smtClean="0"/>
                  <a:t>: [n] </a:t>
                </a:r>
                <a:r>
                  <a:rPr lang="en-US" sz="2600" dirty="0" smtClean="0">
                    <a:latin typeface="cmsy10" pitchFamily="34" charset="0"/>
                  </a:rPr>
                  <a:t>!</a:t>
                </a:r>
                <a:r>
                  <a:rPr lang="en-US" sz="2600" dirty="0" smtClean="0"/>
                  <a:t> { -1,+1}  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</a:rPr>
                  <a:t>Disc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2600" dirty="0" smtClean="0"/>
                  <a:t>  </a:t>
                </a:r>
                <a:r>
                  <a:rPr lang="en-US" sz="2800" dirty="0" err="1" smtClean="0">
                    <a:solidFill>
                      <a:schemeClr val="accent2"/>
                    </a:solidFill>
                  </a:rPr>
                  <a:t>max</a:t>
                </a:r>
                <a:r>
                  <a:rPr lang="en-US" sz="2800" baseline="-25000" dirty="0" err="1" smtClean="0">
                    <a:solidFill>
                      <a:schemeClr val="accent2"/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 smtClean="0"/>
                  <a:t>|</a:t>
                </a:r>
                <a:r>
                  <a:rPr lang="en-US" sz="2800" dirty="0" smtClean="0"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sz="2800" baseline="-25000" dirty="0" smtClean="0">
                    <a:sym typeface="Symbol" pitchFamily="18" charset="2"/>
                  </a:rPr>
                  <a:t>i</a:t>
                </a:r>
                <a:r>
                  <a:rPr lang="en-US" sz="2800" baseline="-25000" dirty="0" smtClean="0">
                    <a:latin typeface="cmsy10" pitchFamily="34" charset="0"/>
                    <a:sym typeface="Symbol" pitchFamily="18" charset="2"/>
                  </a:rPr>
                  <a:t>2</a:t>
                </a:r>
                <a:r>
                  <a:rPr lang="en-US" sz="2800" baseline="-25000" dirty="0" smtClean="0">
                    <a:sym typeface="Symbol" pitchFamily="18" charset="2"/>
                  </a:rPr>
                  <a:t>S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latin typeface="Symbol" pitchFamily="18" charset="2"/>
                    <a:sym typeface="Symbol" pitchFamily="18" charset="2"/>
                  </a:rPr>
                  <a:t></a:t>
                </a:r>
                <a:r>
                  <a:rPr lang="en-US" sz="2800" dirty="0" smtClean="0"/>
                  <a:t>(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)|  = </a:t>
                </a:r>
                <a:r>
                  <a:rPr lang="en-US" sz="2800" dirty="0" err="1">
                    <a:solidFill>
                      <a:schemeClr val="accent2"/>
                    </a:solidFill>
                  </a:rPr>
                  <a:t>max</a:t>
                </a:r>
                <a:r>
                  <a:rPr lang="en-US" sz="2800" baseline="-25000" dirty="0" err="1">
                    <a:solidFill>
                      <a:schemeClr val="accent2"/>
                    </a:solidFill>
                  </a:rPr>
                  <a:t>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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600" dirty="0" smtClean="0">
                  <a:solidFill>
                    <a:srgbClr val="FF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sz="2600" dirty="0">
                  <a:solidFill>
                    <a:srgbClr val="FF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</a:rPr>
                  <a:t>Disc </a:t>
                </a:r>
                <a:r>
                  <a:rPr lang="en-US" sz="2600" dirty="0" smtClean="0"/>
                  <a:t>(set system)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min</a:t>
                </a:r>
                <a14:m>
                  <m:oMath xmlns:m="http://schemas.openxmlformats.org/officeDocument/2006/math">
                    <m:r>
                      <a:rPr lang="en-US" sz="28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 max</a:t>
                </a:r>
                <a:r>
                  <a:rPr lang="en-US" sz="2800" baseline="-25000" dirty="0" smtClean="0">
                    <a:solidFill>
                      <a:schemeClr val="accent2"/>
                    </a:solidFill>
                  </a:rPr>
                  <a:t>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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9413" y="1845083"/>
                <a:ext cx="7781764" cy="4787330"/>
              </a:xfrm>
              <a:blipFill rotWithShape="0">
                <a:blip r:embed="rId3"/>
                <a:stretch>
                  <a:fillRect l="-1410" t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6757936" y="2269067"/>
            <a:ext cx="112374" cy="121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5" name="Oval 6"/>
          <p:cNvSpPr>
            <a:spLocks noChangeArrowheads="1"/>
          </p:cNvSpPr>
          <p:nvPr/>
        </p:nvSpPr>
        <p:spPr bwMode="auto">
          <a:xfrm>
            <a:off x="7095059" y="1723944"/>
            <a:ext cx="112374" cy="121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6" name="Oval 7"/>
          <p:cNvSpPr>
            <a:spLocks noChangeArrowheads="1"/>
          </p:cNvSpPr>
          <p:nvPr/>
        </p:nvSpPr>
        <p:spPr bwMode="auto">
          <a:xfrm>
            <a:off x="7263620" y="2208497"/>
            <a:ext cx="112374" cy="121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7825492" y="1905651"/>
            <a:ext cx="112374" cy="121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8" name="Oval 9"/>
          <p:cNvSpPr>
            <a:spLocks noChangeArrowheads="1"/>
          </p:cNvSpPr>
          <p:nvPr/>
        </p:nvSpPr>
        <p:spPr bwMode="auto">
          <a:xfrm>
            <a:off x="7713118" y="2390205"/>
            <a:ext cx="112374" cy="121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7095059" y="2571913"/>
            <a:ext cx="112374" cy="121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0" name="Oval 11"/>
          <p:cNvSpPr>
            <a:spLocks noChangeArrowheads="1"/>
          </p:cNvSpPr>
          <p:nvPr/>
        </p:nvSpPr>
        <p:spPr bwMode="auto">
          <a:xfrm>
            <a:off x="7544556" y="2753621"/>
            <a:ext cx="112374" cy="121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1" name="Oval 12"/>
          <p:cNvSpPr>
            <a:spLocks noChangeArrowheads="1"/>
          </p:cNvSpPr>
          <p:nvPr/>
        </p:nvSpPr>
        <p:spPr bwMode="auto">
          <a:xfrm>
            <a:off x="7263620" y="3056467"/>
            <a:ext cx="112374" cy="121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2" name="Oval 13"/>
          <p:cNvSpPr>
            <a:spLocks noChangeArrowheads="1"/>
          </p:cNvSpPr>
          <p:nvPr/>
        </p:nvSpPr>
        <p:spPr bwMode="auto">
          <a:xfrm>
            <a:off x="8162615" y="2511344"/>
            <a:ext cx="112374" cy="121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3" name="Oval 14"/>
          <p:cNvSpPr>
            <a:spLocks noChangeArrowheads="1"/>
          </p:cNvSpPr>
          <p:nvPr/>
        </p:nvSpPr>
        <p:spPr bwMode="auto">
          <a:xfrm>
            <a:off x="7881679" y="2995897"/>
            <a:ext cx="112374" cy="121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4" name="Freeform 15"/>
          <p:cNvSpPr>
            <a:spLocks/>
          </p:cNvSpPr>
          <p:nvPr/>
        </p:nvSpPr>
        <p:spPr bwMode="auto">
          <a:xfrm>
            <a:off x="6477000" y="1299959"/>
            <a:ext cx="1208024" cy="1665654"/>
          </a:xfrm>
          <a:custGeom>
            <a:avLst/>
            <a:gdLst>
              <a:gd name="T0" fmla="*/ 216 w 1032"/>
              <a:gd name="T1" fmla="*/ 648 h 1320"/>
              <a:gd name="T2" fmla="*/ 72 w 1032"/>
              <a:gd name="T3" fmla="*/ 984 h 1320"/>
              <a:gd name="T4" fmla="*/ 648 w 1032"/>
              <a:gd name="T5" fmla="*/ 1320 h 1320"/>
              <a:gd name="T6" fmla="*/ 840 w 1032"/>
              <a:gd name="T7" fmla="*/ 984 h 1320"/>
              <a:gd name="T8" fmla="*/ 1032 w 1032"/>
              <a:gd name="T9" fmla="*/ 648 h 1320"/>
              <a:gd name="T10" fmla="*/ 840 w 1032"/>
              <a:gd name="T11" fmla="*/ 504 h 1320"/>
              <a:gd name="T12" fmla="*/ 600 w 1032"/>
              <a:gd name="T13" fmla="*/ 24 h 1320"/>
              <a:gd name="T14" fmla="*/ 216 w 1032"/>
              <a:gd name="T15" fmla="*/ 648 h 13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32" h="1320">
                <a:moveTo>
                  <a:pt x="216" y="648"/>
                </a:moveTo>
                <a:cubicBezTo>
                  <a:pt x="128" y="808"/>
                  <a:pt x="0" y="872"/>
                  <a:pt x="72" y="984"/>
                </a:cubicBezTo>
                <a:cubicBezTo>
                  <a:pt x="144" y="1096"/>
                  <a:pt x="520" y="1320"/>
                  <a:pt x="648" y="1320"/>
                </a:cubicBezTo>
                <a:cubicBezTo>
                  <a:pt x="776" y="1320"/>
                  <a:pt x="776" y="1096"/>
                  <a:pt x="840" y="984"/>
                </a:cubicBezTo>
                <a:cubicBezTo>
                  <a:pt x="904" y="872"/>
                  <a:pt x="1032" y="728"/>
                  <a:pt x="1032" y="648"/>
                </a:cubicBezTo>
                <a:cubicBezTo>
                  <a:pt x="1032" y="568"/>
                  <a:pt x="912" y="608"/>
                  <a:pt x="840" y="504"/>
                </a:cubicBezTo>
                <a:cubicBezTo>
                  <a:pt x="768" y="400"/>
                  <a:pt x="704" y="0"/>
                  <a:pt x="600" y="24"/>
                </a:cubicBezTo>
                <a:cubicBezTo>
                  <a:pt x="496" y="48"/>
                  <a:pt x="304" y="488"/>
                  <a:pt x="216" y="64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7185" name="Freeform 16"/>
          <p:cNvSpPr>
            <a:spLocks/>
          </p:cNvSpPr>
          <p:nvPr/>
        </p:nvSpPr>
        <p:spPr bwMode="auto">
          <a:xfrm>
            <a:off x="6851581" y="2188308"/>
            <a:ext cx="1657521" cy="1393092"/>
          </a:xfrm>
          <a:custGeom>
            <a:avLst/>
            <a:gdLst>
              <a:gd name="T0" fmla="*/ 16 w 1416"/>
              <a:gd name="T1" fmla="*/ 976 h 1104"/>
              <a:gd name="T2" fmla="*/ 208 w 1416"/>
              <a:gd name="T3" fmla="*/ 208 h 1104"/>
              <a:gd name="T4" fmla="*/ 688 w 1416"/>
              <a:gd name="T5" fmla="*/ 352 h 1104"/>
              <a:gd name="T6" fmla="*/ 784 w 1416"/>
              <a:gd name="T7" fmla="*/ 784 h 1104"/>
              <a:gd name="T8" fmla="*/ 1168 w 1416"/>
              <a:gd name="T9" fmla="*/ 640 h 1104"/>
              <a:gd name="T10" fmla="*/ 1024 w 1416"/>
              <a:gd name="T11" fmla="*/ 256 h 1104"/>
              <a:gd name="T12" fmla="*/ 1264 w 1416"/>
              <a:gd name="T13" fmla="*/ 16 h 1104"/>
              <a:gd name="T14" fmla="*/ 1408 w 1416"/>
              <a:gd name="T15" fmla="*/ 352 h 1104"/>
              <a:gd name="T16" fmla="*/ 1312 w 1416"/>
              <a:gd name="T17" fmla="*/ 880 h 1104"/>
              <a:gd name="T18" fmla="*/ 832 w 1416"/>
              <a:gd name="T19" fmla="*/ 1024 h 1104"/>
              <a:gd name="T20" fmla="*/ 304 w 1416"/>
              <a:gd name="T21" fmla="*/ 976 h 1104"/>
              <a:gd name="T22" fmla="*/ 16 w 1416"/>
              <a:gd name="T23" fmla="*/ 976 h 1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16" h="1104">
                <a:moveTo>
                  <a:pt x="16" y="976"/>
                </a:moveTo>
                <a:cubicBezTo>
                  <a:pt x="0" y="848"/>
                  <a:pt x="96" y="312"/>
                  <a:pt x="208" y="208"/>
                </a:cubicBezTo>
                <a:cubicBezTo>
                  <a:pt x="320" y="104"/>
                  <a:pt x="592" y="256"/>
                  <a:pt x="688" y="352"/>
                </a:cubicBezTo>
                <a:cubicBezTo>
                  <a:pt x="784" y="448"/>
                  <a:pt x="704" y="736"/>
                  <a:pt x="784" y="784"/>
                </a:cubicBezTo>
                <a:cubicBezTo>
                  <a:pt x="864" y="832"/>
                  <a:pt x="1128" y="728"/>
                  <a:pt x="1168" y="640"/>
                </a:cubicBezTo>
                <a:cubicBezTo>
                  <a:pt x="1208" y="552"/>
                  <a:pt x="1008" y="360"/>
                  <a:pt x="1024" y="256"/>
                </a:cubicBezTo>
                <a:cubicBezTo>
                  <a:pt x="1040" y="152"/>
                  <a:pt x="1200" y="0"/>
                  <a:pt x="1264" y="16"/>
                </a:cubicBezTo>
                <a:cubicBezTo>
                  <a:pt x="1328" y="32"/>
                  <a:pt x="1400" y="208"/>
                  <a:pt x="1408" y="352"/>
                </a:cubicBezTo>
                <a:cubicBezTo>
                  <a:pt x="1416" y="496"/>
                  <a:pt x="1408" y="768"/>
                  <a:pt x="1312" y="880"/>
                </a:cubicBezTo>
                <a:cubicBezTo>
                  <a:pt x="1216" y="992"/>
                  <a:pt x="1000" y="1008"/>
                  <a:pt x="832" y="1024"/>
                </a:cubicBezTo>
                <a:cubicBezTo>
                  <a:pt x="664" y="1040"/>
                  <a:pt x="440" y="984"/>
                  <a:pt x="304" y="976"/>
                </a:cubicBezTo>
                <a:cubicBezTo>
                  <a:pt x="168" y="968"/>
                  <a:pt x="32" y="1104"/>
                  <a:pt x="16" y="97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7186" name="Freeform 17"/>
          <p:cNvSpPr>
            <a:spLocks/>
          </p:cNvSpPr>
          <p:nvPr/>
        </p:nvSpPr>
        <p:spPr bwMode="auto">
          <a:xfrm>
            <a:off x="6814123" y="1219200"/>
            <a:ext cx="1929093" cy="1675749"/>
          </a:xfrm>
          <a:custGeom>
            <a:avLst/>
            <a:gdLst>
              <a:gd name="T0" fmla="*/ 96 w 1648"/>
              <a:gd name="T1" fmla="*/ 160 h 1328"/>
              <a:gd name="T2" fmla="*/ 192 w 1648"/>
              <a:gd name="T3" fmla="*/ 640 h 1328"/>
              <a:gd name="T4" fmla="*/ 1008 w 1648"/>
              <a:gd name="T5" fmla="*/ 736 h 1328"/>
              <a:gd name="T6" fmla="*/ 864 w 1648"/>
              <a:gd name="T7" fmla="*/ 1264 h 1328"/>
              <a:gd name="T8" fmla="*/ 1632 w 1648"/>
              <a:gd name="T9" fmla="*/ 1120 h 1328"/>
              <a:gd name="T10" fmla="*/ 768 w 1648"/>
              <a:gd name="T11" fmla="*/ 160 h 1328"/>
              <a:gd name="T12" fmla="*/ 96 w 1648"/>
              <a:gd name="T13" fmla="*/ 160 h 13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48" h="1328">
                <a:moveTo>
                  <a:pt x="96" y="160"/>
                </a:moveTo>
                <a:cubicBezTo>
                  <a:pt x="0" y="240"/>
                  <a:pt x="40" y="544"/>
                  <a:pt x="192" y="640"/>
                </a:cubicBezTo>
                <a:cubicBezTo>
                  <a:pt x="344" y="736"/>
                  <a:pt x="896" y="632"/>
                  <a:pt x="1008" y="736"/>
                </a:cubicBezTo>
                <a:cubicBezTo>
                  <a:pt x="1120" y="840"/>
                  <a:pt x="760" y="1200"/>
                  <a:pt x="864" y="1264"/>
                </a:cubicBezTo>
                <a:cubicBezTo>
                  <a:pt x="968" y="1328"/>
                  <a:pt x="1648" y="1304"/>
                  <a:pt x="1632" y="1120"/>
                </a:cubicBezTo>
                <a:cubicBezTo>
                  <a:pt x="1616" y="936"/>
                  <a:pt x="1024" y="320"/>
                  <a:pt x="768" y="160"/>
                </a:cubicBezTo>
                <a:cubicBezTo>
                  <a:pt x="512" y="0"/>
                  <a:pt x="192" y="80"/>
                  <a:pt x="96" y="16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7187" name="Freeform 18"/>
          <p:cNvSpPr>
            <a:spLocks/>
          </p:cNvSpPr>
          <p:nvPr/>
        </p:nvSpPr>
        <p:spPr bwMode="auto">
          <a:xfrm>
            <a:off x="7001414" y="1441287"/>
            <a:ext cx="1170566" cy="2049259"/>
          </a:xfrm>
          <a:custGeom>
            <a:avLst/>
            <a:gdLst>
              <a:gd name="T0" fmla="*/ 464 w 1000"/>
              <a:gd name="T1" fmla="*/ 1472 h 1624"/>
              <a:gd name="T2" fmla="*/ 512 w 1000"/>
              <a:gd name="T3" fmla="*/ 1472 h 1624"/>
              <a:gd name="T4" fmla="*/ 896 w 1000"/>
              <a:gd name="T5" fmla="*/ 1424 h 1624"/>
              <a:gd name="T6" fmla="*/ 944 w 1000"/>
              <a:gd name="T7" fmla="*/ 512 h 1624"/>
              <a:gd name="T8" fmla="*/ 560 w 1000"/>
              <a:gd name="T9" fmla="*/ 32 h 1624"/>
              <a:gd name="T10" fmla="*/ 32 w 1000"/>
              <a:gd name="T11" fmla="*/ 704 h 1624"/>
              <a:gd name="T12" fmla="*/ 368 w 1000"/>
              <a:gd name="T13" fmla="*/ 848 h 1624"/>
              <a:gd name="T14" fmla="*/ 416 w 1000"/>
              <a:gd name="T15" fmla="*/ 1520 h 1624"/>
              <a:gd name="T16" fmla="*/ 464 w 1000"/>
              <a:gd name="T17" fmla="*/ 1472 h 1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" h="1624">
                <a:moveTo>
                  <a:pt x="464" y="1472"/>
                </a:moveTo>
                <a:cubicBezTo>
                  <a:pt x="480" y="1464"/>
                  <a:pt x="440" y="1480"/>
                  <a:pt x="512" y="1472"/>
                </a:cubicBezTo>
                <a:cubicBezTo>
                  <a:pt x="584" y="1464"/>
                  <a:pt x="824" y="1584"/>
                  <a:pt x="896" y="1424"/>
                </a:cubicBezTo>
                <a:cubicBezTo>
                  <a:pt x="968" y="1264"/>
                  <a:pt x="1000" y="744"/>
                  <a:pt x="944" y="512"/>
                </a:cubicBezTo>
                <a:cubicBezTo>
                  <a:pt x="888" y="280"/>
                  <a:pt x="712" y="0"/>
                  <a:pt x="560" y="32"/>
                </a:cubicBezTo>
                <a:cubicBezTo>
                  <a:pt x="408" y="64"/>
                  <a:pt x="64" y="568"/>
                  <a:pt x="32" y="704"/>
                </a:cubicBezTo>
                <a:cubicBezTo>
                  <a:pt x="0" y="840"/>
                  <a:pt x="304" y="712"/>
                  <a:pt x="368" y="848"/>
                </a:cubicBezTo>
                <a:cubicBezTo>
                  <a:pt x="432" y="984"/>
                  <a:pt x="400" y="1416"/>
                  <a:pt x="416" y="1520"/>
                </a:cubicBezTo>
                <a:cubicBezTo>
                  <a:pt x="432" y="1624"/>
                  <a:pt x="448" y="1480"/>
                  <a:pt x="464" y="147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6646732" y="2390205"/>
            <a:ext cx="455350" cy="45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7189" name="Text Box 20"/>
          <p:cNvSpPr txBox="1">
            <a:spLocks noChangeArrowheads="1"/>
          </p:cNvSpPr>
          <p:nvPr/>
        </p:nvSpPr>
        <p:spPr bwMode="auto">
          <a:xfrm>
            <a:off x="6870310" y="3056467"/>
            <a:ext cx="456521" cy="45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</a:t>
            </a:r>
            <a:r>
              <a:rPr lang="en-US" baseline="-25000" dirty="0"/>
              <a:t>2</a:t>
            </a:r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7476663" y="1514475"/>
            <a:ext cx="456521" cy="45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</a:t>
            </a:r>
            <a:r>
              <a:rPr lang="en-US" baseline="-25000" dirty="0"/>
              <a:t>3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8499738" y="2328374"/>
            <a:ext cx="455350" cy="45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</a:t>
            </a:r>
            <a:r>
              <a:rPr lang="en-US" baseline="-25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05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Tusnady’s</a:t>
            </a:r>
            <a:r>
              <a:rPr lang="en-US" dirty="0" smtClean="0"/>
              <a:t> problem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38250"/>
            <a:ext cx="83820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Input:</a:t>
            </a:r>
            <a:r>
              <a:rPr lang="en-US" sz="2400" dirty="0" smtClean="0"/>
              <a:t>  n points placed </a:t>
            </a:r>
            <a:r>
              <a:rPr lang="en-US" sz="2400" dirty="0" smtClean="0">
                <a:solidFill>
                  <a:srgbClr val="FF0000"/>
                </a:solidFill>
              </a:rPr>
              <a:t>arbitrarily</a:t>
            </a:r>
            <a:r>
              <a:rPr lang="en-US" sz="2400" dirty="0" smtClean="0"/>
              <a:t> in a grid.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Sets =  </a:t>
            </a:r>
            <a:r>
              <a:rPr lang="en-US" sz="2400" dirty="0" smtClean="0">
                <a:solidFill>
                  <a:srgbClr val="0070C0"/>
                </a:solidFill>
              </a:rPr>
              <a:t>axis-parallel</a:t>
            </a:r>
            <a:r>
              <a:rPr lang="en-US" sz="2400" dirty="0" smtClean="0"/>
              <a:t> rectangles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Discrepancy: max over rect. R    ( |#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in R - # </a:t>
            </a:r>
            <a:r>
              <a:rPr lang="en-US" sz="2400" dirty="0" smtClean="0">
                <a:solidFill>
                  <a:schemeClr val="accent2"/>
                </a:solidFill>
              </a:rPr>
              <a:t>blue</a:t>
            </a:r>
            <a:r>
              <a:rPr lang="en-US" sz="2400" dirty="0" smtClean="0"/>
              <a:t> in R|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24" name="Text Box 28"/>
              <p:cNvSpPr txBox="1">
                <a:spLocks noChangeArrowheads="1"/>
              </p:cNvSpPr>
              <p:nvPr/>
            </p:nvSpPr>
            <p:spPr bwMode="auto">
              <a:xfrm>
                <a:off x="3810000" y="3087112"/>
                <a:ext cx="4597734" cy="378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dirty="0" smtClean="0">
                  <a:solidFill>
                    <a:schemeClr val="accent2"/>
                  </a:solidFill>
                </a:endParaRPr>
              </a:p>
              <a:p>
                <a:pPr eaLnBrk="1" hangingPunct="1"/>
                <a:r>
                  <a:rPr lang="en-US" dirty="0">
                    <a:solidFill>
                      <a:srgbClr val="FF0000"/>
                    </a:solidFill>
                  </a:rPr>
                  <a:t>Random</a:t>
                </a:r>
                <a:r>
                  <a:rPr lang="en-US" dirty="0"/>
                  <a:t> </a:t>
                </a:r>
                <a:r>
                  <a:rPr lang="en-US" dirty="0" smtClean="0"/>
                  <a:t>gives about </a:t>
                </a:r>
                <a:r>
                  <a:rPr lang="en-US" dirty="0"/>
                  <a:t>O(</a:t>
                </a:r>
                <a:r>
                  <a:rPr lang="en-US" dirty="0">
                    <a:solidFill>
                      <a:srgbClr val="0070C0"/>
                    </a:solidFill>
                  </a:rPr>
                  <a:t>n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1/2</a:t>
                </a:r>
                <a:r>
                  <a:rPr lang="en-US" dirty="0"/>
                  <a:t> log</a:t>
                </a:r>
                <a:r>
                  <a:rPr lang="en-US" baseline="30000" dirty="0"/>
                  <a:t>1/2</a:t>
                </a:r>
                <a:r>
                  <a:rPr lang="en-US" dirty="0"/>
                  <a:t> n)</a:t>
                </a:r>
              </a:p>
              <a:p>
                <a:pPr eaLnBrk="1" hangingPunct="1"/>
                <a:endParaRPr lang="en-US" dirty="0" smtClean="0">
                  <a:solidFill>
                    <a:srgbClr val="002060"/>
                  </a:solidFill>
                </a:endParaRPr>
              </a:p>
              <a:p>
                <a:pPr eaLnBrk="1" hangingPunct="1"/>
                <a:r>
                  <a:rPr lang="en-US" dirty="0" smtClean="0"/>
                  <a:t>Very long line of work</a:t>
                </a:r>
              </a:p>
              <a:p>
                <a:pPr eaLnBrk="1" hangingPunct="1"/>
                <a:r>
                  <a:rPr lang="en-US" dirty="0" smtClean="0"/>
                  <a:t>O(lo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n)   [Beck 80’s]</a:t>
                </a:r>
              </a:p>
              <a:p>
                <a:pPr eaLnBrk="1" hangingPunct="1"/>
                <a:r>
                  <a:rPr lang="en-US" dirty="0" smtClean="0"/>
                  <a:t>...</a:t>
                </a:r>
              </a:p>
              <a:p>
                <a:pPr eaLnBrk="1" hangingPunct="1"/>
                <a:r>
                  <a:rPr lang="en-US" dirty="0" smtClean="0"/>
                  <a:t>O(log</a:t>
                </a:r>
                <a:r>
                  <a:rPr lang="en-US" baseline="30000" dirty="0"/>
                  <a:t>2</a:t>
                </a:r>
                <a:r>
                  <a:rPr lang="en-US" baseline="30000" dirty="0" smtClean="0"/>
                  <a:t>.5</a:t>
                </a:r>
                <a:r>
                  <a:rPr lang="en-US" dirty="0" smtClean="0"/>
                  <a:t> </a:t>
                </a:r>
                <a:r>
                  <a:rPr lang="en-US" dirty="0"/>
                  <a:t>n) </a:t>
                </a:r>
                <a:r>
                  <a:rPr lang="en-US" dirty="0" smtClean="0"/>
                  <a:t> [Matousek’99]</a:t>
                </a:r>
              </a:p>
              <a:p>
                <a:pPr eaLnBrk="1" hangingPunct="1"/>
                <a:r>
                  <a:rPr lang="en-US" dirty="0" smtClean="0">
                    <a:solidFill>
                      <a:srgbClr val="0070C0"/>
                    </a:solidFill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)   </a:t>
                </a:r>
                <a:r>
                  <a:rPr lang="en-US" dirty="0" smtClean="0"/>
                  <a:t>[B., Garg’16]</a:t>
                </a:r>
              </a:p>
              <a:p>
                <a:pPr eaLnBrk="1" hangingPunct="1"/>
                <a:r>
                  <a:rPr lang="en-US" dirty="0" smtClean="0">
                    <a:solidFill>
                      <a:srgbClr val="FF0000"/>
                    </a:solidFill>
                  </a:rPr>
                  <a:t>O(log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1.5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[Nikolov’17]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724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087112"/>
                <a:ext cx="4597734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989" r="-9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38200" y="3277106"/>
            <a:ext cx="2209800" cy="2209800"/>
            <a:chOff x="838200" y="3277106"/>
            <a:chExt cx="2209800" cy="2209800"/>
          </a:xfrm>
        </p:grpSpPr>
        <p:sp>
          <p:nvSpPr>
            <p:cNvPr id="6149" name="Rectangle 4"/>
            <p:cNvSpPr>
              <a:spLocks noChangeArrowheads="1"/>
            </p:cNvSpPr>
            <p:nvPr/>
          </p:nvSpPr>
          <p:spPr bwMode="auto">
            <a:xfrm>
              <a:off x="838200" y="3277106"/>
              <a:ext cx="22098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0" name="Oval 5"/>
            <p:cNvSpPr>
              <a:spLocks noChangeArrowheads="1"/>
            </p:cNvSpPr>
            <p:nvPr/>
          </p:nvSpPr>
          <p:spPr bwMode="auto">
            <a:xfrm>
              <a:off x="1143000" y="37343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1" name="Oval 6"/>
            <p:cNvSpPr>
              <a:spLocks noChangeArrowheads="1"/>
            </p:cNvSpPr>
            <p:nvPr/>
          </p:nvSpPr>
          <p:spPr bwMode="auto">
            <a:xfrm>
              <a:off x="1143000" y="43439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2" name="Oval 7"/>
            <p:cNvSpPr>
              <a:spLocks noChangeArrowheads="1"/>
            </p:cNvSpPr>
            <p:nvPr/>
          </p:nvSpPr>
          <p:spPr bwMode="auto">
            <a:xfrm>
              <a:off x="1447800" y="40391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3" name="Oval 8"/>
            <p:cNvSpPr>
              <a:spLocks noChangeArrowheads="1"/>
            </p:cNvSpPr>
            <p:nvPr/>
          </p:nvSpPr>
          <p:spPr bwMode="auto">
            <a:xfrm>
              <a:off x="2133600" y="37343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4" name="Oval 9"/>
            <p:cNvSpPr>
              <a:spLocks noChangeArrowheads="1"/>
            </p:cNvSpPr>
            <p:nvPr/>
          </p:nvSpPr>
          <p:spPr bwMode="auto">
            <a:xfrm>
              <a:off x="1752600" y="51059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5" name="Oval 10"/>
            <p:cNvSpPr>
              <a:spLocks noChangeArrowheads="1"/>
            </p:cNvSpPr>
            <p:nvPr/>
          </p:nvSpPr>
          <p:spPr bwMode="auto">
            <a:xfrm>
              <a:off x="2819400" y="41915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6" name="Oval 11"/>
            <p:cNvSpPr>
              <a:spLocks noChangeArrowheads="1"/>
            </p:cNvSpPr>
            <p:nvPr/>
          </p:nvSpPr>
          <p:spPr bwMode="auto">
            <a:xfrm>
              <a:off x="1981200" y="43439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7" name="Oval 12"/>
            <p:cNvSpPr>
              <a:spLocks noChangeArrowheads="1"/>
            </p:cNvSpPr>
            <p:nvPr/>
          </p:nvSpPr>
          <p:spPr bwMode="auto">
            <a:xfrm>
              <a:off x="990600" y="48011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8" name="Oval 13"/>
            <p:cNvSpPr>
              <a:spLocks noChangeArrowheads="1"/>
            </p:cNvSpPr>
            <p:nvPr/>
          </p:nvSpPr>
          <p:spPr bwMode="auto">
            <a:xfrm>
              <a:off x="2514600" y="44963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59" name="Oval 14"/>
            <p:cNvSpPr>
              <a:spLocks noChangeArrowheads="1"/>
            </p:cNvSpPr>
            <p:nvPr/>
          </p:nvSpPr>
          <p:spPr bwMode="auto">
            <a:xfrm>
              <a:off x="2590800" y="36581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0" name="Oval 15"/>
            <p:cNvSpPr>
              <a:spLocks noChangeArrowheads="1"/>
            </p:cNvSpPr>
            <p:nvPr/>
          </p:nvSpPr>
          <p:spPr bwMode="auto">
            <a:xfrm>
              <a:off x="1600200" y="35057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1" name="Oval 16"/>
            <p:cNvSpPr>
              <a:spLocks noChangeArrowheads="1"/>
            </p:cNvSpPr>
            <p:nvPr/>
          </p:nvSpPr>
          <p:spPr bwMode="auto">
            <a:xfrm>
              <a:off x="1447800" y="40391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2" name="Oval 17"/>
            <p:cNvSpPr>
              <a:spLocks noChangeArrowheads="1"/>
            </p:cNvSpPr>
            <p:nvPr/>
          </p:nvSpPr>
          <p:spPr bwMode="auto">
            <a:xfrm>
              <a:off x="2590800" y="39629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3" name="Oval 18"/>
            <p:cNvSpPr>
              <a:spLocks noChangeArrowheads="1"/>
            </p:cNvSpPr>
            <p:nvPr/>
          </p:nvSpPr>
          <p:spPr bwMode="auto">
            <a:xfrm>
              <a:off x="1371600" y="50297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4" name="Oval 19"/>
            <p:cNvSpPr>
              <a:spLocks noChangeArrowheads="1"/>
            </p:cNvSpPr>
            <p:nvPr/>
          </p:nvSpPr>
          <p:spPr bwMode="auto">
            <a:xfrm>
              <a:off x="1752600" y="45725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5" name="Oval 20"/>
            <p:cNvSpPr>
              <a:spLocks noChangeArrowheads="1"/>
            </p:cNvSpPr>
            <p:nvPr/>
          </p:nvSpPr>
          <p:spPr bwMode="auto">
            <a:xfrm>
              <a:off x="2209800" y="52583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6" name="Oval 21"/>
            <p:cNvSpPr>
              <a:spLocks noChangeArrowheads="1"/>
            </p:cNvSpPr>
            <p:nvPr/>
          </p:nvSpPr>
          <p:spPr bwMode="auto">
            <a:xfrm>
              <a:off x="2362200" y="41915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7" name="Oval 22"/>
            <p:cNvSpPr>
              <a:spLocks noChangeArrowheads="1"/>
            </p:cNvSpPr>
            <p:nvPr/>
          </p:nvSpPr>
          <p:spPr bwMode="auto">
            <a:xfrm>
              <a:off x="2819400" y="48773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8" name="Oval 23"/>
            <p:cNvSpPr>
              <a:spLocks noChangeArrowheads="1"/>
            </p:cNvSpPr>
            <p:nvPr/>
          </p:nvSpPr>
          <p:spPr bwMode="auto">
            <a:xfrm>
              <a:off x="2514600" y="51059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69" name="Oval 24"/>
            <p:cNvSpPr>
              <a:spLocks noChangeArrowheads="1"/>
            </p:cNvSpPr>
            <p:nvPr/>
          </p:nvSpPr>
          <p:spPr bwMode="auto">
            <a:xfrm>
              <a:off x="2362200" y="34295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70" name="Oval 25"/>
            <p:cNvSpPr>
              <a:spLocks noChangeArrowheads="1"/>
            </p:cNvSpPr>
            <p:nvPr/>
          </p:nvSpPr>
          <p:spPr bwMode="auto">
            <a:xfrm>
              <a:off x="1828800" y="38867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71" name="Oval 26"/>
            <p:cNvSpPr>
              <a:spLocks noChangeArrowheads="1"/>
            </p:cNvSpPr>
            <p:nvPr/>
          </p:nvSpPr>
          <p:spPr bwMode="auto">
            <a:xfrm>
              <a:off x="2209800" y="48011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72" name="Oval 27"/>
            <p:cNvSpPr>
              <a:spLocks noChangeArrowheads="1"/>
            </p:cNvSpPr>
            <p:nvPr/>
          </p:nvSpPr>
          <p:spPr bwMode="auto">
            <a:xfrm>
              <a:off x="1371600" y="4648706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295400" y="4229606"/>
              <a:ext cx="838200" cy="5715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69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21021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Application: Dynamic </a:t>
            </a:r>
            <a:r>
              <a:rPr lang="en-US" sz="4000" dirty="0" smtClean="0"/>
              <a:t>Data Structures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8077200" cy="457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N weighted points in a 2-d region. </a:t>
            </a:r>
          </a:p>
          <a:p>
            <a:pPr marL="0" indent="0" eaLnBrk="1" hangingPunct="1">
              <a:buNone/>
            </a:pPr>
            <a:r>
              <a:rPr lang="en-US" sz="2400" dirty="0"/>
              <a:t>W</a:t>
            </a:r>
            <a:r>
              <a:rPr lang="en-US" sz="2400" dirty="0" smtClean="0"/>
              <a:t>eights updated over time.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Query: </a:t>
            </a:r>
            <a:r>
              <a:rPr lang="en-US" sz="2400" dirty="0" smtClean="0"/>
              <a:t>Given an axis-parallel rectangle R, 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determine the total weight on points in R.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Goal: P</a:t>
            </a:r>
            <a:r>
              <a:rPr lang="en-US" sz="2400" dirty="0" smtClean="0">
                <a:solidFill>
                  <a:schemeClr val="tx2"/>
                </a:solidFill>
              </a:rPr>
              <a:t>reprocess   (in a data structure)</a:t>
            </a:r>
          </a:p>
          <a:p>
            <a:pPr marL="514350" indent="-514350" eaLnBrk="1" hangingPunct="1">
              <a:buAutoNum type="arabicParenR"/>
            </a:pPr>
            <a:r>
              <a:rPr lang="en-US" sz="2400" dirty="0" smtClean="0"/>
              <a:t>Low </a:t>
            </a:r>
            <a:r>
              <a:rPr lang="en-US" sz="2400" dirty="0" smtClean="0">
                <a:solidFill>
                  <a:srgbClr val="FF0000"/>
                </a:solidFill>
              </a:rPr>
              <a:t>query</a:t>
            </a:r>
            <a:r>
              <a:rPr lang="en-US" sz="2400" dirty="0" smtClean="0"/>
              <a:t> time</a:t>
            </a:r>
          </a:p>
          <a:p>
            <a:pPr marL="514350" indent="-514350" eaLnBrk="1" hangingPunct="1">
              <a:buAutoNum type="arabicParenR"/>
            </a:pPr>
            <a:r>
              <a:rPr lang="en-US" sz="2400" dirty="0" smtClean="0"/>
              <a:t>Low </a:t>
            </a:r>
            <a:r>
              <a:rPr lang="en-US" sz="2400" dirty="0" smtClean="0">
                <a:solidFill>
                  <a:srgbClr val="0070C0"/>
                </a:solidFill>
              </a:rPr>
              <a:t>update</a:t>
            </a: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ime (upon weight change)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09895" y="1361615"/>
            <a:ext cx="1866900" cy="1828800"/>
            <a:chOff x="6019800" y="1219200"/>
            <a:chExt cx="2209800" cy="22098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019800" y="1219200"/>
              <a:ext cx="22098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6324600" y="1676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324600" y="2286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6629400" y="1981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7315200" y="1676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934200" y="3048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8001000" y="2133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7162800" y="2286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172200" y="2743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7696200" y="2438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7772400" y="1600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781800" y="1447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6629400" y="1981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7772400" y="1905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553200" y="2971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6934200" y="2514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7391400" y="3200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7543800" y="2133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8001000" y="28194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7696200" y="30480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7543800" y="13716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7010400" y="1828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7391400" y="27432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6553200" y="25908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7682405" y="2244484"/>
            <a:ext cx="772511" cy="504496"/>
          </a:xfrm>
          <a:prstGeom prst="rect">
            <a:avLst/>
          </a:prstGeom>
          <a:solidFill>
            <a:srgbClr val="00CC99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295400"/>
                <a:ext cx="8153400" cy="4724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Line</a:t>
                </a:r>
                <a:r>
                  <a:rPr lang="en-US" sz="2400" dirty="0"/>
                  <a:t>:</a:t>
                </a:r>
                <a:r>
                  <a:rPr lang="en-US" sz="2400" dirty="0" smtClean="0"/>
                  <a:t>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Interval queries    </a:t>
                </a:r>
              </a:p>
              <a:p>
                <a:pPr marL="0" indent="0">
                  <a:buNone/>
                </a:pPr>
                <a:r>
                  <a:rPr lang="en-US" sz="2200" dirty="0" smtClean="0"/>
                  <a:t>Trivial:  Query Time= O(n)    Update Time = 1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Query = 1      Update =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)          </a:t>
                </a:r>
                <a:r>
                  <a:rPr lang="en-US" sz="2000" dirty="0" smtClean="0"/>
                  <a:t>(Table of entries W[a,b] 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Query =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400" dirty="0" smtClean="0"/>
                  <a:t>      Update =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O(n)           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(W[a,b] = W[0,b] – W[0,a]) 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Query =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O(log n)   </a:t>
                </a:r>
                <a:r>
                  <a:rPr lang="en-US" sz="2400" dirty="0" smtClean="0"/>
                  <a:t>Update =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O(log n)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Recursively 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2-d.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 dirty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40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2400" i="1" dirty="0" smtClean="0">
                              <a:latin typeface="Cambria Math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 dirty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40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295400"/>
                <a:ext cx="8153400" cy="4724400"/>
              </a:xfrm>
              <a:blipFill rotWithShape="1">
                <a:blip r:embed="rId2"/>
                <a:stretch>
                  <a:fillRect l="-1121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6007349" y="4110858"/>
            <a:ext cx="2766848" cy="1235620"/>
            <a:chOff x="5996152" y="3714750"/>
            <a:chExt cx="2766848" cy="1235620"/>
          </a:xfrm>
        </p:grpSpPr>
        <p:grpSp>
          <p:nvGrpSpPr>
            <p:cNvPr id="21" name="Group 20"/>
            <p:cNvGrpSpPr/>
            <p:nvPr/>
          </p:nvGrpSpPr>
          <p:grpSpPr>
            <a:xfrm>
              <a:off x="7467600" y="4110859"/>
              <a:ext cx="1181100" cy="190500"/>
              <a:chOff x="-1143000" y="1047750"/>
              <a:chExt cx="1676400" cy="24765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6019801" y="4110858"/>
              <a:ext cx="1295400" cy="190501"/>
              <a:chOff x="-1143000" y="1047750"/>
              <a:chExt cx="1676400" cy="24765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7494592" y="4477407"/>
              <a:ext cx="514291" cy="128751"/>
              <a:chOff x="-1143000" y="1047750"/>
              <a:chExt cx="1676400" cy="24765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8119242" y="4477407"/>
              <a:ext cx="520262" cy="141889"/>
              <a:chOff x="-1143000" y="1047750"/>
              <a:chExt cx="1676400" cy="24765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6082862" y="4477406"/>
              <a:ext cx="514291" cy="128751"/>
              <a:chOff x="-1143000" y="1047750"/>
              <a:chExt cx="1676400" cy="24765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6707511" y="4477406"/>
              <a:ext cx="607689" cy="141889"/>
              <a:chOff x="-1143000" y="1047750"/>
              <a:chExt cx="1676400" cy="24765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8450317" y="4745421"/>
              <a:ext cx="211521" cy="194440"/>
              <a:chOff x="-1143000" y="1047750"/>
              <a:chExt cx="1676400" cy="24765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8164255" y="4745421"/>
              <a:ext cx="211521" cy="194440"/>
              <a:chOff x="-1143000" y="1047750"/>
              <a:chExt cx="1676400" cy="24765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7494592" y="4755930"/>
              <a:ext cx="211521" cy="194440"/>
              <a:chOff x="-1143000" y="1047750"/>
              <a:chExt cx="1676400" cy="24765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7799690" y="4745421"/>
              <a:ext cx="211521" cy="194440"/>
              <a:chOff x="-1143000" y="1047750"/>
              <a:chExt cx="1676400" cy="24765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7100083" y="4745421"/>
              <a:ext cx="211521" cy="194440"/>
              <a:chOff x="-1143000" y="1047750"/>
              <a:chExt cx="1676400" cy="24765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6712273" y="4748047"/>
              <a:ext cx="211521" cy="194440"/>
              <a:chOff x="-1143000" y="1047750"/>
              <a:chExt cx="1676400" cy="24765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6072651" y="4745421"/>
              <a:ext cx="211521" cy="194440"/>
              <a:chOff x="-1143000" y="1047750"/>
              <a:chExt cx="1676400" cy="24765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6396142" y="4745421"/>
              <a:ext cx="211521" cy="194440"/>
              <a:chOff x="-1143000" y="1047750"/>
              <a:chExt cx="1676400" cy="24765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5996152" y="3714750"/>
              <a:ext cx="2766848" cy="209550"/>
              <a:chOff x="-1143000" y="1047750"/>
              <a:chExt cx="1676400" cy="247650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-1129862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-1143000" y="1295400"/>
                <a:ext cx="16764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33400" y="1047750"/>
                <a:ext cx="0" cy="24765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6213586" y="1676400"/>
            <a:ext cx="2186204" cy="101600"/>
            <a:chOff x="1752600" y="5181600"/>
            <a:chExt cx="2971800" cy="152400"/>
          </a:xfrm>
        </p:grpSpPr>
        <p:sp>
          <p:nvSpPr>
            <p:cNvPr id="87" name="Oval 14"/>
            <p:cNvSpPr>
              <a:spLocks noChangeArrowheads="1"/>
            </p:cNvSpPr>
            <p:nvPr/>
          </p:nvSpPr>
          <p:spPr bwMode="auto">
            <a:xfrm>
              <a:off x="2201917" y="5181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" name="Oval 17"/>
            <p:cNvSpPr>
              <a:spLocks noChangeArrowheads="1"/>
            </p:cNvSpPr>
            <p:nvPr/>
          </p:nvSpPr>
          <p:spPr bwMode="auto">
            <a:xfrm>
              <a:off x="3352800" y="5181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Oval 22"/>
            <p:cNvSpPr>
              <a:spLocks noChangeArrowheads="1"/>
            </p:cNvSpPr>
            <p:nvPr/>
          </p:nvSpPr>
          <p:spPr bwMode="auto">
            <a:xfrm>
              <a:off x="2793124" y="5181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" name="Oval 23"/>
            <p:cNvSpPr>
              <a:spLocks noChangeArrowheads="1"/>
            </p:cNvSpPr>
            <p:nvPr/>
          </p:nvSpPr>
          <p:spPr bwMode="auto">
            <a:xfrm>
              <a:off x="3962400" y="5181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1" name="Oval 24"/>
            <p:cNvSpPr>
              <a:spLocks noChangeArrowheads="1"/>
            </p:cNvSpPr>
            <p:nvPr/>
          </p:nvSpPr>
          <p:spPr bwMode="auto">
            <a:xfrm>
              <a:off x="1752600" y="5181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" name="Oval 26"/>
            <p:cNvSpPr>
              <a:spLocks noChangeArrowheads="1"/>
            </p:cNvSpPr>
            <p:nvPr/>
          </p:nvSpPr>
          <p:spPr bwMode="auto">
            <a:xfrm>
              <a:off x="4572000" y="5181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cxnSp>
        <p:nvCxnSpPr>
          <p:cNvPr id="85" name="Straight Connector 84"/>
          <p:cNvCxnSpPr/>
          <p:nvPr/>
        </p:nvCxnSpPr>
        <p:spPr>
          <a:xfrm flipV="1">
            <a:off x="6029953" y="1720193"/>
            <a:ext cx="2522543" cy="70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ight Brace 85"/>
          <p:cNvSpPr/>
          <p:nvPr/>
        </p:nvSpPr>
        <p:spPr>
          <a:xfrm rot="5400000">
            <a:off x="7368849" y="1386807"/>
            <a:ext cx="304799" cy="1188784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ight Brace 74"/>
          <p:cNvSpPr/>
          <p:nvPr/>
        </p:nvSpPr>
        <p:spPr>
          <a:xfrm rot="5400000">
            <a:off x="7352465" y="4558027"/>
            <a:ext cx="304798" cy="231394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13930" y="4873514"/>
            <a:ext cx="601269" cy="1287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7477900" y="4537775"/>
            <a:ext cx="1140590" cy="12888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413758" y="5154666"/>
            <a:ext cx="193905" cy="152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" grpId="0" animBg="1"/>
      <p:bldP spid="77" grpId="0" animBg="1"/>
      <p:bldP spid="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48187</TotalTime>
  <Words>908</Words>
  <Application>Microsoft Office PowerPoint</Application>
  <PresentationFormat>On-screen Show (4:3)</PresentationFormat>
  <Paragraphs>263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Cambria Math</vt:lpstr>
      <vt:lpstr>cmsy10</vt:lpstr>
      <vt:lpstr>Symbol</vt:lpstr>
      <vt:lpstr>Times New Roman</vt:lpstr>
      <vt:lpstr>Arial</vt:lpstr>
      <vt:lpstr>Comic Sans MS</vt:lpstr>
      <vt:lpstr>Default Design</vt:lpstr>
      <vt:lpstr>Discrepancy and Optimization</vt:lpstr>
      <vt:lpstr>Discrepancy: What is it?</vt:lpstr>
      <vt:lpstr>Discrepancy: What is it?</vt:lpstr>
      <vt:lpstr>Distributing points in a grid</vt:lpstr>
      <vt:lpstr>Quasi-Monte Carlo Methods</vt:lpstr>
      <vt:lpstr>Combinatorial Discrepancy</vt:lpstr>
      <vt:lpstr>Tusnady’s problem</vt:lpstr>
      <vt:lpstr>Application: Dynamic Data Structures</vt:lpstr>
      <vt:lpstr>Example</vt:lpstr>
      <vt:lpstr>What about other queries?</vt:lpstr>
      <vt:lpstr>Applications</vt:lpstr>
      <vt:lpstr>Matrix View</vt:lpstr>
      <vt:lpstr>Optimization</vt:lpstr>
      <vt:lpstr>Rounding</vt:lpstr>
      <vt:lpstr>Rounding: The Catch</vt:lpstr>
      <vt:lpstr>Questions around Discrepancy bounds</vt:lpstr>
      <vt:lpstr>Combinatorial (3 generations)</vt:lpstr>
      <vt:lpstr>Brief History  (combinatorial)</vt:lpstr>
      <vt:lpstr>Algorithmic history</vt:lpstr>
      <vt:lpstr>Several Successes</vt:lpstr>
      <vt:lpstr>Optimization in Practice</vt:lpstr>
      <vt:lpstr>Questions!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Bansal, N.</dc:creator>
  <cp:lastModifiedBy>Bansal, N.</cp:lastModifiedBy>
  <cp:revision>936</cp:revision>
  <dcterms:created xsi:type="dcterms:W3CDTF">1601-01-01T00:00:00Z</dcterms:created>
  <dcterms:modified xsi:type="dcterms:W3CDTF">2018-05-25T10:47:03Z</dcterms:modified>
</cp:coreProperties>
</file>