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885" r:id="rId2"/>
    <p:sldId id="868" r:id="rId3"/>
    <p:sldId id="886" r:id="rId4"/>
    <p:sldId id="887" r:id="rId5"/>
    <p:sldId id="888" r:id="rId6"/>
    <p:sldId id="889" r:id="rId7"/>
    <p:sldId id="867" r:id="rId8"/>
    <p:sldId id="870" r:id="rId9"/>
    <p:sldId id="839" r:id="rId10"/>
    <p:sldId id="872" r:id="rId11"/>
    <p:sldId id="879" r:id="rId12"/>
    <p:sldId id="875" r:id="rId13"/>
    <p:sldId id="890" r:id="rId14"/>
    <p:sldId id="891" r:id="rId15"/>
    <p:sldId id="877" r:id="rId16"/>
    <p:sldId id="892" r:id="rId17"/>
    <p:sldId id="878" r:id="rId18"/>
    <p:sldId id="893" r:id="rId19"/>
    <p:sldId id="894" r:id="rId20"/>
    <p:sldId id="700" r:id="rId21"/>
    <p:sldId id="880" r:id="rId22"/>
    <p:sldId id="817" r:id="rId23"/>
    <p:sldId id="851" r:id="rId24"/>
    <p:sldId id="850" r:id="rId25"/>
    <p:sldId id="895" r:id="rId26"/>
    <p:sldId id="896" r:id="rId27"/>
    <p:sldId id="798" r:id="rId28"/>
    <p:sldId id="897" r:id="rId29"/>
    <p:sldId id="883" r:id="rId30"/>
    <p:sldId id="898" r:id="rId31"/>
    <p:sldId id="899" r:id="rId32"/>
    <p:sldId id="884" r:id="rId33"/>
    <p:sldId id="838" r:id="rId34"/>
    <p:sldId id="732" r:id="rId35"/>
    <p:sldId id="900" r:id="rId36"/>
    <p:sldId id="901" r:id="rId37"/>
    <p:sldId id="871" r:id="rId38"/>
    <p:sldId id="903" r:id="rId39"/>
    <p:sldId id="902" r:id="rId40"/>
    <p:sldId id="805" r:id="rId41"/>
    <p:sldId id="840" r:id="rId42"/>
    <p:sldId id="841" r:id="rId43"/>
    <p:sldId id="842" r:id="rId44"/>
    <p:sldId id="804" r:id="rId45"/>
    <p:sldId id="906" r:id="rId46"/>
    <p:sldId id="826" r:id="rId47"/>
    <p:sldId id="849" r:id="rId48"/>
    <p:sldId id="852" r:id="rId49"/>
    <p:sldId id="853" r:id="rId50"/>
    <p:sldId id="854" r:id="rId51"/>
    <p:sldId id="855" r:id="rId52"/>
    <p:sldId id="856" r:id="rId53"/>
    <p:sldId id="857" r:id="rId54"/>
    <p:sldId id="813" r:id="rId55"/>
    <p:sldId id="904" r:id="rId56"/>
    <p:sldId id="827" r:id="rId57"/>
    <p:sldId id="847" r:id="rId58"/>
    <p:sldId id="844" r:id="rId59"/>
    <p:sldId id="848" r:id="rId60"/>
    <p:sldId id="845" r:id="rId61"/>
    <p:sldId id="865" r:id="rId62"/>
    <p:sldId id="831" r:id="rId63"/>
    <p:sldId id="785" r:id="rId64"/>
    <p:sldId id="882" r:id="rId65"/>
    <p:sldId id="881" r:id="rId66"/>
    <p:sldId id="907" r:id="rId67"/>
    <p:sldId id="41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8"/>
    <a:srgbClr val="008200"/>
    <a:srgbClr val="00C800"/>
    <a:srgbClr val="CD003A"/>
    <a:srgbClr val="00F200"/>
    <a:srgbClr val="CD0B32"/>
    <a:srgbClr val="FF00FF"/>
    <a:srgbClr val="00D600"/>
    <a:srgbClr val="81FF81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3" autoAdjust="0"/>
    <p:restoredTop sz="89338" autoAdjust="0"/>
  </p:normalViewPr>
  <p:slideViewPr>
    <p:cSldViewPr>
      <p:cViewPr varScale="1">
        <p:scale>
          <a:sx n="143" d="100"/>
          <a:sy n="143" d="100"/>
        </p:scale>
        <p:origin x="280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AB76C-CD48-BB4A-9EE2-956109B81A7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9012C-2A8C-BD44-8C76-9FA26CFE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7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9012C-2A8C-BD44-8C76-9FA26CFE28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6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9012C-2A8C-BD44-8C76-9FA26CFE28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8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8F347-4528-4B75-85C3-D13706CAD2F1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AB011-93A7-496A-8B64-C9BF29B4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2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2859" y="0"/>
            <a:ext cx="9220200" cy="40808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872"/>
            <a:ext cx="8686800" cy="4005130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Better, Faster, and more Insightful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Semi-Automatic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Brachytherapy Treatment Planning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Prostate Cancer with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Multi-objective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Gene-pool Optimal Mixing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 Algorithms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4080854"/>
            <a:ext cx="9143999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Peter A.N. Bosman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30" y="5401511"/>
            <a:ext cx="4418224" cy="19631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530805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Centrum </a:t>
            </a:r>
            <a:r>
              <a:rPr lang="en-US" dirty="0" err="1"/>
              <a:t>Wiskunde</a:t>
            </a:r>
            <a:r>
              <a:rPr lang="en-US" dirty="0"/>
              <a:t> &amp; </a:t>
            </a:r>
            <a:r>
              <a:rPr lang="en-US" dirty="0" err="1"/>
              <a:t>Informatica</a:t>
            </a:r>
            <a:r>
              <a:rPr lang="en-US" dirty="0"/>
              <a:t> (CWI)</a:t>
            </a:r>
          </a:p>
          <a:p>
            <a:pPr algn="ctr"/>
            <a:r>
              <a:rPr lang="en-US" dirty="0"/>
              <a:t>(Center for Mathematics and Computer Science)</a:t>
            </a:r>
          </a:p>
          <a:p>
            <a:pPr algn="ctr"/>
            <a:r>
              <a:rPr lang="en-US" dirty="0"/>
              <a:t>Life Sciences and Health Research Group</a:t>
            </a:r>
          </a:p>
          <a:p>
            <a:pPr algn="ctr"/>
            <a:r>
              <a:rPr lang="en-US" dirty="0"/>
              <a:t>Amsterdam,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234596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Protocol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C83F33-CF31-490B-929B-428B8623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733800"/>
            <a:ext cx="8763000" cy="31242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/>
              <a:t> A (crucial!) note on </a:t>
            </a:r>
            <a:r>
              <a:rPr lang="en-US" sz="3000" b="1" dirty="0">
                <a:solidFill>
                  <a:srgbClr val="0000C8"/>
                </a:solidFill>
              </a:rPr>
              <a:t>notation</a:t>
            </a:r>
            <a:r>
              <a:rPr lang="en-US" sz="3000" dirty="0"/>
              <a:t>:</a:t>
            </a:r>
          </a:p>
          <a:p>
            <a:pPr marL="685800" lvl="1"/>
            <a:r>
              <a:rPr lang="en-US" sz="2600" dirty="0"/>
              <a:t> Mathematician: </a:t>
            </a:r>
            <a:r>
              <a:rPr lang="en-US" sz="2600" b="1" dirty="0">
                <a:solidFill>
                  <a:srgbClr val="0000C8"/>
                </a:solidFill>
              </a:rPr>
              <a:t>hard constraints</a:t>
            </a:r>
          </a:p>
          <a:p>
            <a:pPr marL="685800" lvl="1"/>
            <a:r>
              <a:rPr lang="en-US" sz="2600" dirty="0"/>
              <a:t> Physician: </a:t>
            </a:r>
            <a:r>
              <a:rPr lang="en-US" sz="2600" b="1" dirty="0">
                <a:solidFill>
                  <a:srgbClr val="0000C8"/>
                </a:solidFill>
              </a:rPr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273429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Protocol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C83F33-CF31-490B-929B-428B8623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733800"/>
            <a:ext cx="8763000" cy="31242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/>
              <a:t> A (crucial!) note on </a:t>
            </a:r>
            <a:r>
              <a:rPr lang="en-US" sz="3000" b="1" dirty="0">
                <a:solidFill>
                  <a:srgbClr val="0000C8"/>
                </a:solidFill>
              </a:rPr>
              <a:t>notation</a:t>
            </a:r>
            <a:r>
              <a:rPr lang="en-US" sz="3000" dirty="0"/>
              <a:t>:</a:t>
            </a:r>
          </a:p>
          <a:p>
            <a:pPr marL="685800" lvl="1"/>
            <a:r>
              <a:rPr lang="en-US" sz="2600" dirty="0"/>
              <a:t> Mathematician: </a:t>
            </a:r>
            <a:r>
              <a:rPr lang="en-US" sz="2600" b="1" dirty="0">
                <a:solidFill>
                  <a:srgbClr val="0000C8"/>
                </a:solidFill>
              </a:rPr>
              <a:t>hard constraints</a:t>
            </a:r>
          </a:p>
          <a:p>
            <a:pPr marL="685800" lvl="1"/>
            <a:r>
              <a:rPr lang="en-US" sz="2600" dirty="0"/>
              <a:t> Physician: </a:t>
            </a:r>
            <a:r>
              <a:rPr lang="en-US" sz="2600" b="1" dirty="0">
                <a:solidFill>
                  <a:srgbClr val="0000C8"/>
                </a:solidFill>
              </a:rPr>
              <a:t>aspirations</a:t>
            </a:r>
            <a:endParaRPr lang="en-US" sz="2600" dirty="0"/>
          </a:p>
          <a:p>
            <a:pPr marL="285750"/>
            <a:r>
              <a:rPr lang="en-US" sz="3000" dirty="0"/>
              <a:t> Currently</a:t>
            </a:r>
          </a:p>
          <a:p>
            <a:pPr marL="685800" lvl="1"/>
            <a:r>
              <a:rPr lang="en-US" sz="2600" dirty="0"/>
              <a:t> Plan construction time </a:t>
            </a:r>
            <a:r>
              <a:rPr lang="en-US" sz="2600" b="1" dirty="0">
                <a:solidFill>
                  <a:srgbClr val="C00000"/>
                </a:solidFill>
              </a:rPr>
              <a:t>30-60 minutes</a:t>
            </a:r>
          </a:p>
          <a:p>
            <a:pPr marL="685800" lvl="1"/>
            <a:r>
              <a:rPr lang="en-US" sz="2600" dirty="0"/>
              <a:t> Partially </a:t>
            </a:r>
            <a:r>
              <a:rPr lang="en-US" sz="2600" b="1" dirty="0">
                <a:solidFill>
                  <a:srgbClr val="0000C8"/>
                </a:solidFill>
              </a:rPr>
              <a:t>auto</a:t>
            </a:r>
            <a:r>
              <a:rPr lang="en-US" sz="2600" dirty="0"/>
              <a:t> construction, partially </a:t>
            </a:r>
            <a:r>
              <a:rPr lang="en-US" sz="2600" b="1" dirty="0">
                <a:solidFill>
                  <a:srgbClr val="0000C8"/>
                </a:solidFill>
              </a:rPr>
              <a:t>manual</a:t>
            </a:r>
            <a:r>
              <a:rPr lang="en-US" sz="2600" dirty="0"/>
              <a:t> tuning</a:t>
            </a:r>
          </a:p>
        </p:txBody>
      </p:sp>
    </p:spTree>
    <p:extLst>
      <p:ext uri="{BB962C8B-B14F-4D97-AF65-F5344CB8AC3E}">
        <p14:creationId xmlns:p14="http://schemas.microsoft.com/office/powerpoint/2010/main" val="151296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861"/>
            <a:ext cx="8458200" cy="5238139"/>
          </a:xfrm>
        </p:spPr>
        <p:txBody>
          <a:bodyPr>
            <a:normAutofit/>
          </a:bodyPr>
          <a:lstStyle/>
          <a:p>
            <a:r>
              <a:rPr lang="en-US" sz="3000" dirty="0"/>
              <a:t> Modern </a:t>
            </a:r>
            <a:r>
              <a:rPr lang="en-US" sz="3000" b="1" dirty="0">
                <a:solidFill>
                  <a:srgbClr val="0000C8"/>
                </a:solidFill>
              </a:rPr>
              <a:t>RT plan optimization </a:t>
            </a:r>
            <a:r>
              <a:rPr lang="en-US" sz="3000" dirty="0"/>
              <a:t>uses</a:t>
            </a:r>
          </a:p>
          <a:p>
            <a:pPr lvl="1"/>
            <a:r>
              <a:rPr lang="en-US" sz="2600" b="1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convex objectives ≠ evaluation criteria</a:t>
            </a:r>
          </a:p>
          <a:p>
            <a:pPr lvl="1"/>
            <a:r>
              <a:rPr lang="en-US" sz="2600" b="1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weighted single-objective scalarizations</a:t>
            </a:r>
            <a:endParaRPr lang="en-US" sz="3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RT plan optimization</a:t>
            </a:r>
          </a:p>
        </p:txBody>
      </p:sp>
    </p:spTree>
    <p:extLst>
      <p:ext uri="{BB962C8B-B14F-4D97-AF65-F5344CB8AC3E}">
        <p14:creationId xmlns:p14="http://schemas.microsoft.com/office/powerpoint/2010/main" val="315825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861"/>
            <a:ext cx="8458200" cy="5238139"/>
          </a:xfrm>
        </p:spPr>
        <p:txBody>
          <a:bodyPr>
            <a:normAutofit/>
          </a:bodyPr>
          <a:lstStyle/>
          <a:p>
            <a:r>
              <a:rPr lang="en-US" sz="3000" dirty="0"/>
              <a:t> Modern </a:t>
            </a:r>
            <a:r>
              <a:rPr lang="en-US" sz="3000" b="1" dirty="0">
                <a:solidFill>
                  <a:srgbClr val="0000C8"/>
                </a:solidFill>
              </a:rPr>
              <a:t>RT plan optimization </a:t>
            </a:r>
            <a:r>
              <a:rPr lang="en-US" sz="3000" dirty="0"/>
              <a:t>uses</a:t>
            </a:r>
          </a:p>
          <a:p>
            <a:pPr lvl="1"/>
            <a:r>
              <a:rPr lang="en-US" sz="2600" b="1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convex objectives ≠ evaluation criteria</a:t>
            </a:r>
          </a:p>
          <a:p>
            <a:pPr lvl="1"/>
            <a:r>
              <a:rPr lang="en-US" sz="2600" b="1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weighted single-objective scalarizations</a:t>
            </a:r>
            <a:endParaRPr lang="en-US" sz="2600" b="1" dirty="0"/>
          </a:p>
          <a:p>
            <a:endParaRPr lang="en-US" sz="3000" dirty="0"/>
          </a:p>
          <a:p>
            <a:r>
              <a:rPr lang="en-US" sz="3000" dirty="0"/>
              <a:t> Enables </a:t>
            </a:r>
            <a:r>
              <a:rPr lang="en-US" sz="3000" b="1" dirty="0">
                <a:solidFill>
                  <a:srgbClr val="008200"/>
                </a:solidFill>
              </a:rPr>
              <a:t>high-quality problem solving</a:t>
            </a:r>
            <a:r>
              <a:rPr lang="en-US" sz="3000" dirty="0"/>
              <a:t> with 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r>
              <a:rPr lang="en-US" sz="3000" dirty="0"/>
              <a:t>classical </a:t>
            </a:r>
            <a:r>
              <a:rPr lang="en-US" sz="3000" b="1" dirty="0">
                <a:solidFill>
                  <a:srgbClr val="0000C8"/>
                </a:solidFill>
              </a:rPr>
              <a:t>mathematical optimization techniques</a:t>
            </a:r>
            <a:endParaRPr lang="en-US" sz="3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RT plan optimization</a:t>
            </a:r>
          </a:p>
        </p:txBody>
      </p:sp>
    </p:spTree>
    <p:extLst>
      <p:ext uri="{BB962C8B-B14F-4D97-AF65-F5344CB8AC3E}">
        <p14:creationId xmlns:p14="http://schemas.microsoft.com/office/powerpoint/2010/main" val="271746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861"/>
            <a:ext cx="8458200" cy="5238139"/>
          </a:xfrm>
        </p:spPr>
        <p:txBody>
          <a:bodyPr>
            <a:normAutofit/>
          </a:bodyPr>
          <a:lstStyle/>
          <a:p>
            <a:r>
              <a:rPr lang="en-US" sz="3000" dirty="0"/>
              <a:t> Modern </a:t>
            </a:r>
            <a:r>
              <a:rPr lang="en-US" sz="3000" b="1" dirty="0">
                <a:solidFill>
                  <a:srgbClr val="0000C8"/>
                </a:solidFill>
              </a:rPr>
              <a:t>RT plan optimization </a:t>
            </a:r>
            <a:r>
              <a:rPr lang="en-US" sz="3000" dirty="0"/>
              <a:t>uses</a:t>
            </a:r>
          </a:p>
          <a:p>
            <a:pPr lvl="1"/>
            <a:r>
              <a:rPr lang="en-US" sz="2600" b="1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convex objectives ≠ evaluation criteria</a:t>
            </a:r>
          </a:p>
          <a:p>
            <a:pPr lvl="1"/>
            <a:r>
              <a:rPr lang="en-US" sz="2600" b="1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weighted single-objective scalarizations</a:t>
            </a:r>
            <a:endParaRPr lang="en-US" sz="2600" b="1" dirty="0"/>
          </a:p>
          <a:p>
            <a:endParaRPr lang="en-US" sz="3000" dirty="0"/>
          </a:p>
          <a:p>
            <a:r>
              <a:rPr lang="en-US" sz="3000" dirty="0"/>
              <a:t> Enables </a:t>
            </a:r>
            <a:r>
              <a:rPr lang="en-US" sz="3000" b="1" dirty="0">
                <a:solidFill>
                  <a:srgbClr val="008200"/>
                </a:solidFill>
              </a:rPr>
              <a:t>high-quality problem solving</a:t>
            </a:r>
            <a:r>
              <a:rPr lang="en-US" sz="3000" dirty="0"/>
              <a:t> with 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r>
              <a:rPr lang="en-US" sz="3000" dirty="0"/>
              <a:t>classical </a:t>
            </a:r>
            <a:r>
              <a:rPr lang="en-US" sz="3000" b="1" dirty="0">
                <a:solidFill>
                  <a:srgbClr val="0000C8"/>
                </a:solidFill>
              </a:rPr>
              <a:t>mathematical optimization techniques</a:t>
            </a:r>
          </a:p>
          <a:p>
            <a:endParaRPr lang="en-US" sz="3000" b="1" dirty="0">
              <a:solidFill>
                <a:srgbClr val="0000C8"/>
              </a:solidFill>
            </a:endParaRPr>
          </a:p>
          <a:p>
            <a:r>
              <a:rPr lang="en-US" sz="3000" dirty="0"/>
              <a:t>Comes at the </a:t>
            </a:r>
            <a:r>
              <a:rPr lang="en-US" sz="3000" b="1" dirty="0">
                <a:solidFill>
                  <a:srgbClr val="C00000"/>
                </a:solidFill>
              </a:rPr>
              <a:t>cost </a:t>
            </a:r>
            <a:r>
              <a:rPr lang="en-US" sz="3000" dirty="0"/>
              <a:t>of </a:t>
            </a:r>
            <a:r>
              <a:rPr lang="en-US" sz="3000" b="1" dirty="0">
                <a:solidFill>
                  <a:srgbClr val="C00000"/>
                </a:solidFill>
              </a:rPr>
              <a:t>loss </a:t>
            </a:r>
            <a:r>
              <a:rPr lang="en-US" sz="3000" dirty="0"/>
              <a:t>of </a:t>
            </a:r>
            <a:r>
              <a:rPr lang="en-US" sz="3000" b="1" dirty="0">
                <a:solidFill>
                  <a:srgbClr val="0000C8"/>
                </a:solidFill>
              </a:rPr>
              <a:t>intuition</a:t>
            </a:r>
            <a:r>
              <a:rPr lang="en-US" sz="3000" dirty="0"/>
              <a:t> of steering to ultimate </a:t>
            </a:r>
            <a:r>
              <a:rPr lang="en-US" sz="3000" b="1" dirty="0">
                <a:solidFill>
                  <a:srgbClr val="0000C8"/>
                </a:solidFill>
              </a:rPr>
              <a:t>goal</a:t>
            </a:r>
            <a:endParaRPr lang="en-US" sz="3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RT plan optimization</a:t>
            </a:r>
          </a:p>
        </p:txBody>
      </p:sp>
    </p:spTree>
    <p:extLst>
      <p:ext uri="{BB962C8B-B14F-4D97-AF65-F5344CB8AC3E}">
        <p14:creationId xmlns:p14="http://schemas.microsoft.com/office/powerpoint/2010/main" val="54372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19861"/>
            <a:ext cx="8915400" cy="5009539"/>
          </a:xfrm>
        </p:spPr>
        <p:txBody>
          <a:bodyPr>
            <a:normAutofit/>
          </a:bodyPr>
          <a:lstStyle/>
          <a:p>
            <a:r>
              <a:rPr lang="en-US" sz="3000" dirty="0"/>
              <a:t>From </a:t>
            </a:r>
            <a:r>
              <a:rPr lang="en-US" sz="3000" b="1" dirty="0">
                <a:solidFill>
                  <a:srgbClr val="C00000"/>
                </a:solidFill>
              </a:rPr>
              <a:t>indirect</a:t>
            </a:r>
            <a:r>
              <a:rPr lang="en-US" sz="3000" dirty="0"/>
              <a:t> optimization to </a:t>
            </a:r>
            <a:r>
              <a:rPr lang="en-US" sz="3000" b="1" dirty="0">
                <a:solidFill>
                  <a:srgbClr val="008200"/>
                </a:solidFill>
              </a:rPr>
              <a:t>direct</a:t>
            </a:r>
            <a:r>
              <a:rPr lang="en-US" sz="3000" b="1" dirty="0">
                <a:solidFill>
                  <a:srgbClr val="0000C8"/>
                </a:solidFill>
              </a:rPr>
              <a:t> </a:t>
            </a:r>
            <a:r>
              <a:rPr lang="en-US" sz="3000" dirty="0"/>
              <a:t>optimization</a:t>
            </a:r>
          </a:p>
          <a:p>
            <a:endParaRPr lang="en-US" sz="3000" b="1" dirty="0">
              <a:solidFill>
                <a:srgbClr val="0000C8"/>
              </a:solidFill>
            </a:endParaRPr>
          </a:p>
          <a:p>
            <a:endParaRPr lang="en-US" sz="3000" b="1" dirty="0">
              <a:solidFill>
                <a:srgbClr val="0000C8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Toward direct RT plan optimization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F598B-1ED9-4AF0-AC46-05489FC10A9C}"/>
              </a:ext>
            </a:extLst>
          </p:cNvPr>
          <p:cNvSpPr txBox="1"/>
          <p:nvPr/>
        </p:nvSpPr>
        <p:spPr>
          <a:xfrm>
            <a:off x="990600" y="2209800"/>
            <a:ext cx="7543800" cy="707886"/>
          </a:xfrm>
          <a:prstGeom prst="rect">
            <a:avLst/>
          </a:prstGeom>
          <a:noFill/>
          <a:ln w="57150">
            <a:solidFill>
              <a:srgbClr val="008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8"/>
                </a:solidFill>
              </a:rPr>
              <a:t>What you optimize is what you get</a:t>
            </a:r>
          </a:p>
        </p:txBody>
      </p:sp>
    </p:spTree>
    <p:extLst>
      <p:ext uri="{BB962C8B-B14F-4D97-AF65-F5344CB8AC3E}">
        <p14:creationId xmlns:p14="http://schemas.microsoft.com/office/powerpoint/2010/main" val="10889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19861"/>
            <a:ext cx="8915400" cy="5009539"/>
          </a:xfrm>
        </p:spPr>
        <p:txBody>
          <a:bodyPr>
            <a:normAutofit/>
          </a:bodyPr>
          <a:lstStyle/>
          <a:p>
            <a:r>
              <a:rPr lang="en-US" sz="3000" dirty="0"/>
              <a:t>From </a:t>
            </a:r>
            <a:r>
              <a:rPr lang="en-US" sz="3000" b="1" dirty="0">
                <a:solidFill>
                  <a:srgbClr val="C00000"/>
                </a:solidFill>
              </a:rPr>
              <a:t>indirect</a:t>
            </a:r>
            <a:r>
              <a:rPr lang="en-US" sz="3000" dirty="0"/>
              <a:t> optimization to </a:t>
            </a:r>
            <a:r>
              <a:rPr lang="en-US" sz="3000" b="1" dirty="0">
                <a:solidFill>
                  <a:srgbClr val="008200"/>
                </a:solidFill>
              </a:rPr>
              <a:t>direct</a:t>
            </a:r>
            <a:r>
              <a:rPr lang="en-US" sz="3000" b="1" dirty="0">
                <a:solidFill>
                  <a:srgbClr val="0000C8"/>
                </a:solidFill>
              </a:rPr>
              <a:t> </a:t>
            </a:r>
            <a:r>
              <a:rPr lang="en-US" sz="3000" dirty="0"/>
              <a:t>optimization</a:t>
            </a:r>
          </a:p>
          <a:p>
            <a:endParaRPr lang="en-US" sz="3000" b="1" dirty="0">
              <a:solidFill>
                <a:srgbClr val="0000C8"/>
              </a:solidFill>
            </a:endParaRPr>
          </a:p>
          <a:p>
            <a:endParaRPr lang="en-US" sz="3000" b="1" dirty="0">
              <a:solidFill>
                <a:srgbClr val="0000C8"/>
              </a:solidFill>
            </a:endParaRPr>
          </a:p>
          <a:p>
            <a:r>
              <a:rPr lang="en-US" sz="3000" dirty="0"/>
              <a:t>From</a:t>
            </a:r>
            <a:r>
              <a:rPr lang="en-US" sz="3000" dirty="0">
                <a:solidFill>
                  <a:srgbClr val="0000C8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single-objective</a:t>
            </a:r>
            <a:r>
              <a:rPr lang="en-US" sz="3000" b="1" dirty="0">
                <a:solidFill>
                  <a:srgbClr val="0000C8"/>
                </a:solidFill>
              </a:rPr>
              <a:t> </a:t>
            </a:r>
            <a:r>
              <a:rPr lang="en-US" sz="3000" dirty="0"/>
              <a:t>to</a:t>
            </a:r>
            <a:r>
              <a:rPr lang="en-US" sz="3000" dirty="0">
                <a:solidFill>
                  <a:srgbClr val="0000C8"/>
                </a:solidFill>
              </a:rPr>
              <a:t> </a:t>
            </a:r>
            <a:r>
              <a:rPr lang="en-US" sz="3000" b="1" dirty="0">
                <a:solidFill>
                  <a:srgbClr val="008200"/>
                </a:solidFill>
              </a:rPr>
              <a:t>multi-objective</a:t>
            </a:r>
            <a:r>
              <a:rPr lang="en-US" sz="3000" b="1" dirty="0">
                <a:solidFill>
                  <a:srgbClr val="0000C8"/>
                </a:solidFill>
              </a:rPr>
              <a:t> </a:t>
            </a:r>
            <a:r>
              <a:rPr lang="en-US" sz="3000" dirty="0"/>
              <a:t>optimization</a:t>
            </a:r>
            <a:endParaRPr lang="en-US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Toward direct RT plan optimization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F598B-1ED9-4AF0-AC46-05489FC10A9C}"/>
              </a:ext>
            </a:extLst>
          </p:cNvPr>
          <p:cNvSpPr txBox="1"/>
          <p:nvPr/>
        </p:nvSpPr>
        <p:spPr>
          <a:xfrm>
            <a:off x="990600" y="2209800"/>
            <a:ext cx="7543800" cy="707886"/>
          </a:xfrm>
          <a:prstGeom prst="rect">
            <a:avLst/>
          </a:prstGeom>
          <a:noFill/>
          <a:ln w="57150">
            <a:solidFill>
              <a:srgbClr val="008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8"/>
                </a:solidFill>
              </a:rPr>
              <a:t>What you optimize is what you get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9D515-CA67-495C-8F62-39DF7676E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859887"/>
            <a:ext cx="2857500" cy="28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861"/>
            <a:ext cx="8534400" cy="3256939"/>
          </a:xfrm>
        </p:spPr>
        <p:txBody>
          <a:bodyPr>
            <a:normAutofit/>
          </a:bodyPr>
          <a:lstStyle/>
          <a:p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Challenges </a:t>
            </a:r>
            <a:r>
              <a:rPr lang="en-US" sz="3000" dirty="0"/>
              <a:t>with </a:t>
            </a:r>
            <a:r>
              <a:rPr lang="en-US" sz="3000" b="1" dirty="0">
                <a:solidFill>
                  <a:srgbClr val="008200"/>
                </a:solidFill>
              </a:rPr>
              <a:t>direct</a:t>
            </a:r>
            <a:r>
              <a:rPr lang="en-US" sz="3000" b="1" dirty="0">
                <a:solidFill>
                  <a:srgbClr val="0000C8"/>
                </a:solidFill>
              </a:rPr>
              <a:t> </a:t>
            </a:r>
            <a:r>
              <a:rPr lang="en-US" sz="3000" dirty="0"/>
              <a:t>optimization</a:t>
            </a:r>
          </a:p>
          <a:p>
            <a:pPr lvl="1"/>
            <a:r>
              <a:rPr lang="en-US" sz="2600" dirty="0"/>
              <a:t> Non-convex objectives</a:t>
            </a:r>
          </a:p>
          <a:p>
            <a:pPr lvl="1"/>
            <a:r>
              <a:rPr lang="en-US" sz="2600" dirty="0"/>
              <a:t> Non-smooth objectives</a:t>
            </a:r>
          </a:p>
          <a:p>
            <a:pPr lvl="1"/>
            <a:r>
              <a:rPr lang="en-US" sz="2600" dirty="0"/>
              <a:t> More optimization variables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Toward direct RT plan optimization</a:t>
            </a:r>
          </a:p>
        </p:txBody>
      </p:sp>
    </p:spTree>
    <p:extLst>
      <p:ext uri="{BB962C8B-B14F-4D97-AF65-F5344CB8AC3E}">
        <p14:creationId xmlns:p14="http://schemas.microsoft.com/office/powerpoint/2010/main" val="3903373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861"/>
            <a:ext cx="8534400" cy="3256939"/>
          </a:xfrm>
        </p:spPr>
        <p:txBody>
          <a:bodyPr>
            <a:normAutofit/>
          </a:bodyPr>
          <a:lstStyle/>
          <a:p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Challenges </a:t>
            </a:r>
            <a:r>
              <a:rPr lang="en-US" sz="3000" dirty="0"/>
              <a:t>with </a:t>
            </a:r>
            <a:r>
              <a:rPr lang="en-US" sz="3000" b="1" dirty="0">
                <a:solidFill>
                  <a:srgbClr val="008200"/>
                </a:solidFill>
              </a:rPr>
              <a:t>direct</a:t>
            </a:r>
            <a:r>
              <a:rPr lang="en-US" sz="3000" b="1" dirty="0">
                <a:solidFill>
                  <a:srgbClr val="0000C8"/>
                </a:solidFill>
              </a:rPr>
              <a:t> </a:t>
            </a:r>
            <a:r>
              <a:rPr lang="en-US" sz="3000" dirty="0"/>
              <a:t>optimization</a:t>
            </a:r>
          </a:p>
          <a:p>
            <a:pPr lvl="1"/>
            <a:r>
              <a:rPr lang="en-US" sz="2600" dirty="0"/>
              <a:t> Non-convex objectives</a:t>
            </a:r>
          </a:p>
          <a:p>
            <a:pPr lvl="1"/>
            <a:r>
              <a:rPr lang="en-US" sz="2600" dirty="0"/>
              <a:t> Non-smooth objectives</a:t>
            </a:r>
          </a:p>
          <a:p>
            <a:pPr lvl="1"/>
            <a:r>
              <a:rPr lang="en-US" sz="2600" dirty="0"/>
              <a:t> More optimization variables</a:t>
            </a:r>
          </a:p>
          <a:p>
            <a:r>
              <a:rPr lang="en-US" sz="3000" dirty="0"/>
              <a:t> Need </a:t>
            </a:r>
            <a:r>
              <a:rPr lang="en-US" sz="3000" b="1" dirty="0">
                <a:solidFill>
                  <a:srgbClr val="008200"/>
                </a:solidFill>
              </a:rPr>
              <a:t>powerful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08200"/>
                </a:solidFill>
              </a:rPr>
              <a:t>scalable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non-convex optimization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Toward direct RT plan optimization</a:t>
            </a:r>
          </a:p>
        </p:txBody>
      </p:sp>
    </p:spTree>
    <p:extLst>
      <p:ext uri="{BB962C8B-B14F-4D97-AF65-F5344CB8AC3E}">
        <p14:creationId xmlns:p14="http://schemas.microsoft.com/office/powerpoint/2010/main" val="182749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861"/>
            <a:ext cx="8534400" cy="3256939"/>
          </a:xfrm>
        </p:spPr>
        <p:txBody>
          <a:bodyPr>
            <a:normAutofit/>
          </a:bodyPr>
          <a:lstStyle/>
          <a:p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Challenges </a:t>
            </a:r>
            <a:r>
              <a:rPr lang="en-US" sz="3000" dirty="0"/>
              <a:t>with </a:t>
            </a:r>
            <a:r>
              <a:rPr lang="en-US" sz="3000" b="1" dirty="0">
                <a:solidFill>
                  <a:srgbClr val="008200"/>
                </a:solidFill>
              </a:rPr>
              <a:t>direct</a:t>
            </a:r>
            <a:r>
              <a:rPr lang="en-US" sz="3000" b="1" dirty="0">
                <a:solidFill>
                  <a:srgbClr val="0000C8"/>
                </a:solidFill>
              </a:rPr>
              <a:t> </a:t>
            </a:r>
            <a:r>
              <a:rPr lang="en-US" sz="3000" dirty="0"/>
              <a:t>optimization</a:t>
            </a:r>
          </a:p>
          <a:p>
            <a:pPr lvl="1"/>
            <a:r>
              <a:rPr lang="en-US" sz="2600" dirty="0"/>
              <a:t> Non-convex objectives</a:t>
            </a:r>
          </a:p>
          <a:p>
            <a:pPr lvl="1"/>
            <a:r>
              <a:rPr lang="en-US" sz="2600" dirty="0"/>
              <a:t> Non-smooth objectives</a:t>
            </a:r>
          </a:p>
          <a:p>
            <a:pPr lvl="1"/>
            <a:r>
              <a:rPr lang="en-US" sz="2600" dirty="0"/>
              <a:t> More optimization variables</a:t>
            </a:r>
          </a:p>
          <a:p>
            <a:r>
              <a:rPr lang="en-US" sz="3000" dirty="0"/>
              <a:t> Need </a:t>
            </a:r>
            <a:r>
              <a:rPr lang="en-US" sz="3000" b="1" dirty="0">
                <a:solidFill>
                  <a:srgbClr val="008200"/>
                </a:solidFill>
              </a:rPr>
              <a:t>powerful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08200"/>
                </a:solidFill>
              </a:rPr>
              <a:t>scalable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non-convex optimization</a:t>
            </a:r>
          </a:p>
          <a:p>
            <a:r>
              <a:rPr lang="en-US" sz="3000" dirty="0"/>
              <a:t> Turn to </a:t>
            </a:r>
            <a:r>
              <a:rPr lang="en-US" sz="3000" b="1" dirty="0">
                <a:solidFill>
                  <a:srgbClr val="0000C8"/>
                </a:solidFill>
              </a:rPr>
              <a:t>evolutionary algorithms</a:t>
            </a:r>
            <a:r>
              <a:rPr lang="en-US" sz="3000" dirty="0"/>
              <a:t> (</a:t>
            </a:r>
            <a:r>
              <a:rPr lang="en-US" sz="3000" b="1" dirty="0">
                <a:solidFill>
                  <a:srgbClr val="0000C8"/>
                </a:solidFill>
              </a:rPr>
              <a:t>EAs</a:t>
            </a:r>
            <a:r>
              <a:rPr lang="en-US" sz="3000" dirty="0"/>
              <a:t>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Toward direct RT plan optimization</a:t>
            </a:r>
          </a:p>
        </p:txBody>
      </p:sp>
    </p:spTree>
    <p:extLst>
      <p:ext uri="{BB962C8B-B14F-4D97-AF65-F5344CB8AC3E}">
        <p14:creationId xmlns:p14="http://schemas.microsoft.com/office/powerpoint/2010/main" val="410577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523813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Cancer</a:t>
            </a:r>
            <a:r>
              <a:rPr lang="en-US" sz="3000" dirty="0"/>
              <a:t> is a world-wide major </a:t>
            </a:r>
            <a:r>
              <a:rPr lang="en-US" sz="3000" b="1" dirty="0">
                <a:solidFill>
                  <a:srgbClr val="0000C8"/>
                </a:solidFill>
              </a:rPr>
              <a:t>health concern</a:t>
            </a:r>
            <a:endParaRPr lang="en-US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Therapy for Cancer</a:t>
            </a:r>
          </a:p>
        </p:txBody>
      </p:sp>
    </p:spTree>
    <p:extLst>
      <p:ext uri="{BB962C8B-B14F-4D97-AF65-F5344CB8AC3E}">
        <p14:creationId xmlns:p14="http://schemas.microsoft.com/office/powerpoint/2010/main" val="72660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523813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Evolutionary Algorithms (EAs)</a:t>
            </a:r>
            <a:endParaRPr lang="en-US" sz="3000" dirty="0"/>
          </a:p>
          <a:p>
            <a:pPr marL="571500" lvl="1" indent="-171450"/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Evolution</a:t>
            </a:r>
            <a:r>
              <a:rPr lang="en-US" sz="2600" dirty="0"/>
              <a:t> as loose </a:t>
            </a:r>
            <a:r>
              <a:rPr lang="en-US" sz="2600" b="1" dirty="0">
                <a:solidFill>
                  <a:srgbClr val="0000C8"/>
                </a:solidFill>
              </a:rPr>
              <a:t>metaphor</a:t>
            </a:r>
            <a:r>
              <a:rPr lang="en-US" sz="2600" dirty="0"/>
              <a:t> for designing </a:t>
            </a:r>
            <a:r>
              <a:rPr lang="en-US" sz="2600" b="1" dirty="0"/>
              <a:t>algorithms</a:t>
            </a:r>
            <a:endParaRPr lang="en-US" sz="2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 Algorithms: What?</a:t>
            </a:r>
          </a:p>
        </p:txBody>
      </p:sp>
    </p:spTree>
    <p:extLst>
      <p:ext uri="{BB962C8B-B14F-4D97-AF65-F5344CB8AC3E}">
        <p14:creationId xmlns:p14="http://schemas.microsoft.com/office/powerpoint/2010/main" val="65180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5238139"/>
          </a:xfrm>
        </p:spPr>
        <p:txBody>
          <a:bodyPr>
            <a:normAutofit/>
          </a:bodyPr>
          <a:lstStyle/>
          <a:p>
            <a:pPr marL="285750" lvl="0" indent="-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Evolutionary Algorithms (EAs)</a:t>
            </a:r>
            <a:endParaRPr lang="en-US" sz="3000" dirty="0">
              <a:solidFill>
                <a:prstClr val="black"/>
              </a:solidFill>
            </a:endParaRPr>
          </a:p>
          <a:p>
            <a:pPr marL="571500" lvl="1" indent="-171450"/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srgbClr val="0000C8"/>
                </a:solidFill>
              </a:rPr>
              <a:t>Evolution</a:t>
            </a:r>
            <a:r>
              <a:rPr lang="en-US" sz="2600" dirty="0">
                <a:solidFill>
                  <a:prstClr val="black"/>
                </a:solidFill>
              </a:rPr>
              <a:t> as loose </a:t>
            </a:r>
            <a:r>
              <a:rPr lang="en-US" sz="2600" b="1" dirty="0">
                <a:solidFill>
                  <a:srgbClr val="0000C8"/>
                </a:solidFill>
              </a:rPr>
              <a:t>metaphor</a:t>
            </a:r>
            <a:r>
              <a:rPr lang="en-US" sz="2600" dirty="0">
                <a:solidFill>
                  <a:prstClr val="black"/>
                </a:solidFill>
              </a:rPr>
              <a:t> for designing </a:t>
            </a:r>
            <a:r>
              <a:rPr lang="en-US" sz="2600" b="1" dirty="0">
                <a:solidFill>
                  <a:prstClr val="black"/>
                </a:solidFill>
              </a:rPr>
              <a:t>algorithms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sz="1000" dirty="0"/>
          </a:p>
          <a:p>
            <a:endParaRPr lang="en-US" sz="3000" dirty="0"/>
          </a:p>
          <a:p>
            <a:r>
              <a:rPr lang="en-US" sz="3000" dirty="0"/>
              <a:t>Three main ingredients:</a:t>
            </a:r>
          </a:p>
          <a:p>
            <a:pPr marL="914400" lvl="1" indent="-514350">
              <a:lnSpc>
                <a:spcPts val="2620"/>
              </a:lnSpc>
              <a:buFont typeface="+mj-lt"/>
              <a:buAutoNum type="arabicPeriod"/>
            </a:pPr>
            <a:r>
              <a:rPr lang="en-US" sz="2600" dirty="0"/>
              <a:t> A </a:t>
            </a:r>
            <a:r>
              <a:rPr lang="en-US" sz="2600" b="1" dirty="0">
                <a:solidFill>
                  <a:srgbClr val="0000C8"/>
                </a:solidFill>
              </a:rPr>
              <a:t>set/population </a:t>
            </a:r>
            <a:r>
              <a:rPr lang="en-US" sz="2600" dirty="0"/>
              <a:t>of (candidate) solutions</a:t>
            </a:r>
          </a:p>
          <a:p>
            <a:pPr marL="914400" lvl="1" indent="-514350">
              <a:lnSpc>
                <a:spcPts val="2620"/>
              </a:lnSpc>
              <a:buFont typeface="+mj-lt"/>
              <a:buAutoNum type="arabicPeriod"/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Selection </a:t>
            </a:r>
            <a:r>
              <a:rPr lang="en-US" sz="2600" dirty="0"/>
              <a:t>(to select better solutions)</a:t>
            </a:r>
          </a:p>
          <a:p>
            <a:pPr marL="914400" lvl="1" indent="-514350">
              <a:lnSpc>
                <a:spcPts val="2620"/>
              </a:lnSpc>
              <a:buFont typeface="+mj-lt"/>
              <a:buAutoNum type="arabicPeriod"/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Variation </a:t>
            </a:r>
            <a:r>
              <a:rPr lang="en-US" sz="2600" dirty="0"/>
              <a:t>(to combine and alter selected solutions)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 Algorithms: What?</a:t>
            </a:r>
          </a:p>
        </p:txBody>
      </p:sp>
    </p:spTree>
    <p:extLst>
      <p:ext uri="{BB962C8B-B14F-4D97-AF65-F5344CB8AC3E}">
        <p14:creationId xmlns:p14="http://schemas.microsoft.com/office/powerpoint/2010/main" val="197801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116425-4F7A-46C6-B7F5-B8A57FDB78B2}"/>
              </a:ext>
            </a:extLst>
          </p:cNvPr>
          <p:cNvCxnSpPr>
            <a:cxnSpLocks/>
          </p:cNvCxnSpPr>
          <p:nvPr/>
        </p:nvCxnSpPr>
        <p:spPr>
          <a:xfrm flipH="1">
            <a:off x="2481579" y="2711457"/>
            <a:ext cx="1557022" cy="1796223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74402A-89EF-466F-BDD1-EE9952A9C3A4}"/>
              </a:ext>
            </a:extLst>
          </p:cNvPr>
          <p:cNvCxnSpPr>
            <a:cxnSpLocks/>
          </p:cNvCxnSpPr>
          <p:nvPr/>
        </p:nvCxnSpPr>
        <p:spPr>
          <a:xfrm flipH="1" flipV="1">
            <a:off x="4414982" y="2711457"/>
            <a:ext cx="2237483" cy="1803897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 Algorithms: How?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AB46B-7B9E-4969-8C0E-1009F05B9820}"/>
              </a:ext>
            </a:extLst>
          </p:cNvPr>
          <p:cNvSpPr/>
          <p:nvPr/>
        </p:nvSpPr>
        <p:spPr>
          <a:xfrm>
            <a:off x="609600" y="1640783"/>
            <a:ext cx="2286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</a:t>
            </a:r>
            <a:r>
              <a:rPr lang="en-US" baseline="-25000" dirty="0"/>
              <a:t>0</a:t>
            </a:r>
            <a:r>
              <a:rPr lang="en-US" dirty="0"/>
              <a:t> – Fitness</a:t>
            </a:r>
            <a:r>
              <a:rPr lang="en-US" baseline="-25000" dirty="0"/>
              <a:t>0</a:t>
            </a:r>
            <a:endParaRPr lang="en-US" dirty="0"/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1</a:t>
            </a:r>
            <a:r>
              <a:rPr lang="en-US" dirty="0"/>
              <a:t> – Fitness</a:t>
            </a:r>
            <a:r>
              <a:rPr lang="en-US" baseline="-25000" dirty="0"/>
              <a:t>1</a:t>
            </a:r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2</a:t>
            </a:r>
            <a:r>
              <a:rPr lang="en-US" dirty="0"/>
              <a:t> – Fitness</a:t>
            </a:r>
            <a:r>
              <a:rPr lang="en-US" baseline="-25000" dirty="0"/>
              <a:t>2</a:t>
            </a:r>
            <a:endParaRPr lang="en-US" dirty="0"/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N-1</a:t>
            </a:r>
            <a:r>
              <a:rPr lang="en-US" dirty="0"/>
              <a:t> – Fitness</a:t>
            </a:r>
            <a:r>
              <a:rPr lang="en-US" baseline="-25000" dirty="0"/>
              <a:t>N-1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AFFAF-3EDC-483F-9D8B-BF9894B03A88}"/>
              </a:ext>
            </a:extLst>
          </p:cNvPr>
          <p:cNvSpPr txBox="1"/>
          <p:nvPr/>
        </p:nvSpPr>
        <p:spPr>
          <a:xfrm>
            <a:off x="1038686" y="1295400"/>
            <a:ext cx="139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Generation 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115A0B-6595-4630-94BB-D7EA03694675}"/>
              </a:ext>
            </a:extLst>
          </p:cNvPr>
          <p:cNvSpPr/>
          <p:nvPr/>
        </p:nvSpPr>
        <p:spPr>
          <a:xfrm>
            <a:off x="6000017" y="1640783"/>
            <a:ext cx="2286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</a:t>
            </a:r>
            <a:r>
              <a:rPr lang="en-US" baseline="-25000" dirty="0"/>
              <a:t>0</a:t>
            </a:r>
            <a:r>
              <a:rPr lang="en-US" dirty="0"/>
              <a:t> – Fitness</a:t>
            </a:r>
            <a:r>
              <a:rPr lang="en-US" baseline="-25000" dirty="0"/>
              <a:t>0</a:t>
            </a:r>
            <a:endParaRPr lang="en-US" dirty="0"/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1</a:t>
            </a:r>
            <a:r>
              <a:rPr lang="en-US" dirty="0"/>
              <a:t> – Fitness</a:t>
            </a:r>
            <a:r>
              <a:rPr lang="en-US" baseline="-25000" dirty="0"/>
              <a:t>1</a:t>
            </a:r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2</a:t>
            </a:r>
            <a:r>
              <a:rPr lang="en-US" dirty="0"/>
              <a:t> – Fitness</a:t>
            </a:r>
            <a:r>
              <a:rPr lang="en-US" baseline="-25000" dirty="0"/>
              <a:t>2</a:t>
            </a:r>
            <a:endParaRPr lang="en-US" dirty="0"/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N-1</a:t>
            </a:r>
            <a:r>
              <a:rPr lang="en-US" dirty="0"/>
              <a:t> – Fitness</a:t>
            </a:r>
            <a:r>
              <a:rPr lang="en-US" baseline="-25000" dirty="0"/>
              <a:t>N-1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2B7AB-FDFE-47AF-B0C5-A996AAD5A9A9}"/>
              </a:ext>
            </a:extLst>
          </p:cNvPr>
          <p:cNvSpPr txBox="1"/>
          <p:nvPr/>
        </p:nvSpPr>
        <p:spPr>
          <a:xfrm>
            <a:off x="6324600" y="1295400"/>
            <a:ext cx="16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Generation t+1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CCE498-EA4A-441C-977E-0A033E844DFB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895600" y="2669483"/>
            <a:ext cx="31044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26BF47D-1B9B-443A-90BD-FF433A434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1602">
            <a:off x="3357306" y="1265643"/>
            <a:ext cx="3876141" cy="38547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5D443C-AAC8-4DCF-BFDD-D3814530DE18}"/>
              </a:ext>
            </a:extLst>
          </p:cNvPr>
          <p:cNvSpPr/>
          <p:nvPr/>
        </p:nvSpPr>
        <p:spPr>
          <a:xfrm>
            <a:off x="477019" y="4571999"/>
            <a:ext cx="2286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</a:t>
            </a:r>
            <a:r>
              <a:rPr lang="en-US" baseline="-25000" dirty="0"/>
              <a:t>8</a:t>
            </a:r>
            <a:r>
              <a:rPr lang="en-US" dirty="0"/>
              <a:t> – Fitness</a:t>
            </a:r>
            <a:r>
              <a:rPr lang="en-US" baseline="-25000" dirty="0"/>
              <a:t>8</a:t>
            </a:r>
            <a:endParaRPr lang="en-US" dirty="0"/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2</a:t>
            </a:r>
            <a:r>
              <a:rPr lang="en-US" dirty="0"/>
              <a:t> – Fitness</a:t>
            </a:r>
            <a:r>
              <a:rPr lang="en-US" baseline="-25000" dirty="0"/>
              <a:t>2</a:t>
            </a:r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5</a:t>
            </a:r>
            <a:r>
              <a:rPr lang="en-US" dirty="0"/>
              <a:t> – Fitness</a:t>
            </a:r>
            <a:r>
              <a:rPr lang="en-US" baseline="-25000" dirty="0"/>
              <a:t>5</a:t>
            </a:r>
            <a:endParaRPr lang="en-US" dirty="0"/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1</a:t>
            </a:r>
            <a:r>
              <a:rPr lang="en-US" dirty="0"/>
              <a:t> – Fitness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F28D4-4751-4A60-ACDA-51EF7CB18747}"/>
              </a:ext>
            </a:extLst>
          </p:cNvPr>
          <p:cNvSpPr txBox="1"/>
          <p:nvPr/>
        </p:nvSpPr>
        <p:spPr>
          <a:xfrm>
            <a:off x="1330516" y="4202667"/>
            <a:ext cx="57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EA4F75-0520-4378-9434-D16C3B5D047E}"/>
              </a:ext>
            </a:extLst>
          </p:cNvPr>
          <p:cNvSpPr/>
          <p:nvPr/>
        </p:nvSpPr>
        <p:spPr>
          <a:xfrm>
            <a:off x="3448819" y="4571999"/>
            <a:ext cx="2286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</a:t>
            </a:r>
            <a:r>
              <a:rPr lang="en-US" baseline="-25000" dirty="0"/>
              <a:t>8</a:t>
            </a:r>
            <a:r>
              <a:rPr lang="en-US" dirty="0"/>
              <a:t> – Fitness</a:t>
            </a:r>
            <a:r>
              <a:rPr lang="en-US" baseline="-25000" dirty="0"/>
              <a:t>8</a:t>
            </a:r>
            <a:endParaRPr lang="en-US" dirty="0"/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2</a:t>
            </a:r>
            <a:r>
              <a:rPr lang="en-US" dirty="0"/>
              <a:t> – Fitness</a:t>
            </a:r>
            <a:r>
              <a:rPr lang="en-US" baseline="-25000" dirty="0"/>
              <a:t>2</a:t>
            </a:r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5</a:t>
            </a:r>
            <a:r>
              <a:rPr lang="en-US" dirty="0"/>
              <a:t> – Fitness</a:t>
            </a:r>
            <a:r>
              <a:rPr lang="en-US" baseline="-25000" dirty="0"/>
              <a:t>5</a:t>
            </a:r>
            <a:endParaRPr lang="en-US" dirty="0"/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  <a:endParaRPr lang="en-US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841D4-A74A-4399-A102-798E90DB23D8}"/>
              </a:ext>
            </a:extLst>
          </p:cNvPr>
          <p:cNvSpPr txBox="1"/>
          <p:nvPr/>
        </p:nvSpPr>
        <p:spPr>
          <a:xfrm>
            <a:off x="3477027" y="4207653"/>
            <a:ext cx="22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(e.g. best 50%)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B6CC9A-86B6-4BB0-A944-9BDB428CA12E}"/>
              </a:ext>
            </a:extLst>
          </p:cNvPr>
          <p:cNvSpPr/>
          <p:nvPr/>
        </p:nvSpPr>
        <p:spPr>
          <a:xfrm>
            <a:off x="3448819" y="5637427"/>
            <a:ext cx="2286000" cy="99197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2A5C4B-FCE5-4783-873C-9A128B248421}"/>
              </a:ext>
            </a:extLst>
          </p:cNvPr>
          <p:cNvSpPr/>
          <p:nvPr/>
        </p:nvSpPr>
        <p:spPr>
          <a:xfrm>
            <a:off x="6389370" y="4570344"/>
            <a:ext cx="2286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</a:t>
            </a:r>
            <a:r>
              <a:rPr lang="en-US" baseline="-25000" dirty="0"/>
              <a:t>8</a:t>
            </a:r>
            <a:r>
              <a:rPr lang="en-US" dirty="0"/>
              <a:t> – Fitness</a:t>
            </a:r>
            <a:r>
              <a:rPr lang="en-US" baseline="-25000" dirty="0"/>
              <a:t>8</a:t>
            </a:r>
            <a:endParaRPr lang="en-US" dirty="0"/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2</a:t>
            </a:r>
            <a:r>
              <a:rPr lang="en-US" dirty="0"/>
              <a:t> – Fitness</a:t>
            </a:r>
            <a:r>
              <a:rPr lang="en-US" baseline="-25000" dirty="0"/>
              <a:t>2</a:t>
            </a:r>
          </a:p>
          <a:p>
            <a:pPr algn="ctr"/>
            <a:r>
              <a:rPr lang="en-US" dirty="0"/>
              <a:t>Solution</a:t>
            </a:r>
            <a:r>
              <a:rPr lang="en-US" baseline="-25000" dirty="0"/>
              <a:t>5</a:t>
            </a:r>
            <a:r>
              <a:rPr lang="en-US" dirty="0"/>
              <a:t> – Fitness</a:t>
            </a:r>
            <a:r>
              <a:rPr lang="en-US" baseline="-25000" dirty="0"/>
              <a:t>5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  <a:endParaRPr lang="en-US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0F3C2E-8AAC-4F96-ACA6-116D4ED3688E}"/>
              </a:ext>
            </a:extLst>
          </p:cNvPr>
          <p:cNvSpPr txBox="1"/>
          <p:nvPr/>
        </p:nvSpPr>
        <p:spPr>
          <a:xfrm>
            <a:off x="6268219" y="4205998"/>
            <a:ext cx="255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Variation (generate new)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96EBF0-771A-4685-888D-7A5AD95A2E57}"/>
              </a:ext>
            </a:extLst>
          </p:cNvPr>
          <p:cNvSpPr/>
          <p:nvPr/>
        </p:nvSpPr>
        <p:spPr>
          <a:xfrm>
            <a:off x="6389370" y="5635772"/>
            <a:ext cx="2286000" cy="991973"/>
          </a:xfrm>
          <a:prstGeom prst="rect">
            <a:avLst/>
          </a:prstGeom>
          <a:solidFill>
            <a:srgbClr val="00F2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E7274A-B449-4EEF-A023-D0EB69CAC114}"/>
              </a:ext>
            </a:extLst>
          </p:cNvPr>
          <p:cNvCxnSpPr>
            <a:cxnSpLocks/>
          </p:cNvCxnSpPr>
          <p:nvPr/>
        </p:nvCxnSpPr>
        <p:spPr>
          <a:xfrm flipV="1">
            <a:off x="2763019" y="5105400"/>
            <a:ext cx="685800" cy="530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979708-DC04-4696-A532-C4F5EA1BFBE2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762584" y="5130882"/>
            <a:ext cx="626786" cy="1000877"/>
          </a:xfrm>
          <a:prstGeom prst="straightConnector1">
            <a:avLst/>
          </a:prstGeom>
          <a:ln w="76200">
            <a:solidFill>
              <a:srgbClr val="0082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7CA328-FC81-405F-A873-A5AF9C31F4BA}"/>
              </a:ext>
            </a:extLst>
          </p:cNvPr>
          <p:cNvCxnSpPr>
            <a:cxnSpLocks/>
          </p:cNvCxnSpPr>
          <p:nvPr/>
        </p:nvCxnSpPr>
        <p:spPr>
          <a:xfrm>
            <a:off x="3200400" y="5638800"/>
            <a:ext cx="278815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EBFA1E-CF39-4F17-BF44-62B619A3B96A}"/>
              </a:ext>
            </a:extLst>
          </p:cNvPr>
          <p:cNvCxnSpPr>
            <a:cxnSpLocks/>
          </p:cNvCxnSpPr>
          <p:nvPr/>
        </p:nvCxnSpPr>
        <p:spPr>
          <a:xfrm>
            <a:off x="6138679" y="5637145"/>
            <a:ext cx="2788151" cy="0"/>
          </a:xfrm>
          <a:prstGeom prst="line">
            <a:avLst/>
          </a:prstGeom>
          <a:ln w="38100">
            <a:solidFill>
              <a:srgbClr val="0082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95204E-7312-47D3-81DF-144959DF9393}"/>
              </a:ext>
            </a:extLst>
          </p:cNvPr>
          <p:cNvCxnSpPr>
            <a:cxnSpLocks/>
          </p:cNvCxnSpPr>
          <p:nvPr/>
        </p:nvCxnSpPr>
        <p:spPr>
          <a:xfrm flipV="1">
            <a:off x="5734819" y="5105400"/>
            <a:ext cx="654551" cy="254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Image result for cross wrong symbol">
            <a:extLst>
              <a:ext uri="{FF2B5EF4-FFF2-40B4-BE49-F238E27FC236}">
                <a16:creationId xmlns:a16="http://schemas.microsoft.com/office/drawing/2014/main" id="{F19E08C3-B1DB-5948-9E3A-FD9B8B47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15" y="5680394"/>
            <a:ext cx="869520" cy="8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5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88D28C-BA75-42A9-A335-6F3F6F23E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09800"/>
            <a:ext cx="6934200" cy="431654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 Algorithms: How?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840A0F8-7EBB-449B-AD7D-9292237C0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523813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/>
              <a:t> Indeed, much like </a:t>
            </a:r>
            <a:r>
              <a:rPr lang="en-US" sz="3000" b="1" dirty="0">
                <a:solidFill>
                  <a:srgbClr val="0000C8"/>
                </a:solidFill>
              </a:rPr>
              <a:t>breeding </a:t>
            </a:r>
            <a:r>
              <a:rPr lang="en-US" sz="3000" dirty="0"/>
              <a:t>(sheep)</a:t>
            </a:r>
            <a:r>
              <a:rPr lang="en-US" sz="3000" b="1" dirty="0">
                <a:solidFill>
                  <a:srgbClr val="0000C8"/>
                </a:solidFill>
              </a:rPr>
              <a:t>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4268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6457339"/>
          </a:xfrm>
        </p:spPr>
        <p:txBody>
          <a:bodyPr>
            <a:normAutofit/>
          </a:bodyPr>
          <a:lstStyle/>
          <a:p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Generalization </a:t>
            </a:r>
            <a:r>
              <a:rPr lang="en-US" sz="3000" dirty="0"/>
              <a:t>of any single-solution algorithm</a:t>
            </a:r>
            <a:endParaRPr lang="en-US" sz="2600" b="1" dirty="0">
              <a:solidFill>
                <a:srgbClr val="0000C8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 Algorithms: Why?</a:t>
            </a:r>
          </a:p>
        </p:txBody>
      </p:sp>
    </p:spTree>
    <p:extLst>
      <p:ext uri="{BB962C8B-B14F-4D97-AF65-F5344CB8AC3E}">
        <p14:creationId xmlns:p14="http://schemas.microsoft.com/office/powerpoint/2010/main" val="13459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6457339"/>
          </a:xfrm>
        </p:spPr>
        <p:txBody>
          <a:bodyPr>
            <a:normAutofit/>
          </a:bodyPr>
          <a:lstStyle/>
          <a:p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Generalization </a:t>
            </a:r>
            <a:r>
              <a:rPr lang="en-US" sz="3000" dirty="0"/>
              <a:t>of any single-solution algorithm</a:t>
            </a:r>
          </a:p>
          <a:p>
            <a:r>
              <a:rPr lang="en-US" sz="3000" dirty="0"/>
              <a:t> In addition:</a:t>
            </a:r>
          </a:p>
          <a:p>
            <a:pPr lvl="1"/>
            <a:r>
              <a:rPr lang="en-US" sz="2600" dirty="0"/>
              <a:t> Can </a:t>
            </a:r>
            <a:r>
              <a:rPr lang="en-US" sz="2600" b="1" dirty="0">
                <a:solidFill>
                  <a:srgbClr val="0000C8"/>
                </a:solidFill>
              </a:rPr>
              <a:t>exchange information </a:t>
            </a:r>
            <a:r>
              <a:rPr lang="en-US" sz="2600" dirty="0"/>
              <a:t>between </a:t>
            </a:r>
            <a:r>
              <a:rPr lang="en-US" sz="2600" b="1" dirty="0">
                <a:solidFill>
                  <a:srgbClr val="0000C8"/>
                </a:solidFill>
              </a:rPr>
              <a:t>solutions</a:t>
            </a:r>
          </a:p>
          <a:p>
            <a:pPr lvl="1"/>
            <a:r>
              <a:rPr lang="en-US" sz="2600" dirty="0"/>
              <a:t> Can </a:t>
            </a:r>
            <a:r>
              <a:rPr lang="en-US" sz="2600" b="1" dirty="0">
                <a:solidFill>
                  <a:srgbClr val="0000C8"/>
                </a:solidFill>
              </a:rPr>
              <a:t>learn </a:t>
            </a:r>
            <a:r>
              <a:rPr lang="en-US" sz="2600" dirty="0"/>
              <a:t>about problem from </a:t>
            </a:r>
            <a:r>
              <a:rPr lang="en-US" sz="2600" b="1" dirty="0">
                <a:solidFill>
                  <a:srgbClr val="0000C8"/>
                </a:solidFill>
              </a:rPr>
              <a:t>population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 Algorithms: Why?</a:t>
            </a:r>
          </a:p>
        </p:txBody>
      </p:sp>
    </p:spTree>
    <p:extLst>
      <p:ext uri="{BB962C8B-B14F-4D97-AF65-F5344CB8AC3E}">
        <p14:creationId xmlns:p14="http://schemas.microsoft.com/office/powerpoint/2010/main" val="131290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6457339"/>
          </a:xfrm>
        </p:spPr>
        <p:txBody>
          <a:bodyPr>
            <a:normAutofit/>
          </a:bodyPr>
          <a:lstStyle/>
          <a:p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Generalization </a:t>
            </a:r>
            <a:r>
              <a:rPr lang="en-US" sz="3000" dirty="0"/>
              <a:t>of any single-solution algorithm</a:t>
            </a:r>
          </a:p>
          <a:p>
            <a:r>
              <a:rPr lang="en-US" sz="3000" dirty="0"/>
              <a:t> In addition:</a:t>
            </a:r>
          </a:p>
          <a:p>
            <a:pPr lvl="1"/>
            <a:r>
              <a:rPr lang="en-US" sz="2600" dirty="0"/>
              <a:t> Can </a:t>
            </a:r>
            <a:r>
              <a:rPr lang="en-US" sz="2600" b="1" dirty="0">
                <a:solidFill>
                  <a:srgbClr val="0000C8"/>
                </a:solidFill>
              </a:rPr>
              <a:t>exchange information </a:t>
            </a:r>
            <a:r>
              <a:rPr lang="en-US" sz="2600" dirty="0"/>
              <a:t>between </a:t>
            </a:r>
            <a:r>
              <a:rPr lang="en-US" sz="2600" b="1" dirty="0">
                <a:solidFill>
                  <a:srgbClr val="0000C8"/>
                </a:solidFill>
              </a:rPr>
              <a:t>solutions</a:t>
            </a:r>
          </a:p>
          <a:p>
            <a:pPr lvl="1"/>
            <a:r>
              <a:rPr lang="en-US" sz="2600" dirty="0"/>
              <a:t> Can </a:t>
            </a:r>
            <a:r>
              <a:rPr lang="en-US" sz="2600" b="1" dirty="0">
                <a:solidFill>
                  <a:srgbClr val="0000C8"/>
                </a:solidFill>
              </a:rPr>
              <a:t>learn </a:t>
            </a:r>
            <a:r>
              <a:rPr lang="en-US" sz="2600" dirty="0"/>
              <a:t>about problem from </a:t>
            </a:r>
            <a:r>
              <a:rPr lang="en-US" sz="2600" b="1" dirty="0">
                <a:solidFill>
                  <a:srgbClr val="0000C8"/>
                </a:solidFill>
              </a:rPr>
              <a:t>population</a:t>
            </a:r>
          </a:p>
          <a:p>
            <a:pPr marL="174625" indent="-174625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Moreover, </a:t>
            </a:r>
            <a:r>
              <a:rPr lang="en-US" sz="3000" dirty="0"/>
              <a:t>more </a:t>
            </a:r>
            <a:r>
              <a:rPr lang="en-US" sz="3000" b="1" dirty="0">
                <a:solidFill>
                  <a:srgbClr val="008200"/>
                </a:solidFill>
              </a:rPr>
              <a:t>robust</a:t>
            </a:r>
            <a:r>
              <a:rPr lang="en-US" sz="3000" dirty="0"/>
              <a:t> against</a:t>
            </a:r>
          </a:p>
          <a:p>
            <a:pPr lvl="1"/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Noise</a:t>
            </a:r>
            <a:endParaRPr lang="en-US" sz="2600" dirty="0"/>
          </a:p>
          <a:p>
            <a:pPr lvl="1"/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Discontinuities</a:t>
            </a:r>
          </a:p>
          <a:p>
            <a:pPr lvl="1"/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Local optima</a:t>
            </a:r>
          </a:p>
          <a:p>
            <a:pPr lvl="1"/>
            <a:r>
              <a:rPr lang="en-US" sz="2600" dirty="0"/>
              <a:t> Unreliable </a:t>
            </a:r>
            <a:r>
              <a:rPr lang="en-US" sz="2600" b="1" dirty="0">
                <a:solidFill>
                  <a:srgbClr val="0000C8"/>
                </a:solidFill>
              </a:rPr>
              <a:t>gradients</a:t>
            </a:r>
            <a:r>
              <a:rPr lang="en-US" sz="2600" dirty="0"/>
              <a:t> (e.g. numerical </a:t>
            </a:r>
            <a:r>
              <a:rPr lang="en-US" sz="2600" b="1" dirty="0">
                <a:solidFill>
                  <a:srgbClr val="0000C8"/>
                </a:solidFill>
              </a:rPr>
              <a:t>instabilities</a:t>
            </a:r>
            <a:r>
              <a:rPr lang="en-US" sz="2600" dirty="0"/>
              <a:t>)</a:t>
            </a:r>
            <a:endParaRPr lang="en-US" sz="2600" b="1" dirty="0">
              <a:solidFill>
                <a:srgbClr val="0000C8"/>
              </a:solidFill>
            </a:endParaRPr>
          </a:p>
          <a:p>
            <a:pPr lvl="1"/>
            <a:r>
              <a:rPr lang="en-US" sz="2600" dirty="0"/>
              <a:t> . . .</a:t>
            </a:r>
          </a:p>
          <a:p>
            <a:pPr lvl="1"/>
            <a:endParaRPr lang="en-US" sz="2600" b="1" dirty="0">
              <a:solidFill>
                <a:srgbClr val="0000C8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 Algorithms: Why?</a:t>
            </a:r>
          </a:p>
        </p:txBody>
      </p:sp>
    </p:spTree>
    <p:extLst>
      <p:ext uri="{BB962C8B-B14F-4D97-AF65-F5344CB8AC3E}">
        <p14:creationId xmlns:p14="http://schemas.microsoft.com/office/powerpoint/2010/main" val="4061750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Multi-objective EAs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B5E837-4C47-473A-8E73-3634A78A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7886"/>
            <a:ext cx="8458200" cy="762000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EAs </a:t>
            </a:r>
            <a:r>
              <a:rPr lang="en-US" sz="3000" b="1" dirty="0">
                <a:solidFill>
                  <a:srgbClr val="008200"/>
                </a:solidFill>
              </a:rPr>
              <a:t>really good </a:t>
            </a:r>
            <a:r>
              <a:rPr lang="en-US" sz="3000" dirty="0"/>
              <a:t>at solving </a:t>
            </a:r>
            <a:r>
              <a:rPr lang="en-US" sz="3000" b="1" dirty="0">
                <a:solidFill>
                  <a:srgbClr val="0000C8"/>
                </a:solidFill>
              </a:rPr>
              <a:t>multi-objective</a:t>
            </a:r>
            <a:r>
              <a:rPr lang="en-US" sz="3000" dirty="0"/>
              <a:t> problems</a:t>
            </a:r>
            <a:endParaRPr lang="en-US" sz="3000" b="1" dirty="0">
              <a:solidFill>
                <a:srgbClr val="00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05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Multi-objective 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5DE0A-C081-4D56-9732-4377A9DF7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3958640" cy="47244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B5E837-4C47-473A-8E73-3634A78A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7886"/>
            <a:ext cx="8458200" cy="762000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EAs </a:t>
            </a:r>
            <a:r>
              <a:rPr lang="en-US" sz="3000" b="1" dirty="0">
                <a:solidFill>
                  <a:srgbClr val="008200"/>
                </a:solidFill>
              </a:rPr>
              <a:t>really good </a:t>
            </a:r>
            <a:r>
              <a:rPr lang="en-US" sz="3000" dirty="0"/>
              <a:t>at solving </a:t>
            </a:r>
            <a:r>
              <a:rPr lang="en-US" sz="3000" b="1" dirty="0">
                <a:solidFill>
                  <a:srgbClr val="0000C8"/>
                </a:solidFill>
              </a:rPr>
              <a:t>multi-objective</a:t>
            </a:r>
            <a:r>
              <a:rPr lang="en-US" sz="3000" dirty="0"/>
              <a:t> problems</a:t>
            </a:r>
            <a:endParaRPr lang="en-US" sz="3000" b="1" dirty="0">
              <a:solidFill>
                <a:srgbClr val="00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02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458200" cy="6000139"/>
          </a:xfrm>
        </p:spPr>
        <p:txBody>
          <a:bodyPr>
            <a:normAutofit/>
          </a:bodyPr>
          <a:lstStyle/>
          <a:p>
            <a:pPr marL="171450" indent="-171450">
              <a:lnSpc>
                <a:spcPts val="2500"/>
              </a:lnSpc>
            </a:pPr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Model-based</a:t>
            </a:r>
            <a:r>
              <a:rPr lang="en-US" sz="3000" dirty="0"/>
              <a:t> EAs</a:t>
            </a:r>
          </a:p>
          <a:p>
            <a:pPr lvl="1">
              <a:lnSpc>
                <a:spcPts val="2500"/>
              </a:lnSpc>
            </a:pPr>
            <a:r>
              <a:rPr lang="en-US" sz="2600" dirty="0"/>
              <a:t> Assumption: problems are somehow </a:t>
            </a:r>
            <a:r>
              <a:rPr lang="en-US" sz="2600" b="1" dirty="0">
                <a:solidFill>
                  <a:srgbClr val="0000C8"/>
                </a:solidFill>
              </a:rPr>
              <a:t>structured</a:t>
            </a:r>
          </a:p>
          <a:p>
            <a:pPr lvl="1">
              <a:lnSpc>
                <a:spcPts val="2500"/>
              </a:lnSpc>
            </a:pPr>
            <a:r>
              <a:rPr lang="en-US" sz="2600" b="1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Learn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rgbClr val="0000C8"/>
                </a:solidFill>
              </a:rPr>
              <a:t>exploit</a:t>
            </a:r>
            <a:r>
              <a:rPr lang="en-US" sz="2600" dirty="0"/>
              <a:t> structure (during optimization)</a:t>
            </a:r>
          </a:p>
          <a:p>
            <a:pPr lvl="1">
              <a:lnSpc>
                <a:spcPts val="2500"/>
              </a:lnSpc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008200"/>
                </a:solidFill>
              </a:rPr>
              <a:t>Preferable to</a:t>
            </a:r>
            <a:r>
              <a:rPr lang="en-US" sz="2600" dirty="0"/>
              <a:t> enumeration or random sampling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Model-based EAs</a:t>
            </a:r>
          </a:p>
        </p:txBody>
      </p:sp>
    </p:spTree>
    <p:extLst>
      <p:ext uri="{BB962C8B-B14F-4D97-AF65-F5344CB8AC3E}">
        <p14:creationId xmlns:p14="http://schemas.microsoft.com/office/powerpoint/2010/main" val="44202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523813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Cancer</a:t>
            </a:r>
            <a:r>
              <a:rPr lang="en-US" sz="3000" dirty="0"/>
              <a:t> is a world-wide major </a:t>
            </a:r>
            <a:r>
              <a:rPr lang="en-US" sz="3000" b="1" dirty="0">
                <a:solidFill>
                  <a:srgbClr val="0000C8"/>
                </a:solidFill>
              </a:rPr>
              <a:t>health concern</a:t>
            </a:r>
          </a:p>
          <a:p>
            <a:pPr marL="285750" indent="-285750"/>
            <a:r>
              <a:rPr lang="en-US" sz="3000" dirty="0"/>
              <a:t> More than </a:t>
            </a:r>
            <a:r>
              <a:rPr lang="en-US" sz="3000" b="1" dirty="0">
                <a:solidFill>
                  <a:srgbClr val="0000C8"/>
                </a:solidFill>
              </a:rPr>
              <a:t>1 in 3</a:t>
            </a:r>
            <a:r>
              <a:rPr lang="en-US" sz="3000" dirty="0"/>
              <a:t> people in The Netherlands</a:t>
            </a:r>
            <a:endParaRPr lang="en-US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Therapy for Cancer</a:t>
            </a:r>
          </a:p>
        </p:txBody>
      </p:sp>
    </p:spTree>
    <p:extLst>
      <p:ext uri="{BB962C8B-B14F-4D97-AF65-F5344CB8AC3E}">
        <p14:creationId xmlns:p14="http://schemas.microsoft.com/office/powerpoint/2010/main" val="2879283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458200" cy="6000139"/>
          </a:xfrm>
        </p:spPr>
        <p:txBody>
          <a:bodyPr>
            <a:normAutofit/>
          </a:bodyPr>
          <a:lstStyle/>
          <a:p>
            <a:pPr marL="171450" indent="-171450">
              <a:lnSpc>
                <a:spcPts val="2500"/>
              </a:lnSpc>
            </a:pPr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Model-based</a:t>
            </a:r>
            <a:r>
              <a:rPr lang="en-US" sz="3000" dirty="0"/>
              <a:t> EAs</a:t>
            </a:r>
          </a:p>
          <a:p>
            <a:pPr lvl="1">
              <a:lnSpc>
                <a:spcPts val="2500"/>
              </a:lnSpc>
            </a:pPr>
            <a:r>
              <a:rPr lang="en-US" sz="2600" dirty="0"/>
              <a:t> Assumption: problems are somehow </a:t>
            </a:r>
            <a:r>
              <a:rPr lang="en-US" sz="2600" b="1" dirty="0">
                <a:solidFill>
                  <a:srgbClr val="0000C8"/>
                </a:solidFill>
              </a:rPr>
              <a:t>structured</a:t>
            </a:r>
          </a:p>
          <a:p>
            <a:pPr lvl="1">
              <a:lnSpc>
                <a:spcPts val="2500"/>
              </a:lnSpc>
            </a:pPr>
            <a:r>
              <a:rPr lang="en-US" sz="2600" b="1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Learn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rgbClr val="0000C8"/>
                </a:solidFill>
              </a:rPr>
              <a:t>exploit</a:t>
            </a:r>
            <a:r>
              <a:rPr lang="en-US" sz="2600" dirty="0"/>
              <a:t> structure (during optimization)</a:t>
            </a:r>
          </a:p>
          <a:p>
            <a:pPr lvl="1">
              <a:lnSpc>
                <a:spcPts val="2500"/>
              </a:lnSpc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008200"/>
                </a:solidFill>
              </a:rPr>
              <a:t>Preferable to</a:t>
            </a:r>
            <a:r>
              <a:rPr lang="en-US" sz="2600" dirty="0"/>
              <a:t> enumeration or random sampling</a:t>
            </a:r>
          </a:p>
          <a:p>
            <a:pPr marL="171450" indent="-171450">
              <a:lnSpc>
                <a:spcPts val="2500"/>
              </a:lnSpc>
            </a:pPr>
            <a:endParaRPr lang="en-US" sz="1000" b="1" dirty="0"/>
          </a:p>
          <a:p>
            <a:pPr marL="171450" indent="-171450">
              <a:lnSpc>
                <a:spcPts val="2500"/>
              </a:lnSpc>
            </a:pPr>
            <a:r>
              <a:rPr lang="en-US" sz="3000" b="1" dirty="0"/>
              <a:t> </a:t>
            </a:r>
            <a:r>
              <a:rPr lang="en-US" sz="3000" dirty="0"/>
              <a:t>Specific model-based EA: </a:t>
            </a:r>
            <a:r>
              <a:rPr lang="en-US" sz="3000" b="1" dirty="0">
                <a:solidFill>
                  <a:srgbClr val="0000C8"/>
                </a:solidFill>
              </a:rPr>
              <a:t>GOMEA</a:t>
            </a:r>
            <a:endParaRPr lang="en-US" sz="3000" dirty="0"/>
          </a:p>
          <a:p>
            <a:pPr lvl="1">
              <a:lnSpc>
                <a:spcPts val="2500"/>
              </a:lnSpc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G</a:t>
            </a:r>
            <a:r>
              <a:rPr lang="en-US" sz="2600" dirty="0"/>
              <a:t>ene-pool </a:t>
            </a:r>
            <a:r>
              <a:rPr lang="en-US" sz="2600" b="1" dirty="0">
                <a:solidFill>
                  <a:srgbClr val="0000C8"/>
                </a:solidFill>
              </a:rPr>
              <a:t>O</a:t>
            </a:r>
            <a:r>
              <a:rPr lang="en-US" sz="2600" dirty="0"/>
              <a:t>ptimal </a:t>
            </a:r>
            <a:r>
              <a:rPr lang="en-US" sz="2600" b="1" dirty="0">
                <a:solidFill>
                  <a:srgbClr val="0000C8"/>
                </a:solidFill>
              </a:rPr>
              <a:t>M</a:t>
            </a:r>
            <a:r>
              <a:rPr lang="en-US" sz="2600" dirty="0"/>
              <a:t>ixing </a:t>
            </a:r>
            <a:r>
              <a:rPr lang="en-US" sz="2600" b="1" dirty="0">
                <a:solidFill>
                  <a:srgbClr val="0000C8"/>
                </a:solidFill>
              </a:rPr>
              <a:t>E</a:t>
            </a:r>
            <a:r>
              <a:rPr lang="en-US" sz="2600" dirty="0"/>
              <a:t>volutionary </a:t>
            </a:r>
            <a:r>
              <a:rPr lang="en-US" sz="2600" b="1" dirty="0">
                <a:solidFill>
                  <a:srgbClr val="0000C8"/>
                </a:solidFill>
              </a:rPr>
              <a:t>A</a:t>
            </a:r>
            <a:r>
              <a:rPr lang="en-US" sz="2600" dirty="0"/>
              <a:t>lgorithm</a:t>
            </a:r>
          </a:p>
          <a:p>
            <a:pPr lvl="2">
              <a:lnSpc>
                <a:spcPts val="2500"/>
              </a:lnSpc>
            </a:pP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/>
              <a:t>(</a:t>
            </a:r>
            <a:r>
              <a:rPr lang="en-US" sz="1400" i="1" dirty="0" err="1"/>
              <a:t>Thierens</a:t>
            </a:r>
            <a:r>
              <a:rPr lang="en-US" sz="1400" i="1" dirty="0"/>
              <a:t> and Bosman, Proc. GECCO, 2011)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Model-based EAs</a:t>
            </a:r>
          </a:p>
        </p:txBody>
      </p:sp>
    </p:spTree>
    <p:extLst>
      <p:ext uri="{BB962C8B-B14F-4D97-AF65-F5344CB8AC3E}">
        <p14:creationId xmlns:p14="http://schemas.microsoft.com/office/powerpoint/2010/main" val="3560008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458200" cy="6000139"/>
          </a:xfrm>
        </p:spPr>
        <p:txBody>
          <a:bodyPr>
            <a:normAutofit/>
          </a:bodyPr>
          <a:lstStyle/>
          <a:p>
            <a:pPr marL="171450" indent="-171450">
              <a:lnSpc>
                <a:spcPts val="2500"/>
              </a:lnSpc>
            </a:pPr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Model-based</a:t>
            </a:r>
            <a:r>
              <a:rPr lang="en-US" sz="3000" dirty="0"/>
              <a:t> EAs</a:t>
            </a:r>
          </a:p>
          <a:p>
            <a:pPr lvl="1">
              <a:lnSpc>
                <a:spcPts val="2500"/>
              </a:lnSpc>
            </a:pPr>
            <a:r>
              <a:rPr lang="en-US" sz="2600" dirty="0"/>
              <a:t> Assumption: problems are somehow </a:t>
            </a:r>
            <a:r>
              <a:rPr lang="en-US" sz="2600" b="1" dirty="0">
                <a:solidFill>
                  <a:srgbClr val="0000C8"/>
                </a:solidFill>
              </a:rPr>
              <a:t>structured</a:t>
            </a:r>
          </a:p>
          <a:p>
            <a:pPr lvl="1">
              <a:lnSpc>
                <a:spcPts val="2500"/>
              </a:lnSpc>
            </a:pPr>
            <a:r>
              <a:rPr lang="en-US" sz="2600" b="1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Learn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rgbClr val="0000C8"/>
                </a:solidFill>
              </a:rPr>
              <a:t>exploit</a:t>
            </a:r>
            <a:r>
              <a:rPr lang="en-US" sz="2600" dirty="0"/>
              <a:t> structure (during optimization)</a:t>
            </a:r>
          </a:p>
          <a:p>
            <a:pPr lvl="1">
              <a:lnSpc>
                <a:spcPts val="2500"/>
              </a:lnSpc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008200"/>
                </a:solidFill>
              </a:rPr>
              <a:t>Preferable to</a:t>
            </a:r>
            <a:r>
              <a:rPr lang="en-US" sz="2600" dirty="0"/>
              <a:t> enumeration or random sampling</a:t>
            </a:r>
          </a:p>
          <a:p>
            <a:pPr marL="171450" indent="-171450">
              <a:lnSpc>
                <a:spcPts val="2500"/>
              </a:lnSpc>
            </a:pPr>
            <a:endParaRPr lang="en-US" sz="1000" b="1" dirty="0"/>
          </a:p>
          <a:p>
            <a:pPr marL="171450" indent="-171450">
              <a:lnSpc>
                <a:spcPts val="2500"/>
              </a:lnSpc>
            </a:pPr>
            <a:r>
              <a:rPr lang="en-US" sz="3000" b="1" dirty="0"/>
              <a:t> </a:t>
            </a:r>
            <a:r>
              <a:rPr lang="en-US" sz="3000" dirty="0"/>
              <a:t>Specific model-based EA: </a:t>
            </a:r>
            <a:r>
              <a:rPr lang="en-US" sz="3000" b="1" dirty="0">
                <a:solidFill>
                  <a:srgbClr val="0000C8"/>
                </a:solidFill>
              </a:rPr>
              <a:t>GOMEA</a:t>
            </a:r>
            <a:endParaRPr lang="en-US" sz="3000" dirty="0"/>
          </a:p>
          <a:p>
            <a:pPr lvl="1">
              <a:lnSpc>
                <a:spcPts val="2500"/>
              </a:lnSpc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G</a:t>
            </a:r>
            <a:r>
              <a:rPr lang="en-US" sz="2600" dirty="0"/>
              <a:t>ene-pool </a:t>
            </a:r>
            <a:r>
              <a:rPr lang="en-US" sz="2600" b="1" dirty="0">
                <a:solidFill>
                  <a:srgbClr val="0000C8"/>
                </a:solidFill>
              </a:rPr>
              <a:t>O</a:t>
            </a:r>
            <a:r>
              <a:rPr lang="en-US" sz="2600" dirty="0"/>
              <a:t>ptimal </a:t>
            </a:r>
            <a:r>
              <a:rPr lang="en-US" sz="2600" b="1" dirty="0">
                <a:solidFill>
                  <a:srgbClr val="0000C8"/>
                </a:solidFill>
              </a:rPr>
              <a:t>M</a:t>
            </a:r>
            <a:r>
              <a:rPr lang="en-US" sz="2600" dirty="0"/>
              <a:t>ixing </a:t>
            </a:r>
            <a:r>
              <a:rPr lang="en-US" sz="2600" b="1" dirty="0">
                <a:solidFill>
                  <a:srgbClr val="0000C8"/>
                </a:solidFill>
              </a:rPr>
              <a:t>E</a:t>
            </a:r>
            <a:r>
              <a:rPr lang="en-US" sz="2600" dirty="0"/>
              <a:t>volutionary </a:t>
            </a:r>
            <a:r>
              <a:rPr lang="en-US" sz="2600" b="1" dirty="0">
                <a:solidFill>
                  <a:srgbClr val="0000C8"/>
                </a:solidFill>
              </a:rPr>
              <a:t>A</a:t>
            </a:r>
            <a:r>
              <a:rPr lang="en-US" sz="2600" dirty="0"/>
              <a:t>lgorithm</a:t>
            </a:r>
          </a:p>
          <a:p>
            <a:pPr lvl="2">
              <a:lnSpc>
                <a:spcPts val="2500"/>
              </a:lnSpc>
            </a:pP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/>
              <a:t>(</a:t>
            </a:r>
            <a:r>
              <a:rPr lang="en-US" sz="1400" i="1" dirty="0" err="1"/>
              <a:t>Thierens</a:t>
            </a:r>
            <a:r>
              <a:rPr lang="en-US" sz="1400" i="1" dirty="0"/>
              <a:t> and Bosman, Proc. GECCO, </a:t>
            </a:r>
            <a:r>
              <a:rPr lang="en-US" sz="1400" i="1"/>
              <a:t>2011)</a:t>
            </a:r>
            <a:endParaRPr lang="en-US" sz="2600"/>
          </a:p>
          <a:p>
            <a:pPr marL="0" indent="0">
              <a:lnSpc>
                <a:spcPts val="2500"/>
              </a:lnSpc>
              <a:buNone/>
            </a:pPr>
            <a:r>
              <a:rPr lang="en-US" sz="1000" b="1"/>
              <a:t> </a:t>
            </a:r>
          </a:p>
          <a:p>
            <a:pPr marL="171450" indent="-171450">
              <a:lnSpc>
                <a:spcPts val="2500"/>
              </a:lnSpc>
            </a:pPr>
            <a:r>
              <a:rPr lang="en-US" sz="3000" b="1"/>
              <a:t> </a:t>
            </a:r>
            <a:r>
              <a:rPr lang="en-US" sz="3000" b="1">
                <a:solidFill>
                  <a:srgbClr val="0000C8"/>
                </a:solidFill>
              </a:rPr>
              <a:t>GOMEA </a:t>
            </a:r>
            <a:r>
              <a:rPr lang="en-US" sz="3000" b="1"/>
              <a:t>= </a:t>
            </a:r>
            <a:r>
              <a:rPr lang="en-US" sz="3000" b="1">
                <a:solidFill>
                  <a:srgbClr val="0000C8"/>
                </a:solidFill>
              </a:rPr>
              <a:t>EA </a:t>
            </a:r>
            <a:r>
              <a:rPr lang="en-US" sz="3000" b="1"/>
              <a:t>+</a:t>
            </a:r>
            <a:r>
              <a:rPr lang="en-US" sz="3000" b="1">
                <a:solidFill>
                  <a:srgbClr val="0000C8"/>
                </a:solidFill>
              </a:rPr>
              <a:t> LS </a:t>
            </a:r>
            <a:r>
              <a:rPr lang="en-US" sz="3000" b="1"/>
              <a:t>+</a:t>
            </a:r>
            <a:r>
              <a:rPr lang="en-US" sz="3000" b="1">
                <a:solidFill>
                  <a:srgbClr val="0000C8"/>
                </a:solidFill>
              </a:rPr>
              <a:t> ML</a:t>
            </a:r>
          </a:p>
          <a:p>
            <a:pPr marL="571500" lvl="1" indent="-171450">
              <a:lnSpc>
                <a:spcPts val="2500"/>
              </a:lnSpc>
            </a:pPr>
            <a:r>
              <a:rPr lang="en-US" sz="2600" b="1"/>
              <a:t> </a:t>
            </a:r>
            <a:r>
              <a:rPr lang="en-US" sz="2600"/>
              <a:t>Faster and more powerful model building than older EAs</a:t>
            </a:r>
          </a:p>
          <a:p>
            <a:pPr marL="971550" lvl="2" indent="-171450">
              <a:lnSpc>
                <a:spcPts val="2500"/>
              </a:lnSpc>
            </a:pPr>
            <a:r>
              <a:rPr lang="en-US" sz="2200"/>
              <a:t> </a:t>
            </a:r>
            <a:r>
              <a:rPr lang="en-US" b="1" i="1">
                <a:solidFill>
                  <a:srgbClr val="0000C8"/>
                </a:solidFill>
              </a:rPr>
              <a:t>O(ℓ)</a:t>
            </a:r>
            <a:r>
              <a:rPr lang="en-US" b="1">
                <a:solidFill>
                  <a:srgbClr val="0000C8"/>
                </a:solidFill>
              </a:rPr>
              <a:t> </a:t>
            </a:r>
            <a:r>
              <a:rPr lang="en-US"/>
              <a:t>per evaluation vs </a:t>
            </a:r>
            <a:r>
              <a:rPr lang="en-US" b="1" i="1">
                <a:solidFill>
                  <a:srgbClr val="0000C8"/>
                </a:solidFill>
              </a:rPr>
              <a:t>O(ℓ</a:t>
            </a:r>
            <a:r>
              <a:rPr lang="en-US" b="1" i="1" baseline="30000">
                <a:solidFill>
                  <a:srgbClr val="0000C8"/>
                </a:solidFill>
              </a:rPr>
              <a:t>2</a:t>
            </a:r>
            <a:r>
              <a:rPr lang="en-US" b="1" i="1">
                <a:solidFill>
                  <a:srgbClr val="0000C8"/>
                </a:solidFill>
              </a:rPr>
              <a:t>)</a:t>
            </a:r>
            <a:r>
              <a:rPr lang="en-US"/>
              <a:t> to </a:t>
            </a:r>
            <a:r>
              <a:rPr lang="en-US" b="1" i="1">
                <a:solidFill>
                  <a:srgbClr val="0000C8"/>
                </a:solidFill>
              </a:rPr>
              <a:t>O(ℓ</a:t>
            </a:r>
            <a:r>
              <a:rPr lang="en-US" b="1" i="1" baseline="30000">
                <a:solidFill>
                  <a:srgbClr val="0000C8"/>
                </a:solidFill>
              </a:rPr>
              <a:t>3</a:t>
            </a:r>
            <a:r>
              <a:rPr lang="en-US" b="1" i="1">
                <a:solidFill>
                  <a:srgbClr val="0000C8"/>
                </a:solidFill>
              </a:rPr>
              <a:t>)</a:t>
            </a:r>
          </a:p>
          <a:p>
            <a:pPr marL="971550" lvl="2" indent="-171450">
              <a:lnSpc>
                <a:spcPts val="2500"/>
              </a:lnSpc>
            </a:pPr>
            <a:r>
              <a:rPr lang="en-US" b="1" i="1">
                <a:solidFill>
                  <a:schemeClr val="bg1"/>
                </a:solidFill>
              </a:rPr>
              <a:t> </a:t>
            </a:r>
            <a:r>
              <a:rPr lang="en-US"/>
              <a:t>(</a:t>
            </a:r>
            <a:r>
              <a:rPr lang="en-US" i="1"/>
              <a:t>ℓ</a:t>
            </a:r>
            <a:r>
              <a:rPr lang="en-US"/>
              <a:t>: number of variables)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Model-based EAs</a:t>
            </a:r>
          </a:p>
        </p:txBody>
      </p:sp>
    </p:spTree>
    <p:extLst>
      <p:ext uri="{BB962C8B-B14F-4D97-AF65-F5344CB8AC3E}">
        <p14:creationId xmlns:p14="http://schemas.microsoft.com/office/powerpoint/2010/main" val="3663293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4495800" cy="4572000"/>
          </a:xfrm>
        </p:spPr>
        <p:txBody>
          <a:bodyPr>
            <a:normAutofit fontScale="85000" lnSpcReduction="10000"/>
          </a:bodyPr>
          <a:lstStyle/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Binary variables</a:t>
            </a:r>
            <a:endParaRPr lang="en-US" sz="4800" dirty="0">
              <a:solidFill>
                <a:srgbClr val="0000C8"/>
              </a:solidFill>
            </a:endParaRPr>
          </a:p>
          <a:p>
            <a:pPr marL="285750" indent="-285750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Thierens</a:t>
            </a:r>
            <a:r>
              <a:rPr lang="en-US" sz="1800" i="1" dirty="0"/>
              <a:t> and Bosman, Proc. GECCO, 2011)</a:t>
            </a:r>
            <a:endParaRPr lang="en-US" sz="1800" b="1" dirty="0"/>
          </a:p>
          <a:p>
            <a:pPr marL="171450" indent="-171450"/>
            <a:endParaRPr lang="en-US" sz="1000" b="1" dirty="0"/>
          </a:p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Categorical integer variables</a:t>
            </a:r>
            <a:endParaRPr lang="en-US" sz="3000" dirty="0"/>
          </a:p>
          <a:p>
            <a:pPr marL="285750" indent="-285750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(Luong, La </a:t>
            </a:r>
            <a:r>
              <a:rPr lang="en-US" sz="1800" i="1" dirty="0" err="1"/>
              <a:t>Poutré</a:t>
            </a:r>
            <a:r>
              <a:rPr lang="en-US" sz="1800" i="1" dirty="0"/>
              <a:t> and Bosman, Proc. GECCO, 2015)</a:t>
            </a:r>
          </a:p>
          <a:p>
            <a:pPr marL="0" indent="0">
              <a:buNone/>
            </a:pPr>
            <a:endParaRPr lang="en-US" sz="1000" i="1" dirty="0"/>
          </a:p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Permutations</a:t>
            </a:r>
            <a:endParaRPr lang="en-US" sz="3000" dirty="0"/>
          </a:p>
          <a:p>
            <a:pPr marL="285750" lvl="1" indent="0"/>
            <a:r>
              <a:rPr lang="en-US" sz="300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(Bosman, Luong and </a:t>
            </a:r>
            <a:r>
              <a:rPr lang="en-US" sz="1800" i="1" dirty="0" err="1"/>
              <a:t>Thierens</a:t>
            </a:r>
            <a:r>
              <a:rPr lang="en-US" sz="1800" i="1" dirty="0"/>
              <a:t>, Proc. GECCO, 2016)</a:t>
            </a:r>
          </a:p>
          <a:p>
            <a:pPr lvl="1"/>
            <a:endParaRPr lang="en-US" sz="1000" i="1" dirty="0">
              <a:solidFill>
                <a:schemeClr val="bg1"/>
              </a:solidFill>
            </a:endParaRPr>
          </a:p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Real-valued variables</a:t>
            </a:r>
            <a:endParaRPr lang="en-US" sz="3000" dirty="0"/>
          </a:p>
          <a:p>
            <a:pPr marL="285750" lvl="1" indent="-58738"/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Bouter</a:t>
            </a:r>
            <a:r>
              <a:rPr lang="en-US" sz="1800" i="1" dirty="0"/>
              <a:t> et al., Proc. GECCO, 2017)</a:t>
            </a:r>
          </a:p>
          <a:p>
            <a:pPr lvl="1"/>
            <a:endParaRPr lang="en-US" sz="1000" i="1" dirty="0">
              <a:solidFill>
                <a:schemeClr val="bg1"/>
              </a:solidFill>
            </a:endParaRPr>
          </a:p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Program trees</a:t>
            </a:r>
            <a:endParaRPr lang="en-US" sz="3000" dirty="0"/>
          </a:p>
          <a:p>
            <a:pPr marL="285750" lvl="1" indent="0"/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Virgolin</a:t>
            </a:r>
            <a:r>
              <a:rPr lang="en-US" sz="1800" i="1" dirty="0"/>
              <a:t> et al., Proc. GECCO, 2017)</a:t>
            </a:r>
          </a:p>
          <a:p>
            <a:pPr marL="171450" indent="-171450">
              <a:lnSpc>
                <a:spcPts val="2500"/>
              </a:lnSpc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GOMEA Family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160BE5-77FC-4C95-A6A6-730E3CB38526}"/>
              </a:ext>
            </a:extLst>
          </p:cNvPr>
          <p:cNvSpPr txBox="1">
            <a:spLocks/>
          </p:cNvSpPr>
          <p:nvPr/>
        </p:nvSpPr>
        <p:spPr>
          <a:xfrm>
            <a:off x="152400" y="1628566"/>
            <a:ext cx="2869036" cy="493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b="1" dirty="0"/>
              <a:t>Single-objective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933FBB-6D14-430D-9265-5462E27BD1EF}"/>
              </a:ext>
            </a:extLst>
          </p:cNvPr>
          <p:cNvSpPr txBox="1">
            <a:spLocks/>
          </p:cNvSpPr>
          <p:nvPr/>
        </p:nvSpPr>
        <p:spPr>
          <a:xfrm>
            <a:off x="4645419" y="1613169"/>
            <a:ext cx="2869036" cy="493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b="1" dirty="0"/>
              <a:t>Multi-objective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6B6DEC-5664-43FD-A812-A2279C70442D}"/>
              </a:ext>
            </a:extLst>
          </p:cNvPr>
          <p:cNvSpPr txBox="1">
            <a:spLocks/>
          </p:cNvSpPr>
          <p:nvPr/>
        </p:nvSpPr>
        <p:spPr>
          <a:xfrm>
            <a:off x="4648200" y="2093686"/>
            <a:ext cx="4495800" cy="2706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Binary variables</a:t>
            </a:r>
            <a:endParaRPr lang="en-US" sz="4800" dirty="0">
              <a:solidFill>
                <a:srgbClr val="0000C8"/>
              </a:solidFill>
            </a:endParaRPr>
          </a:p>
          <a:p>
            <a:pPr marL="285750" indent="-285750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(Luong, La </a:t>
            </a:r>
            <a:r>
              <a:rPr lang="en-US" sz="1800" i="1" dirty="0" err="1"/>
              <a:t>Poutré</a:t>
            </a:r>
            <a:r>
              <a:rPr lang="en-US" sz="1800" i="1" dirty="0"/>
              <a:t>, Bosman, Proc. GECCO, 2014)</a:t>
            </a:r>
            <a:endParaRPr lang="en-US" sz="1800" b="1" dirty="0"/>
          </a:p>
          <a:p>
            <a:pPr marL="171450" indent="-171450"/>
            <a:endParaRPr lang="en-US" sz="1000" b="1" dirty="0"/>
          </a:p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Categorical integer variables</a:t>
            </a:r>
            <a:endParaRPr lang="en-US" sz="3000" dirty="0"/>
          </a:p>
          <a:p>
            <a:pPr marL="285750" indent="-285750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(Luong et al., Proc. IEEE PES GM, 2015)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i="1" dirty="0"/>
          </a:p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Real-valued variables</a:t>
            </a:r>
            <a:endParaRPr lang="en-US" sz="3000" dirty="0"/>
          </a:p>
          <a:p>
            <a:pPr marL="285750" lvl="1" indent="0"/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Bouter</a:t>
            </a:r>
            <a:r>
              <a:rPr lang="en-US" sz="1800" i="1" dirty="0"/>
              <a:t> et al., Proc. GECCO, 2017)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DE6DAC-970F-4117-9286-C430CAA83A9C}"/>
              </a:ext>
            </a:extLst>
          </p:cNvPr>
          <p:cNvSpPr txBox="1">
            <a:spLocks/>
          </p:cNvSpPr>
          <p:nvPr/>
        </p:nvSpPr>
        <p:spPr>
          <a:xfrm>
            <a:off x="4645419" y="5252266"/>
            <a:ext cx="2869036" cy="493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b="1" dirty="0"/>
              <a:t>Many-objective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C4E736-60F4-40DA-93CC-A55F040E761D}"/>
              </a:ext>
            </a:extLst>
          </p:cNvPr>
          <p:cNvSpPr txBox="1">
            <a:spLocks/>
          </p:cNvSpPr>
          <p:nvPr/>
        </p:nvSpPr>
        <p:spPr>
          <a:xfrm>
            <a:off x="4648200" y="5713668"/>
            <a:ext cx="4495800" cy="763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Real-valued variables</a:t>
            </a:r>
            <a:endParaRPr lang="en-US" sz="3000" dirty="0"/>
          </a:p>
          <a:p>
            <a:pPr marL="285750" lvl="1" indent="-168275"/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(Luong, Alderliesten, Bosman, Proc. GECCO, 2018)</a:t>
            </a:r>
          </a:p>
          <a:p>
            <a:pPr marL="171450" indent="-171450">
              <a:lnSpc>
                <a:spcPts val="2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15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Multi-objective Real-Valued GOMEA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89490-BFE0-4D5A-B46C-6DF79DC52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8068952" cy="480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C58378-EDDD-4BE1-8E84-A41FF4FE8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897956" cy="13589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1EF0D4-0099-4797-A98E-4D599E0B1AD4}"/>
              </a:ext>
            </a:extLst>
          </p:cNvPr>
          <p:cNvSpPr/>
          <p:nvPr/>
        </p:nvSpPr>
        <p:spPr>
          <a:xfrm>
            <a:off x="1863422" y="4330706"/>
            <a:ext cx="3334624" cy="1143000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D9CEF-4445-AE4F-BA93-45A856F81E48}"/>
              </a:ext>
            </a:extLst>
          </p:cNvPr>
          <p:cNvSpPr/>
          <p:nvPr/>
        </p:nvSpPr>
        <p:spPr>
          <a:xfrm>
            <a:off x="6858000" y="4495800"/>
            <a:ext cx="1981200" cy="213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>
                <a:solidFill>
                  <a:schemeClr val="bg1"/>
                </a:solidFill>
                <a:highlight>
                  <a:srgbClr val="FF0000"/>
                </a:highlight>
              </a:rPr>
              <a:t>G</a:t>
            </a:r>
            <a:r>
              <a:rPr lang="en-US" sz="2700" dirty="0">
                <a:solidFill>
                  <a:schemeClr val="bg1"/>
                </a:solidFill>
                <a:highlight>
                  <a:srgbClr val="FF0000"/>
                </a:highlight>
              </a:rPr>
              <a:t>ene-pool</a:t>
            </a:r>
          </a:p>
          <a:p>
            <a:r>
              <a:rPr lang="en-US" sz="2700" b="1" dirty="0">
                <a:solidFill>
                  <a:schemeClr val="bg1"/>
                </a:solidFill>
                <a:highlight>
                  <a:srgbClr val="FF0000"/>
                </a:highlight>
              </a:rPr>
              <a:t>O</a:t>
            </a:r>
            <a:r>
              <a:rPr lang="en-US" sz="2700" dirty="0">
                <a:solidFill>
                  <a:schemeClr val="bg1"/>
                </a:solidFill>
                <a:highlight>
                  <a:srgbClr val="FF0000"/>
                </a:highlight>
              </a:rPr>
              <a:t>ptimal</a:t>
            </a:r>
          </a:p>
          <a:p>
            <a:r>
              <a:rPr lang="en-US" sz="2700" b="1" dirty="0">
                <a:solidFill>
                  <a:schemeClr val="bg1"/>
                </a:solidFill>
                <a:highlight>
                  <a:srgbClr val="FF0000"/>
                </a:highlight>
              </a:rPr>
              <a:t>M</a:t>
            </a:r>
            <a:r>
              <a:rPr lang="en-US" sz="2700" dirty="0">
                <a:solidFill>
                  <a:schemeClr val="bg1"/>
                </a:solidFill>
                <a:highlight>
                  <a:srgbClr val="FF0000"/>
                </a:highlight>
              </a:rPr>
              <a:t>ixing</a:t>
            </a:r>
            <a:r>
              <a:rPr lang="en-US" sz="2700" b="1" dirty="0">
                <a:solidFill>
                  <a:schemeClr val="bg1"/>
                </a:solidFill>
                <a:highlight>
                  <a:srgbClr val="FF0000"/>
                </a:highlight>
              </a:rPr>
              <a:t> E</a:t>
            </a:r>
            <a:r>
              <a:rPr lang="en-US" sz="2700" dirty="0">
                <a:solidFill>
                  <a:schemeClr val="bg1"/>
                </a:solidFill>
                <a:highlight>
                  <a:srgbClr val="FF0000"/>
                </a:highlight>
              </a:rPr>
              <a:t>volutionary </a:t>
            </a:r>
            <a:r>
              <a:rPr lang="en-US" sz="2700" b="1" dirty="0">
                <a:solidFill>
                  <a:schemeClr val="bg1"/>
                </a:solidFill>
                <a:highlight>
                  <a:srgbClr val="FF0000"/>
                </a:highlight>
              </a:rPr>
              <a:t>A</a:t>
            </a:r>
            <a:r>
              <a:rPr lang="en-US" sz="2700" dirty="0">
                <a:solidFill>
                  <a:schemeClr val="bg1"/>
                </a:solidFill>
                <a:highlight>
                  <a:srgbClr val="FF0000"/>
                </a:highlight>
              </a:rPr>
              <a:t>lgorithm</a:t>
            </a:r>
          </a:p>
        </p:txBody>
      </p:sp>
    </p:spTree>
    <p:extLst>
      <p:ext uri="{BB962C8B-B14F-4D97-AF65-F5344CB8AC3E}">
        <p14:creationId xmlns:p14="http://schemas.microsoft.com/office/powerpoint/2010/main" val="3987325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Benchmark </a:t>
            </a:r>
            <a:r>
              <a:rPr lang="en-US" sz="3000" dirty="0"/>
              <a:t>problems are nice for </a:t>
            </a:r>
            <a:r>
              <a:rPr lang="en-US" sz="3000" b="1" dirty="0">
                <a:solidFill>
                  <a:srgbClr val="0000C8"/>
                </a:solidFill>
              </a:rPr>
              <a:t>comparisons</a:t>
            </a:r>
            <a:endParaRPr lang="en-US" sz="1400" b="1" i="1" dirty="0">
              <a:solidFill>
                <a:srgbClr val="0000C8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real-world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09108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Benchmark </a:t>
            </a:r>
            <a:r>
              <a:rPr lang="en-US" sz="3000" dirty="0"/>
              <a:t>problems are nice for </a:t>
            </a:r>
            <a:r>
              <a:rPr lang="en-US" sz="3000" b="1" dirty="0">
                <a:solidFill>
                  <a:srgbClr val="0000C8"/>
                </a:solidFill>
              </a:rPr>
              <a:t>comparisons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00C8"/>
                </a:solidFill>
              </a:rPr>
              <a:t> </a:t>
            </a:r>
          </a:p>
          <a:p>
            <a:pPr marL="171450" indent="-171450"/>
            <a:r>
              <a:rPr lang="en-US" sz="3000" dirty="0"/>
              <a:t> What about real </a:t>
            </a:r>
            <a:r>
              <a:rPr lang="en-US" sz="3000" b="1" dirty="0">
                <a:solidFill>
                  <a:srgbClr val="0000C8"/>
                </a:solidFill>
              </a:rPr>
              <a:t>real-world applications</a:t>
            </a:r>
            <a:r>
              <a:rPr lang="en-US" sz="3000" dirty="0"/>
              <a:t>?</a:t>
            </a:r>
            <a:endParaRPr lang="en-US" sz="1400" b="1" i="1" dirty="0">
              <a:solidFill>
                <a:srgbClr val="0000C8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real-world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67849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Benchmark </a:t>
            </a:r>
            <a:r>
              <a:rPr lang="en-US" sz="3000" dirty="0"/>
              <a:t>problems are nice for </a:t>
            </a:r>
            <a:r>
              <a:rPr lang="en-US" sz="3000" b="1" dirty="0">
                <a:solidFill>
                  <a:srgbClr val="0000C8"/>
                </a:solidFill>
              </a:rPr>
              <a:t>comparisons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00C8"/>
                </a:solidFill>
              </a:rPr>
              <a:t> </a:t>
            </a:r>
          </a:p>
          <a:p>
            <a:pPr marL="171450" indent="-171450"/>
            <a:r>
              <a:rPr lang="en-US" sz="3000" dirty="0"/>
              <a:t> What about real </a:t>
            </a:r>
            <a:r>
              <a:rPr lang="en-US" sz="3000" b="1" dirty="0">
                <a:solidFill>
                  <a:srgbClr val="0000C8"/>
                </a:solidFill>
              </a:rPr>
              <a:t>real-world applications</a:t>
            </a:r>
            <a:r>
              <a:rPr lang="en-US" sz="3000" dirty="0"/>
              <a:t>?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Brachytherapy treatment planning</a:t>
            </a:r>
            <a:endParaRPr lang="en-US" sz="1400" b="1" i="1" dirty="0">
              <a:solidFill>
                <a:srgbClr val="0000C8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real-world applications</a:t>
            </a:r>
          </a:p>
        </p:txBody>
      </p:sp>
    </p:spTree>
    <p:extLst>
      <p:ext uri="{BB962C8B-B14F-4D97-AF65-F5344CB8AC3E}">
        <p14:creationId xmlns:p14="http://schemas.microsoft.com/office/powerpoint/2010/main" val="524135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4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43F3F6-8824-4360-85FF-03686A78662C}"/>
              </a:ext>
            </a:extLst>
          </p:cNvPr>
          <p:cNvSpPr txBox="1"/>
          <p:nvPr/>
        </p:nvSpPr>
        <p:spPr>
          <a:xfrm>
            <a:off x="381000" y="37338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C8"/>
                </a:solidFill>
              </a:rPr>
              <a:t>General idea:</a:t>
            </a:r>
          </a:p>
          <a:p>
            <a:r>
              <a:rPr lang="en-US" sz="3000" dirty="0"/>
              <a:t>Create an </a:t>
            </a:r>
            <a:r>
              <a:rPr lang="en-US" sz="3000" b="1" dirty="0">
                <a:solidFill>
                  <a:srgbClr val="0000C8"/>
                </a:solidFill>
              </a:rPr>
              <a:t>intuitive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000C8"/>
                </a:solidFill>
              </a:rPr>
              <a:t>insightful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000C8"/>
                </a:solidFill>
              </a:rPr>
              <a:t>think-like-a-planner </a:t>
            </a:r>
            <a:r>
              <a:rPr lang="en-US" sz="3000" dirty="0"/>
              <a:t>optimization model</a:t>
            </a:r>
          </a:p>
        </p:txBody>
      </p:sp>
    </p:spTree>
    <p:extLst>
      <p:ext uri="{BB962C8B-B14F-4D97-AF65-F5344CB8AC3E}">
        <p14:creationId xmlns:p14="http://schemas.microsoft.com/office/powerpoint/2010/main" val="3090383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2D718-D9C1-4A24-AC9D-C9DC6587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3150"/>
            <a:ext cx="7927727" cy="9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D3789-028D-4A83-8250-DE72F3CC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1" y="4603750"/>
            <a:ext cx="853162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43F3F6-8824-4360-85FF-03686A78662C}"/>
              </a:ext>
            </a:extLst>
          </p:cNvPr>
          <p:cNvSpPr txBox="1"/>
          <p:nvPr/>
        </p:nvSpPr>
        <p:spPr>
          <a:xfrm>
            <a:off x="1066800" y="6263601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C8"/>
                </a:solidFill>
              </a:rPr>
              <a:t>MAXIMIZE these 2 “worst-case” objectives</a:t>
            </a:r>
          </a:p>
        </p:txBody>
      </p:sp>
    </p:spTree>
    <p:extLst>
      <p:ext uri="{BB962C8B-B14F-4D97-AF65-F5344CB8AC3E}">
        <p14:creationId xmlns:p14="http://schemas.microsoft.com/office/powerpoint/2010/main" val="16834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523813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Cancer</a:t>
            </a:r>
            <a:r>
              <a:rPr lang="en-US" sz="3000" dirty="0"/>
              <a:t> is a world-wide major </a:t>
            </a:r>
            <a:r>
              <a:rPr lang="en-US" sz="3000" b="1" dirty="0">
                <a:solidFill>
                  <a:srgbClr val="0000C8"/>
                </a:solidFill>
              </a:rPr>
              <a:t>health concern</a:t>
            </a:r>
          </a:p>
          <a:p>
            <a:pPr marL="285750" indent="-285750"/>
            <a:r>
              <a:rPr lang="en-US" sz="3000" dirty="0"/>
              <a:t> More than </a:t>
            </a:r>
            <a:r>
              <a:rPr lang="en-US" sz="3000" b="1" dirty="0">
                <a:solidFill>
                  <a:srgbClr val="0000C8"/>
                </a:solidFill>
              </a:rPr>
              <a:t>1 in 3</a:t>
            </a:r>
            <a:r>
              <a:rPr lang="en-US" sz="3000" dirty="0"/>
              <a:t> people in The Netherlands</a:t>
            </a:r>
          </a:p>
          <a:p>
            <a:pPr marL="285750" indent="-285750"/>
            <a:r>
              <a:rPr lang="en-US" sz="3000" dirty="0"/>
              <a:t> Incidence expected </a:t>
            </a:r>
            <a:r>
              <a:rPr lang="en-US" sz="3000" b="1" dirty="0">
                <a:solidFill>
                  <a:srgbClr val="0000C8"/>
                </a:solidFill>
              </a:rPr>
              <a:t>to rise</a:t>
            </a:r>
            <a:r>
              <a:rPr lang="en-US" sz="3000" dirty="0"/>
              <a:t> (70%, next 2 decades)</a:t>
            </a:r>
            <a:endParaRPr lang="en-US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Therapy for Cancer</a:t>
            </a:r>
          </a:p>
        </p:txBody>
      </p:sp>
    </p:spTree>
    <p:extLst>
      <p:ext uri="{BB962C8B-B14F-4D97-AF65-F5344CB8AC3E}">
        <p14:creationId xmlns:p14="http://schemas.microsoft.com/office/powerpoint/2010/main" val="836357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2D718-D9C1-4A24-AC9D-C9DC6587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3150"/>
            <a:ext cx="7927727" cy="9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D3789-028D-4A83-8250-DE72F3CC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1" y="4603750"/>
            <a:ext cx="853162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1DB65B9-B1F2-9A49-B1A9-13D215B4319D}"/>
                  </a:ext>
                </a:extLst>
              </p:cNvPr>
              <p:cNvSpPr/>
              <p:nvPr/>
            </p:nvSpPr>
            <p:spPr>
              <a:xfrm>
                <a:off x="609600" y="4204197"/>
                <a:ext cx="1861343" cy="1018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C8"/>
                    </a:solidFill>
                  </a:rPr>
                  <a:t>Example:</a:t>
                </a:r>
                <a:endParaRPr lang="nl-NL" b="1" i="1" dirty="0">
                  <a:solidFill>
                    <a:srgbClr val="0000C8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  <m:sup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𝒑𝒓𝒐𝒔𝒕𝒂𝒕𝒆</m:t>
                        </m:r>
                      </m:sup>
                    </m:sSubSup>
                    <m:r>
                      <a:rPr lang="nl-NL" b="1" i="1" smtClean="0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>
                    <a:solidFill>
                      <a:srgbClr val="0000C8"/>
                    </a:solidFill>
                  </a:rPr>
                  <a:t>98%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  <m:sup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𝒗𝒆𝒔𝒊𝒄𝒍𝒆𝒔</m:t>
                        </m:r>
                      </m:sup>
                    </m:sSubSup>
                    <m:r>
                      <a:rPr lang="nl-NL" b="1" i="1" smtClean="0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i="1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>
                    <a:solidFill>
                      <a:srgbClr val="0000C8"/>
                    </a:solidFill>
                  </a:rPr>
                  <a:t>96%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1DB65B9-B1F2-9A49-B1A9-13D215B43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04197"/>
                <a:ext cx="1861343" cy="1018549"/>
              </a:xfrm>
              <a:prstGeom prst="rect">
                <a:avLst/>
              </a:prstGeom>
              <a:blipFill>
                <a:blip r:embed="rId6"/>
                <a:stretch>
                  <a:fillRect l="-2721" t="-2469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55C8211-8D71-4E52-AB79-68D38F956ED9}"/>
              </a:ext>
            </a:extLst>
          </p:cNvPr>
          <p:cNvSpPr txBox="1"/>
          <p:nvPr/>
        </p:nvSpPr>
        <p:spPr>
          <a:xfrm>
            <a:off x="1066800" y="6263601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C8"/>
                </a:solidFill>
              </a:rPr>
              <a:t>MAXIMIZE these 2 “worst-case” objectives</a:t>
            </a:r>
          </a:p>
        </p:txBody>
      </p:sp>
    </p:spTree>
    <p:extLst>
      <p:ext uri="{BB962C8B-B14F-4D97-AF65-F5344CB8AC3E}">
        <p14:creationId xmlns:p14="http://schemas.microsoft.com/office/powerpoint/2010/main" val="1635455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2D718-D9C1-4A24-AC9D-C9DC6587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3150"/>
            <a:ext cx="7927727" cy="9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D3789-028D-4A83-8250-DE72F3CC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1" y="4603750"/>
            <a:ext cx="853162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9634A8-1208-DC4F-BBB2-535BBD9982B7}"/>
              </a:ext>
            </a:extLst>
          </p:cNvPr>
          <p:cNvSpPr/>
          <p:nvPr/>
        </p:nvSpPr>
        <p:spPr>
          <a:xfrm>
            <a:off x="4724400" y="3581400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98 – 95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37587E-C6B4-0746-B7DD-1525B8236DDC}"/>
                  </a:ext>
                </a:extLst>
              </p:cNvPr>
              <p:cNvSpPr/>
              <p:nvPr/>
            </p:nvSpPr>
            <p:spPr>
              <a:xfrm>
                <a:off x="609600" y="4204197"/>
                <a:ext cx="1861343" cy="1018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C8"/>
                    </a:solidFill>
                  </a:rPr>
                  <a:t>Example:</a:t>
                </a:r>
                <a:endParaRPr lang="nl-NL" b="1" i="1" dirty="0">
                  <a:solidFill>
                    <a:srgbClr val="0000C8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  <m:sup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𝒑𝒓𝒐𝒔𝒕𝒂𝒕𝒆</m:t>
                        </m:r>
                      </m:sup>
                    </m:sSubSup>
                    <m:r>
                      <a:rPr lang="nl-NL" b="1" i="1" smtClean="0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>
                    <a:solidFill>
                      <a:srgbClr val="0000C8"/>
                    </a:solidFill>
                  </a:rPr>
                  <a:t>98%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  <m:sup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𝒗𝒆𝒔𝒊𝒄𝒍𝒆𝒔</m:t>
                        </m:r>
                      </m:sup>
                    </m:sSubSup>
                    <m:r>
                      <a:rPr lang="nl-NL" b="1" i="1" smtClean="0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i="1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>
                    <a:solidFill>
                      <a:srgbClr val="0000C8"/>
                    </a:solidFill>
                  </a:rPr>
                  <a:t>96%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37587E-C6B4-0746-B7DD-1525B8236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04197"/>
                <a:ext cx="1861343" cy="1018549"/>
              </a:xfrm>
              <a:prstGeom prst="rect">
                <a:avLst/>
              </a:prstGeom>
              <a:blipFill>
                <a:blip r:embed="rId6"/>
                <a:stretch>
                  <a:fillRect l="-2721" t="-2469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6B585794-FF90-A54A-8E49-5C580B093CE6}"/>
              </a:ext>
            </a:extLst>
          </p:cNvPr>
          <p:cNvSpPr/>
          <p:nvPr/>
        </p:nvSpPr>
        <p:spPr>
          <a:xfrm>
            <a:off x="4419600" y="3489339"/>
            <a:ext cx="1821791" cy="967803"/>
          </a:xfrm>
          <a:prstGeom prst="ellipse">
            <a:avLst/>
          </a:prstGeom>
          <a:noFill/>
          <a:ln w="47625">
            <a:solidFill>
              <a:srgbClr val="7030A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16F18-E45B-4BA9-A071-01CFB0847A53}"/>
              </a:ext>
            </a:extLst>
          </p:cNvPr>
          <p:cNvSpPr txBox="1"/>
          <p:nvPr/>
        </p:nvSpPr>
        <p:spPr>
          <a:xfrm>
            <a:off x="1066800" y="6263601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C8"/>
                </a:solidFill>
              </a:rPr>
              <a:t>MAXIMIZE these 2 “worst-case” objectives</a:t>
            </a:r>
          </a:p>
        </p:txBody>
      </p:sp>
    </p:spTree>
    <p:extLst>
      <p:ext uri="{BB962C8B-B14F-4D97-AF65-F5344CB8AC3E}">
        <p14:creationId xmlns:p14="http://schemas.microsoft.com/office/powerpoint/2010/main" val="2217788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2D718-D9C1-4A24-AC9D-C9DC6587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3150"/>
            <a:ext cx="7927727" cy="9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D3789-028D-4A83-8250-DE72F3CC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1" y="4603750"/>
            <a:ext cx="853162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7FE9B2-BB12-0D44-B7AA-053EE5E219DF}"/>
              </a:ext>
            </a:extLst>
          </p:cNvPr>
          <p:cNvSpPr/>
          <p:nvPr/>
        </p:nvSpPr>
        <p:spPr>
          <a:xfrm>
            <a:off x="6560208" y="3581400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96 – 95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1078E4-BBFB-5247-93FB-7719B69ABDDA}"/>
                  </a:ext>
                </a:extLst>
              </p:cNvPr>
              <p:cNvSpPr/>
              <p:nvPr/>
            </p:nvSpPr>
            <p:spPr>
              <a:xfrm>
                <a:off x="609600" y="4204197"/>
                <a:ext cx="1861343" cy="1018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C8"/>
                    </a:solidFill>
                  </a:rPr>
                  <a:t>Example:</a:t>
                </a:r>
                <a:endParaRPr lang="nl-NL" b="1" i="1" dirty="0">
                  <a:solidFill>
                    <a:srgbClr val="0000C8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  <m:sup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𝒑𝒓𝒐𝒔𝒕𝒂𝒕𝒆</m:t>
                        </m:r>
                      </m:sup>
                    </m:sSubSup>
                    <m:r>
                      <a:rPr lang="nl-NL" b="1" i="1" smtClean="0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>
                    <a:solidFill>
                      <a:srgbClr val="0000C8"/>
                    </a:solidFill>
                  </a:rPr>
                  <a:t>98%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  <m:sup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𝒗𝒆𝒔𝒊𝒄𝒍𝒆𝒔</m:t>
                        </m:r>
                      </m:sup>
                    </m:sSubSup>
                    <m:r>
                      <a:rPr lang="nl-NL" b="1" i="1" smtClean="0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i="1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>
                    <a:solidFill>
                      <a:srgbClr val="0000C8"/>
                    </a:solidFill>
                  </a:rPr>
                  <a:t>96%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1078E4-BBFB-5247-93FB-7719B69AB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04197"/>
                <a:ext cx="1861343" cy="1018549"/>
              </a:xfrm>
              <a:prstGeom prst="rect">
                <a:avLst/>
              </a:prstGeom>
              <a:blipFill>
                <a:blip r:embed="rId6"/>
                <a:stretch>
                  <a:fillRect l="-2721" t="-2469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35BE8DC-AD0C-D241-8134-9925902E1968}"/>
              </a:ext>
            </a:extLst>
          </p:cNvPr>
          <p:cNvSpPr/>
          <p:nvPr/>
        </p:nvSpPr>
        <p:spPr>
          <a:xfrm>
            <a:off x="4724400" y="3581400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98 – 95 = 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1C320F-249D-C742-8F07-86E06CFA908A}"/>
              </a:ext>
            </a:extLst>
          </p:cNvPr>
          <p:cNvSpPr/>
          <p:nvPr/>
        </p:nvSpPr>
        <p:spPr>
          <a:xfrm>
            <a:off x="6255409" y="3497504"/>
            <a:ext cx="1821791" cy="973728"/>
          </a:xfrm>
          <a:prstGeom prst="ellipse">
            <a:avLst/>
          </a:prstGeom>
          <a:noFill/>
          <a:ln w="47625">
            <a:solidFill>
              <a:srgbClr val="7030A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6AA9AA-1334-0E43-8B3D-28AAB7975967}"/>
              </a:ext>
            </a:extLst>
          </p:cNvPr>
          <p:cNvSpPr/>
          <p:nvPr/>
        </p:nvSpPr>
        <p:spPr>
          <a:xfrm>
            <a:off x="4419600" y="3489339"/>
            <a:ext cx="1821791" cy="967803"/>
          </a:xfrm>
          <a:prstGeom prst="ellipse">
            <a:avLst/>
          </a:prstGeom>
          <a:noFill/>
          <a:ln w="47625">
            <a:solidFill>
              <a:srgbClr val="7030A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297A9-2A8F-4BE7-A80E-F4C830186EC9}"/>
              </a:ext>
            </a:extLst>
          </p:cNvPr>
          <p:cNvSpPr txBox="1"/>
          <p:nvPr/>
        </p:nvSpPr>
        <p:spPr>
          <a:xfrm>
            <a:off x="1066800" y="6263601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C8"/>
                </a:solidFill>
              </a:rPr>
              <a:t>MAXIMIZE these 2 “worst-case” objectives</a:t>
            </a:r>
          </a:p>
        </p:txBody>
      </p:sp>
    </p:spTree>
    <p:extLst>
      <p:ext uri="{BB962C8B-B14F-4D97-AF65-F5344CB8AC3E}">
        <p14:creationId xmlns:p14="http://schemas.microsoft.com/office/powerpoint/2010/main" val="993192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2D718-D9C1-4A24-AC9D-C9DC6587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3150"/>
            <a:ext cx="7927727" cy="9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D3789-028D-4A83-8250-DE72F3CC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1" y="4603750"/>
            <a:ext cx="853162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7FE9B2-BB12-0D44-B7AA-053EE5E219DF}"/>
              </a:ext>
            </a:extLst>
          </p:cNvPr>
          <p:cNvSpPr/>
          <p:nvPr/>
        </p:nvSpPr>
        <p:spPr>
          <a:xfrm>
            <a:off x="6560208" y="3581400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96 – 95 = 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ADE7C9-FB5B-1A46-8280-9CE47BE50D98}"/>
              </a:ext>
            </a:extLst>
          </p:cNvPr>
          <p:cNvSpPr/>
          <p:nvPr/>
        </p:nvSpPr>
        <p:spPr>
          <a:xfrm>
            <a:off x="6255409" y="3497504"/>
            <a:ext cx="1821791" cy="973728"/>
          </a:xfrm>
          <a:prstGeom prst="ellipse">
            <a:avLst/>
          </a:prstGeom>
          <a:noFill/>
          <a:ln w="47625">
            <a:solidFill>
              <a:srgbClr val="7030A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1078E4-BBFB-5247-93FB-7719B69ABDDA}"/>
                  </a:ext>
                </a:extLst>
              </p:cNvPr>
              <p:cNvSpPr/>
              <p:nvPr/>
            </p:nvSpPr>
            <p:spPr>
              <a:xfrm>
                <a:off x="609600" y="4204197"/>
                <a:ext cx="1861343" cy="1018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C8"/>
                    </a:solidFill>
                  </a:rPr>
                  <a:t>Example:</a:t>
                </a:r>
                <a:endParaRPr lang="nl-NL" b="1" i="1" dirty="0">
                  <a:solidFill>
                    <a:srgbClr val="0000C8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  <m:sup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𝒑𝒓𝒐𝒔𝒕𝒂𝒕𝒆</m:t>
                        </m:r>
                      </m:sup>
                    </m:sSubSup>
                    <m:r>
                      <a:rPr lang="nl-NL" b="1" i="1" smtClean="0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>
                    <a:solidFill>
                      <a:srgbClr val="0000C8"/>
                    </a:solidFill>
                  </a:rPr>
                  <a:t>98%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b="1" i="1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  <m:sup>
                        <m:r>
                          <a:rPr lang="nl-NL" b="1" i="1" smtClean="0">
                            <a:solidFill>
                              <a:srgbClr val="0000C8"/>
                            </a:solidFill>
                            <a:latin typeface="Cambria Math" panose="02040503050406030204" pitchFamily="18" charset="0"/>
                          </a:rPr>
                          <m:t>𝒗𝒆𝒔𝒊𝒄𝒍𝒆𝒔</m:t>
                        </m:r>
                      </m:sup>
                    </m:sSubSup>
                    <m:r>
                      <a:rPr lang="nl-NL" b="1" i="1" smtClean="0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i="1">
                        <a:solidFill>
                          <a:srgbClr val="0000C8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>
                    <a:solidFill>
                      <a:srgbClr val="0000C8"/>
                    </a:solidFill>
                  </a:rPr>
                  <a:t>96%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1078E4-BBFB-5247-93FB-7719B69AB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04197"/>
                <a:ext cx="1861343" cy="1018549"/>
              </a:xfrm>
              <a:prstGeom prst="rect">
                <a:avLst/>
              </a:prstGeom>
              <a:blipFill>
                <a:blip r:embed="rId6"/>
                <a:stretch>
                  <a:fillRect l="-2721" t="-2469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35BE8DC-AD0C-D241-8134-9925902E1968}"/>
              </a:ext>
            </a:extLst>
          </p:cNvPr>
          <p:cNvSpPr/>
          <p:nvPr/>
        </p:nvSpPr>
        <p:spPr>
          <a:xfrm>
            <a:off x="4724400" y="3581400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98 – 95 = 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E3B38-7E94-BD4F-B95D-DD7C38AB8B99}"/>
              </a:ext>
            </a:extLst>
          </p:cNvPr>
          <p:cNvSpPr/>
          <p:nvPr/>
        </p:nvSpPr>
        <p:spPr>
          <a:xfrm>
            <a:off x="4419600" y="3489339"/>
            <a:ext cx="1821791" cy="967803"/>
          </a:xfrm>
          <a:prstGeom prst="ellipse">
            <a:avLst/>
          </a:prstGeom>
          <a:noFill/>
          <a:ln w="47625">
            <a:solidFill>
              <a:srgbClr val="7030A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383880-8128-D741-88BF-C3FA2F35BCC5}"/>
              </a:ext>
            </a:extLst>
          </p:cNvPr>
          <p:cNvSpPr/>
          <p:nvPr/>
        </p:nvSpPr>
        <p:spPr>
          <a:xfrm>
            <a:off x="3863455" y="4471231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min{3,1} = 1%</a:t>
            </a: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200FE93-8D42-024F-98C3-312D91A2D336}"/>
              </a:ext>
            </a:extLst>
          </p:cNvPr>
          <p:cNvSpPr/>
          <p:nvPr/>
        </p:nvSpPr>
        <p:spPr>
          <a:xfrm>
            <a:off x="3306744" y="4556624"/>
            <a:ext cx="533400" cy="228649"/>
          </a:xfrm>
          <a:prstGeom prst="rightArrow">
            <a:avLst/>
          </a:prstGeom>
          <a:solidFill>
            <a:srgbClr val="7030A0">
              <a:alpha val="6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6FE87-8A23-4FA4-9078-9239C60DC5A5}"/>
              </a:ext>
            </a:extLst>
          </p:cNvPr>
          <p:cNvSpPr txBox="1"/>
          <p:nvPr/>
        </p:nvSpPr>
        <p:spPr>
          <a:xfrm>
            <a:off x="1066800" y="6263601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C8"/>
                </a:solidFill>
              </a:rPr>
              <a:t>MAXIMIZE these 2 “worst-case” objectives</a:t>
            </a:r>
          </a:p>
        </p:txBody>
      </p:sp>
    </p:spTree>
    <p:extLst>
      <p:ext uri="{BB962C8B-B14F-4D97-AF65-F5344CB8AC3E}">
        <p14:creationId xmlns:p14="http://schemas.microsoft.com/office/powerpoint/2010/main" val="2374560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B48A4C-3CE9-443B-8D91-FD81E0B6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57170"/>
            <a:ext cx="8610600" cy="338587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5BF8F8-49CF-4964-9C76-0E175B97F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181600"/>
            <a:ext cx="8458200" cy="1335314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Non-</a:t>
            </a:r>
            <a:r>
              <a:rPr lang="en-US" sz="3000" b="1" dirty="0" err="1">
                <a:solidFill>
                  <a:srgbClr val="0000C8"/>
                </a:solidFill>
              </a:rPr>
              <a:t>linear</a:t>
            </a:r>
            <a:r>
              <a:rPr lang="en-US" sz="3000" dirty="0" err="1"/>
              <a:t>,</a:t>
            </a:r>
            <a:r>
              <a:rPr lang="en-US" sz="3000" b="1" dirty="0" err="1">
                <a:solidFill>
                  <a:schemeClr val="bg1"/>
                </a:solidFill>
              </a:rPr>
              <a:t>.</a:t>
            </a:r>
            <a:r>
              <a:rPr lang="en-US" sz="3000" b="1" dirty="0" err="1">
                <a:solidFill>
                  <a:srgbClr val="0000C8"/>
                </a:solidFill>
              </a:rPr>
              <a:t>non</a:t>
            </a:r>
            <a:r>
              <a:rPr lang="en-US" sz="3000" b="1" dirty="0">
                <a:solidFill>
                  <a:srgbClr val="0000C8"/>
                </a:solidFill>
              </a:rPr>
              <a:t>-</a:t>
            </a:r>
            <a:r>
              <a:rPr lang="en-US" sz="3000" b="1" dirty="0" err="1">
                <a:solidFill>
                  <a:srgbClr val="0000C8"/>
                </a:solidFill>
              </a:rPr>
              <a:t>convex</a:t>
            </a:r>
            <a:r>
              <a:rPr lang="en-US" sz="3000" b="1" dirty="0" err="1">
                <a:solidFill>
                  <a:schemeClr val="bg1"/>
                </a:solidFill>
              </a:rPr>
              <a:t>.</a:t>
            </a:r>
            <a:r>
              <a:rPr lang="en-US" sz="3000" dirty="0" err="1"/>
              <a:t>objectives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893264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B48A4C-3CE9-443B-8D91-FD81E0B6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57170"/>
            <a:ext cx="8610600" cy="338587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5BF8F8-49CF-4964-9C76-0E175B97F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181600"/>
            <a:ext cx="8458200" cy="1335314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Non-</a:t>
            </a:r>
            <a:r>
              <a:rPr lang="en-US" sz="3000" b="1" dirty="0" err="1">
                <a:solidFill>
                  <a:srgbClr val="0000C8"/>
                </a:solidFill>
              </a:rPr>
              <a:t>linear</a:t>
            </a:r>
            <a:r>
              <a:rPr lang="en-US" sz="3000" dirty="0" err="1"/>
              <a:t>,</a:t>
            </a:r>
            <a:r>
              <a:rPr lang="en-US" sz="3000" b="1" dirty="0" err="1">
                <a:solidFill>
                  <a:schemeClr val="bg1"/>
                </a:solidFill>
              </a:rPr>
              <a:t>.</a:t>
            </a:r>
            <a:r>
              <a:rPr lang="en-US" sz="3000" b="1" dirty="0" err="1">
                <a:solidFill>
                  <a:srgbClr val="0000C8"/>
                </a:solidFill>
              </a:rPr>
              <a:t>non</a:t>
            </a:r>
            <a:r>
              <a:rPr lang="en-US" sz="3000" b="1" dirty="0">
                <a:solidFill>
                  <a:srgbClr val="0000C8"/>
                </a:solidFill>
              </a:rPr>
              <a:t>-</a:t>
            </a:r>
            <a:r>
              <a:rPr lang="en-US" sz="3000" b="1" dirty="0" err="1">
                <a:solidFill>
                  <a:srgbClr val="0000C8"/>
                </a:solidFill>
              </a:rPr>
              <a:t>convex</a:t>
            </a:r>
            <a:r>
              <a:rPr lang="en-US" sz="3000" b="1" dirty="0" err="1">
                <a:solidFill>
                  <a:schemeClr val="bg1"/>
                </a:solidFill>
              </a:rPr>
              <a:t>.</a:t>
            </a:r>
            <a:r>
              <a:rPr lang="en-US" sz="3000" dirty="0" err="1"/>
              <a:t>objectives</a:t>
            </a:r>
            <a:endParaRPr lang="en-US" sz="3000" dirty="0"/>
          </a:p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Optimize</a:t>
            </a:r>
            <a:r>
              <a:rPr lang="en-US" sz="3000" dirty="0"/>
              <a:t> directly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  <a:r>
              <a:rPr lang="en-US" sz="3000" dirty="0"/>
              <a:t>with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r>
              <a:rPr lang="en-US" sz="3000" b="1" dirty="0">
                <a:solidFill>
                  <a:srgbClr val="0000C8"/>
                </a:solidFill>
              </a:rPr>
              <a:t>MO-RV-GOMEA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264122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B48A4C-3CE9-443B-8D91-FD81E0B6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57170"/>
            <a:ext cx="8610600" cy="3385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1548A-FABB-5F42-B923-9A9F4F55453C}"/>
              </a:ext>
            </a:extLst>
          </p:cNvPr>
          <p:cNvSpPr txBox="1"/>
          <p:nvPr/>
        </p:nvSpPr>
        <p:spPr>
          <a:xfrm>
            <a:off x="323340" y="5187384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0.03   0.53   0.98   1.32   ………………………………….   0.99   1.63   1.98   2.02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A2241E-9942-4E11-9FFC-BDBD67BE4227}"/>
              </a:ext>
            </a:extLst>
          </p:cNvPr>
          <p:cNvCxnSpPr>
            <a:cxnSpLocks/>
          </p:cNvCxnSpPr>
          <p:nvPr/>
        </p:nvCxnSpPr>
        <p:spPr>
          <a:xfrm flipH="1">
            <a:off x="697705" y="3352800"/>
            <a:ext cx="2743200" cy="1905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914C9E-855A-468C-B13A-A0C605164CBE}"/>
              </a:ext>
            </a:extLst>
          </p:cNvPr>
          <p:cNvCxnSpPr>
            <a:cxnSpLocks/>
          </p:cNvCxnSpPr>
          <p:nvPr/>
        </p:nvCxnSpPr>
        <p:spPr>
          <a:xfrm flipH="1">
            <a:off x="1250156" y="3288508"/>
            <a:ext cx="2209800" cy="1981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BD3E0-7643-4C8A-9DD0-F122D9D096E4}"/>
              </a:ext>
            </a:extLst>
          </p:cNvPr>
          <p:cNvCxnSpPr>
            <a:cxnSpLocks/>
          </p:cNvCxnSpPr>
          <p:nvPr/>
        </p:nvCxnSpPr>
        <p:spPr>
          <a:xfrm flipH="1">
            <a:off x="1726405" y="3228973"/>
            <a:ext cx="1752600" cy="2057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F2EA2-E240-4F08-AF2E-B64D956FD39F}"/>
              </a:ext>
            </a:extLst>
          </p:cNvPr>
          <p:cNvCxnSpPr>
            <a:cxnSpLocks/>
          </p:cNvCxnSpPr>
          <p:nvPr/>
        </p:nvCxnSpPr>
        <p:spPr>
          <a:xfrm>
            <a:off x="4317204" y="2862261"/>
            <a:ext cx="2464596" cy="24169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73C8D6-2748-4857-B17C-FDA94DC31CB7}"/>
              </a:ext>
            </a:extLst>
          </p:cNvPr>
          <p:cNvCxnSpPr>
            <a:cxnSpLocks/>
          </p:cNvCxnSpPr>
          <p:nvPr/>
        </p:nvCxnSpPr>
        <p:spPr>
          <a:xfrm>
            <a:off x="4298156" y="2926556"/>
            <a:ext cx="1905000" cy="2362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68D439-0DAA-473A-8530-1EA7D4486E34}"/>
              </a:ext>
            </a:extLst>
          </p:cNvPr>
          <p:cNvCxnSpPr>
            <a:cxnSpLocks/>
          </p:cNvCxnSpPr>
          <p:nvPr/>
        </p:nvCxnSpPr>
        <p:spPr>
          <a:xfrm>
            <a:off x="4264819" y="2993229"/>
            <a:ext cx="1371600" cy="228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8036D-35A2-4C96-AB3C-226B3411524F}"/>
              </a:ext>
            </a:extLst>
          </p:cNvPr>
          <p:cNvCxnSpPr>
            <a:cxnSpLocks/>
          </p:cNvCxnSpPr>
          <p:nvPr/>
        </p:nvCxnSpPr>
        <p:spPr>
          <a:xfrm>
            <a:off x="4245768" y="3074196"/>
            <a:ext cx="914400" cy="2209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077EEA-9120-4F07-BD64-B14FAB692313}"/>
              </a:ext>
            </a:extLst>
          </p:cNvPr>
          <p:cNvCxnSpPr>
            <a:cxnSpLocks/>
          </p:cNvCxnSpPr>
          <p:nvPr/>
        </p:nvCxnSpPr>
        <p:spPr>
          <a:xfrm flipH="1">
            <a:off x="2286000" y="3150396"/>
            <a:ext cx="1213636" cy="21074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51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B48A4C-3CE9-443B-8D91-FD81E0B6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57170"/>
            <a:ext cx="8610600" cy="3385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1548A-FABB-5F42-B923-9A9F4F55453C}"/>
              </a:ext>
            </a:extLst>
          </p:cNvPr>
          <p:cNvSpPr txBox="1"/>
          <p:nvPr/>
        </p:nvSpPr>
        <p:spPr>
          <a:xfrm>
            <a:off x="323340" y="5187384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0.03   0.53   0.98   1.32   ………………………………….   0.99   1.63   1.98   2.02      </a:t>
            </a:r>
            <a:r>
              <a:rPr lang="nl-NL" b="1" dirty="0">
                <a:solidFill>
                  <a:srgbClr val="0000C8"/>
                </a:solidFill>
              </a:rPr>
              <a:t>0.91   1.21</a:t>
            </a:r>
            <a:endParaRPr lang="en-US" b="1" dirty="0">
              <a:solidFill>
                <a:srgbClr val="0000C8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A2241E-9942-4E11-9FFC-BDBD67BE4227}"/>
              </a:ext>
            </a:extLst>
          </p:cNvPr>
          <p:cNvCxnSpPr>
            <a:cxnSpLocks/>
          </p:cNvCxnSpPr>
          <p:nvPr/>
        </p:nvCxnSpPr>
        <p:spPr>
          <a:xfrm flipH="1">
            <a:off x="697705" y="3352800"/>
            <a:ext cx="2743200" cy="1905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914C9E-855A-468C-B13A-A0C605164CBE}"/>
              </a:ext>
            </a:extLst>
          </p:cNvPr>
          <p:cNvCxnSpPr>
            <a:cxnSpLocks/>
          </p:cNvCxnSpPr>
          <p:nvPr/>
        </p:nvCxnSpPr>
        <p:spPr>
          <a:xfrm flipH="1">
            <a:off x="1250156" y="3288508"/>
            <a:ext cx="2209800" cy="1981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BD3E0-7643-4C8A-9DD0-F122D9D096E4}"/>
              </a:ext>
            </a:extLst>
          </p:cNvPr>
          <p:cNvCxnSpPr>
            <a:cxnSpLocks/>
          </p:cNvCxnSpPr>
          <p:nvPr/>
        </p:nvCxnSpPr>
        <p:spPr>
          <a:xfrm flipH="1">
            <a:off x="1726405" y="3228973"/>
            <a:ext cx="1752600" cy="2057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F2EA2-E240-4F08-AF2E-B64D956FD39F}"/>
              </a:ext>
            </a:extLst>
          </p:cNvPr>
          <p:cNvCxnSpPr>
            <a:cxnSpLocks/>
          </p:cNvCxnSpPr>
          <p:nvPr/>
        </p:nvCxnSpPr>
        <p:spPr>
          <a:xfrm>
            <a:off x="4317204" y="2862261"/>
            <a:ext cx="2464596" cy="24169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73C8D6-2748-4857-B17C-FDA94DC31CB7}"/>
              </a:ext>
            </a:extLst>
          </p:cNvPr>
          <p:cNvCxnSpPr>
            <a:cxnSpLocks/>
          </p:cNvCxnSpPr>
          <p:nvPr/>
        </p:nvCxnSpPr>
        <p:spPr>
          <a:xfrm>
            <a:off x="4298156" y="2926556"/>
            <a:ext cx="1905000" cy="2362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68D439-0DAA-473A-8530-1EA7D4486E34}"/>
              </a:ext>
            </a:extLst>
          </p:cNvPr>
          <p:cNvCxnSpPr>
            <a:cxnSpLocks/>
          </p:cNvCxnSpPr>
          <p:nvPr/>
        </p:nvCxnSpPr>
        <p:spPr>
          <a:xfrm>
            <a:off x="4264819" y="2993229"/>
            <a:ext cx="1371600" cy="228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8036D-35A2-4C96-AB3C-226B3411524F}"/>
              </a:ext>
            </a:extLst>
          </p:cNvPr>
          <p:cNvCxnSpPr>
            <a:cxnSpLocks/>
          </p:cNvCxnSpPr>
          <p:nvPr/>
        </p:nvCxnSpPr>
        <p:spPr>
          <a:xfrm>
            <a:off x="4245768" y="3074196"/>
            <a:ext cx="914400" cy="2209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8AA477-3FCB-4DC6-98A6-CCE2CB35D76D}"/>
              </a:ext>
            </a:extLst>
          </p:cNvPr>
          <p:cNvSpPr txBox="1"/>
          <p:nvPr/>
        </p:nvSpPr>
        <p:spPr>
          <a:xfrm>
            <a:off x="7283450" y="4933152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LCI      LSI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B1241F-F599-4034-8CB9-6F6C720BC3D0}"/>
              </a:ext>
            </a:extLst>
          </p:cNvPr>
          <p:cNvCxnSpPr>
            <a:cxnSpLocks/>
          </p:cNvCxnSpPr>
          <p:nvPr/>
        </p:nvCxnSpPr>
        <p:spPr>
          <a:xfrm flipH="1">
            <a:off x="2286000" y="3150396"/>
            <a:ext cx="1213636" cy="21074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295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B48A4C-3CE9-443B-8D91-FD81E0B6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57170"/>
            <a:ext cx="8610600" cy="3385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1548A-FABB-5F42-B923-9A9F4F55453C}"/>
              </a:ext>
            </a:extLst>
          </p:cNvPr>
          <p:cNvSpPr txBox="1"/>
          <p:nvPr/>
        </p:nvSpPr>
        <p:spPr>
          <a:xfrm>
            <a:off x="323340" y="518738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0.03   0.53   0.98   1.32   ………………………………….   0.99   1.63   1.98   2.02      </a:t>
            </a:r>
            <a:r>
              <a:rPr lang="nl-NL" b="1" dirty="0">
                <a:solidFill>
                  <a:srgbClr val="0000C8"/>
                </a:solidFill>
              </a:rPr>
              <a:t>0.91   1.21</a:t>
            </a:r>
            <a:endParaRPr lang="nl-NL" dirty="0"/>
          </a:p>
          <a:p>
            <a:r>
              <a:rPr lang="nl-NL" dirty="0"/>
              <a:t>0.41   0.71   0.18   0.98   ………………………………….   1.05   0.83   2.51   1.14</a:t>
            </a:r>
            <a:r>
              <a:rPr lang="nl-NL" b="1" dirty="0">
                <a:solidFill>
                  <a:srgbClr val="0000C8"/>
                </a:solidFill>
              </a:rPr>
              <a:t>      1.31   0.01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0.18   0.21   1.31   0.54   ………………………………….   3.14   2.21   0.91   1.31</a:t>
            </a:r>
            <a:r>
              <a:rPr lang="nl-NL" b="1" dirty="0">
                <a:solidFill>
                  <a:srgbClr val="0000C8"/>
                </a:solidFill>
              </a:rPr>
              <a:t>      1.41  -0.51</a:t>
            </a:r>
            <a:endParaRPr lang="en-US" dirty="0">
              <a:solidFill>
                <a:srgbClr val="0000C8"/>
              </a:solidFill>
            </a:endParaRPr>
          </a:p>
          <a:p>
            <a:r>
              <a:rPr lang="nl-NL" dirty="0"/>
              <a:t>0.62   0.99   0.43   1.42   ………………………………….   1.31   1.03   1.33   1.02</a:t>
            </a:r>
            <a:r>
              <a:rPr lang="nl-NL" b="1" dirty="0">
                <a:solidFill>
                  <a:srgbClr val="0000C8"/>
                </a:solidFill>
              </a:rPr>
              <a:t>      1.11   1.31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1.33   0.21   1.90   0.88   ………………………………….   1.54   0.94   0.91   1.11</a:t>
            </a:r>
            <a:r>
              <a:rPr lang="nl-NL" b="1" dirty="0">
                <a:solidFill>
                  <a:srgbClr val="0000C8"/>
                </a:solidFill>
              </a:rPr>
              <a:t>      0.55   2.01</a:t>
            </a:r>
            <a:endParaRPr lang="en-US" b="1" dirty="0">
              <a:solidFill>
                <a:srgbClr val="0000C8"/>
              </a:solidFill>
            </a:endParaRPr>
          </a:p>
          <a:p>
            <a:pPr algn="l"/>
            <a:r>
              <a:rPr lang="nl-NL" dirty="0"/>
              <a:t>………………………………….………………………………………………………………………….  </a:t>
            </a:r>
            <a:r>
              <a:rPr lang="nl-NL" dirty="0">
                <a:solidFill>
                  <a:srgbClr val="0000C8"/>
                </a:solidFill>
              </a:rPr>
              <a:t>   </a:t>
            </a:r>
            <a:r>
              <a:rPr lang="nl-NL" sz="1200" dirty="0">
                <a:solidFill>
                  <a:srgbClr val="0000C8"/>
                </a:solidFill>
              </a:rPr>
              <a:t> </a:t>
            </a:r>
            <a:r>
              <a:rPr lang="nl-NL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.……. </a:t>
            </a:r>
            <a:r>
              <a:rPr lang="nl-NL" sz="200" b="1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 ……..</a:t>
            </a:r>
            <a:endParaRPr lang="en-US" b="1" dirty="0">
              <a:solidFill>
                <a:srgbClr val="0000C8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A2241E-9942-4E11-9FFC-BDBD67BE4227}"/>
              </a:ext>
            </a:extLst>
          </p:cNvPr>
          <p:cNvCxnSpPr>
            <a:cxnSpLocks/>
          </p:cNvCxnSpPr>
          <p:nvPr/>
        </p:nvCxnSpPr>
        <p:spPr>
          <a:xfrm flipH="1">
            <a:off x="697705" y="3352800"/>
            <a:ext cx="2743200" cy="1905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914C9E-855A-468C-B13A-A0C605164CBE}"/>
              </a:ext>
            </a:extLst>
          </p:cNvPr>
          <p:cNvCxnSpPr>
            <a:cxnSpLocks/>
          </p:cNvCxnSpPr>
          <p:nvPr/>
        </p:nvCxnSpPr>
        <p:spPr>
          <a:xfrm flipH="1">
            <a:off x="1250156" y="3288508"/>
            <a:ext cx="2209800" cy="1981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BD3E0-7643-4C8A-9DD0-F122D9D096E4}"/>
              </a:ext>
            </a:extLst>
          </p:cNvPr>
          <p:cNvCxnSpPr>
            <a:cxnSpLocks/>
          </p:cNvCxnSpPr>
          <p:nvPr/>
        </p:nvCxnSpPr>
        <p:spPr>
          <a:xfrm flipH="1">
            <a:off x="1726405" y="3228973"/>
            <a:ext cx="1752600" cy="2057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F2EA2-E240-4F08-AF2E-B64D956FD39F}"/>
              </a:ext>
            </a:extLst>
          </p:cNvPr>
          <p:cNvCxnSpPr>
            <a:cxnSpLocks/>
          </p:cNvCxnSpPr>
          <p:nvPr/>
        </p:nvCxnSpPr>
        <p:spPr>
          <a:xfrm>
            <a:off x="4317204" y="2862261"/>
            <a:ext cx="2464596" cy="24169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73C8D6-2748-4857-B17C-FDA94DC31CB7}"/>
              </a:ext>
            </a:extLst>
          </p:cNvPr>
          <p:cNvCxnSpPr>
            <a:cxnSpLocks/>
          </p:cNvCxnSpPr>
          <p:nvPr/>
        </p:nvCxnSpPr>
        <p:spPr>
          <a:xfrm>
            <a:off x="4298156" y="2926556"/>
            <a:ext cx="1905000" cy="2362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68D439-0DAA-473A-8530-1EA7D4486E34}"/>
              </a:ext>
            </a:extLst>
          </p:cNvPr>
          <p:cNvCxnSpPr>
            <a:cxnSpLocks/>
          </p:cNvCxnSpPr>
          <p:nvPr/>
        </p:nvCxnSpPr>
        <p:spPr>
          <a:xfrm>
            <a:off x="4264819" y="2993229"/>
            <a:ext cx="1371600" cy="228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8036D-35A2-4C96-AB3C-226B3411524F}"/>
              </a:ext>
            </a:extLst>
          </p:cNvPr>
          <p:cNvCxnSpPr>
            <a:cxnSpLocks/>
          </p:cNvCxnSpPr>
          <p:nvPr/>
        </p:nvCxnSpPr>
        <p:spPr>
          <a:xfrm>
            <a:off x="4245768" y="3074196"/>
            <a:ext cx="914400" cy="2209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4B4917-DF87-4652-A452-9DEBD2613271}"/>
              </a:ext>
            </a:extLst>
          </p:cNvPr>
          <p:cNvSpPr txBox="1"/>
          <p:nvPr/>
        </p:nvSpPr>
        <p:spPr>
          <a:xfrm>
            <a:off x="7283450" y="4933152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LCI      LSI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E21212-1DBE-4182-B93F-59DFFBD6687A}"/>
              </a:ext>
            </a:extLst>
          </p:cNvPr>
          <p:cNvCxnSpPr>
            <a:cxnSpLocks/>
          </p:cNvCxnSpPr>
          <p:nvPr/>
        </p:nvCxnSpPr>
        <p:spPr>
          <a:xfrm flipH="1">
            <a:off x="2286000" y="3150396"/>
            <a:ext cx="1213636" cy="21074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2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AEDEDB-4B1F-4D97-9FDA-FB9B6425D25E}"/>
              </a:ext>
            </a:extLst>
          </p:cNvPr>
          <p:cNvSpPr/>
          <p:nvPr/>
        </p:nvSpPr>
        <p:spPr>
          <a:xfrm>
            <a:off x="342900" y="63553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B81AA2-E1C9-4F31-931E-100586493271}"/>
              </a:ext>
            </a:extLst>
          </p:cNvPr>
          <p:cNvSpPr/>
          <p:nvPr/>
        </p:nvSpPr>
        <p:spPr>
          <a:xfrm>
            <a:off x="342900" y="60759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2D3FA-9667-481F-B74D-809AE603ED12}"/>
              </a:ext>
            </a:extLst>
          </p:cNvPr>
          <p:cNvSpPr/>
          <p:nvPr/>
        </p:nvSpPr>
        <p:spPr>
          <a:xfrm>
            <a:off x="342390" y="5250658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B48A4C-3CE9-443B-8D91-FD81E0B6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57170"/>
            <a:ext cx="8610600" cy="3385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1548A-FABB-5F42-B923-9A9F4F55453C}"/>
              </a:ext>
            </a:extLst>
          </p:cNvPr>
          <p:cNvSpPr txBox="1"/>
          <p:nvPr/>
        </p:nvSpPr>
        <p:spPr>
          <a:xfrm>
            <a:off x="304800" y="518738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0.03   0.53   0.98   1.32   ………………………………….   0.99   1.63   1.98   2.02      </a:t>
            </a:r>
            <a:r>
              <a:rPr lang="nl-NL" b="1" dirty="0">
                <a:solidFill>
                  <a:srgbClr val="0000C8"/>
                </a:solidFill>
              </a:rPr>
              <a:t>0.91   1.21</a:t>
            </a:r>
            <a:endParaRPr lang="nl-NL" dirty="0"/>
          </a:p>
          <a:p>
            <a:r>
              <a:rPr lang="nl-NL" dirty="0"/>
              <a:t>0.41   0.71   0.18   0.98   ………………………………….   1.05   0.83   2.51   1.14</a:t>
            </a:r>
            <a:r>
              <a:rPr lang="nl-NL" b="1" dirty="0">
                <a:solidFill>
                  <a:srgbClr val="0000C8"/>
                </a:solidFill>
              </a:rPr>
              <a:t>      1.31   0.01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0.18   0.21   1.31   0.54   ………………………………….   3.14   2.21   0.91   1.31</a:t>
            </a:r>
            <a:r>
              <a:rPr lang="nl-NL" b="1" dirty="0">
                <a:solidFill>
                  <a:srgbClr val="0000C8"/>
                </a:solidFill>
              </a:rPr>
              <a:t>      1.41  -0.51</a:t>
            </a:r>
            <a:endParaRPr lang="en-US" dirty="0">
              <a:solidFill>
                <a:srgbClr val="0000C8"/>
              </a:solidFill>
            </a:endParaRPr>
          </a:p>
          <a:p>
            <a:r>
              <a:rPr lang="nl-NL" dirty="0"/>
              <a:t>0.62   0.99   0.43   1.42   ………………………………….   1.31   1.03   1.33   1.02</a:t>
            </a:r>
            <a:r>
              <a:rPr lang="nl-NL" b="1" dirty="0">
                <a:solidFill>
                  <a:srgbClr val="0000C8"/>
                </a:solidFill>
              </a:rPr>
              <a:t>      1.11   1.31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1.33   0.21   1.90   0.88   ………………………………….   1.54   0.94   0.91   1.11</a:t>
            </a:r>
            <a:r>
              <a:rPr lang="nl-NL" b="1" dirty="0">
                <a:solidFill>
                  <a:srgbClr val="0000C8"/>
                </a:solidFill>
              </a:rPr>
              <a:t>      0.55   2.01</a:t>
            </a:r>
            <a:endParaRPr lang="en-US" b="1" dirty="0">
              <a:solidFill>
                <a:srgbClr val="0000C8"/>
              </a:solidFill>
            </a:endParaRPr>
          </a:p>
          <a:p>
            <a:pPr algn="l"/>
            <a:r>
              <a:rPr lang="nl-NL" dirty="0"/>
              <a:t>………………………………….………………………………………………………………………….  </a:t>
            </a:r>
            <a:r>
              <a:rPr lang="nl-NL" dirty="0">
                <a:solidFill>
                  <a:srgbClr val="0000C8"/>
                </a:solidFill>
              </a:rPr>
              <a:t>   </a:t>
            </a:r>
            <a:r>
              <a:rPr lang="nl-NL" sz="1200" dirty="0">
                <a:solidFill>
                  <a:srgbClr val="0000C8"/>
                </a:solidFill>
              </a:rPr>
              <a:t> </a:t>
            </a:r>
            <a:r>
              <a:rPr lang="nl-NL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.……. </a:t>
            </a:r>
            <a:r>
              <a:rPr lang="nl-NL" sz="200" b="1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 ……..</a:t>
            </a:r>
            <a:endParaRPr lang="en-US" b="1" dirty="0">
              <a:solidFill>
                <a:srgbClr val="0000C8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A2241E-9942-4E11-9FFC-BDBD67BE4227}"/>
              </a:ext>
            </a:extLst>
          </p:cNvPr>
          <p:cNvCxnSpPr>
            <a:cxnSpLocks/>
          </p:cNvCxnSpPr>
          <p:nvPr/>
        </p:nvCxnSpPr>
        <p:spPr>
          <a:xfrm flipH="1">
            <a:off x="697705" y="3352800"/>
            <a:ext cx="2743200" cy="1905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914C9E-855A-468C-B13A-A0C605164CBE}"/>
              </a:ext>
            </a:extLst>
          </p:cNvPr>
          <p:cNvCxnSpPr>
            <a:cxnSpLocks/>
          </p:cNvCxnSpPr>
          <p:nvPr/>
        </p:nvCxnSpPr>
        <p:spPr>
          <a:xfrm flipH="1">
            <a:off x="1250156" y="3288508"/>
            <a:ext cx="2209800" cy="1981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BD3E0-7643-4C8A-9DD0-F122D9D096E4}"/>
              </a:ext>
            </a:extLst>
          </p:cNvPr>
          <p:cNvCxnSpPr>
            <a:cxnSpLocks/>
          </p:cNvCxnSpPr>
          <p:nvPr/>
        </p:nvCxnSpPr>
        <p:spPr>
          <a:xfrm flipH="1">
            <a:off x="1726405" y="3228973"/>
            <a:ext cx="1752600" cy="2057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F2EA2-E240-4F08-AF2E-B64D956FD39F}"/>
              </a:ext>
            </a:extLst>
          </p:cNvPr>
          <p:cNvCxnSpPr>
            <a:cxnSpLocks/>
          </p:cNvCxnSpPr>
          <p:nvPr/>
        </p:nvCxnSpPr>
        <p:spPr>
          <a:xfrm>
            <a:off x="4317204" y="2862261"/>
            <a:ext cx="2464596" cy="24169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73C8D6-2748-4857-B17C-FDA94DC31CB7}"/>
              </a:ext>
            </a:extLst>
          </p:cNvPr>
          <p:cNvCxnSpPr>
            <a:cxnSpLocks/>
          </p:cNvCxnSpPr>
          <p:nvPr/>
        </p:nvCxnSpPr>
        <p:spPr>
          <a:xfrm>
            <a:off x="4298156" y="2926556"/>
            <a:ext cx="1905000" cy="2362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68D439-0DAA-473A-8530-1EA7D4486E34}"/>
              </a:ext>
            </a:extLst>
          </p:cNvPr>
          <p:cNvCxnSpPr>
            <a:cxnSpLocks/>
          </p:cNvCxnSpPr>
          <p:nvPr/>
        </p:nvCxnSpPr>
        <p:spPr>
          <a:xfrm>
            <a:off x="4264819" y="2993229"/>
            <a:ext cx="1371600" cy="228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8036D-35A2-4C96-AB3C-226B3411524F}"/>
              </a:ext>
            </a:extLst>
          </p:cNvPr>
          <p:cNvCxnSpPr>
            <a:cxnSpLocks/>
          </p:cNvCxnSpPr>
          <p:nvPr/>
        </p:nvCxnSpPr>
        <p:spPr>
          <a:xfrm>
            <a:off x="4245768" y="3074196"/>
            <a:ext cx="914400" cy="2209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4B4917-DF87-4652-A452-9DEBD2613271}"/>
              </a:ext>
            </a:extLst>
          </p:cNvPr>
          <p:cNvSpPr txBox="1"/>
          <p:nvPr/>
        </p:nvSpPr>
        <p:spPr>
          <a:xfrm>
            <a:off x="7283450" y="4933152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LCI      LSI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7D97-972B-4FEA-BB92-CD0ECBE98E65}"/>
              </a:ext>
            </a:extLst>
          </p:cNvPr>
          <p:cNvCxnSpPr/>
          <p:nvPr/>
        </p:nvCxnSpPr>
        <p:spPr>
          <a:xfrm>
            <a:off x="304800" y="56451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2CA6BD-38DF-49F6-9E6F-BE2B6C1A33AD}"/>
              </a:ext>
            </a:extLst>
          </p:cNvPr>
          <p:cNvCxnSpPr/>
          <p:nvPr/>
        </p:nvCxnSpPr>
        <p:spPr>
          <a:xfrm>
            <a:off x="304800" y="59245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A75BC-1751-40AD-A031-67C929E0EE70}"/>
              </a:ext>
            </a:extLst>
          </p:cNvPr>
          <p:cNvCxnSpPr>
            <a:cxnSpLocks/>
          </p:cNvCxnSpPr>
          <p:nvPr/>
        </p:nvCxnSpPr>
        <p:spPr>
          <a:xfrm flipH="1">
            <a:off x="2286000" y="3150396"/>
            <a:ext cx="1213636" cy="21074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2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523813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Cancer</a:t>
            </a:r>
            <a:r>
              <a:rPr lang="en-US" sz="3000" dirty="0"/>
              <a:t> is a world-wide major </a:t>
            </a:r>
            <a:r>
              <a:rPr lang="en-US" sz="3000" b="1" dirty="0">
                <a:solidFill>
                  <a:srgbClr val="0000C8"/>
                </a:solidFill>
              </a:rPr>
              <a:t>health concern</a:t>
            </a:r>
          </a:p>
          <a:p>
            <a:pPr marL="285750" indent="-285750"/>
            <a:r>
              <a:rPr lang="en-US" sz="3000" dirty="0"/>
              <a:t> More than </a:t>
            </a:r>
            <a:r>
              <a:rPr lang="en-US" sz="3000" b="1" dirty="0">
                <a:solidFill>
                  <a:srgbClr val="0000C8"/>
                </a:solidFill>
              </a:rPr>
              <a:t>1 in 3</a:t>
            </a:r>
            <a:r>
              <a:rPr lang="en-US" sz="3000" dirty="0"/>
              <a:t> people in The Netherlands</a:t>
            </a:r>
          </a:p>
          <a:p>
            <a:pPr marL="285750" indent="-285750"/>
            <a:r>
              <a:rPr lang="en-US" sz="3000" dirty="0"/>
              <a:t> Incidence expected </a:t>
            </a:r>
            <a:r>
              <a:rPr lang="en-US" sz="3000" b="1" dirty="0">
                <a:solidFill>
                  <a:srgbClr val="0000C8"/>
                </a:solidFill>
              </a:rPr>
              <a:t>to rise</a:t>
            </a:r>
            <a:r>
              <a:rPr lang="en-US" sz="3000" dirty="0"/>
              <a:t> (70%, next 2 decades)</a:t>
            </a:r>
          </a:p>
          <a:p>
            <a:pPr marL="285750" indent="-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Radiation therapy</a:t>
            </a:r>
            <a:r>
              <a:rPr lang="en-US" sz="3000" dirty="0"/>
              <a:t> pillar of modern treatment</a:t>
            </a:r>
          </a:p>
          <a:p>
            <a:pPr marL="685800" lvl="1"/>
            <a:r>
              <a:rPr lang="en-US" sz="2600" dirty="0"/>
              <a:t> Use </a:t>
            </a:r>
            <a:r>
              <a:rPr lang="en-US" sz="2600" b="1" dirty="0">
                <a:solidFill>
                  <a:srgbClr val="0000C8"/>
                </a:solidFill>
              </a:rPr>
              <a:t>ionizing radiation</a:t>
            </a:r>
            <a:r>
              <a:rPr lang="en-US" sz="2600" dirty="0"/>
              <a:t> to kill </a:t>
            </a:r>
            <a:r>
              <a:rPr lang="en-US" sz="2600" b="1" dirty="0">
                <a:solidFill>
                  <a:srgbClr val="0000C8"/>
                </a:solidFill>
              </a:rPr>
              <a:t>cancer cells</a:t>
            </a:r>
            <a:r>
              <a:rPr lang="en-US" sz="2600" dirty="0"/>
              <a:t> (tumor)</a:t>
            </a:r>
          </a:p>
          <a:p>
            <a:pPr marL="685800" lvl="1"/>
            <a:r>
              <a:rPr lang="en-US" sz="2600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Impossible</a:t>
            </a:r>
            <a:r>
              <a:rPr lang="en-US" sz="2600" dirty="0"/>
              <a:t> to not also hit </a:t>
            </a:r>
            <a:r>
              <a:rPr lang="en-US" sz="2600" b="1" dirty="0">
                <a:solidFill>
                  <a:srgbClr val="0000C8"/>
                </a:solidFill>
              </a:rPr>
              <a:t>healthy cells</a:t>
            </a:r>
            <a:r>
              <a:rPr lang="en-US" sz="2600" dirty="0"/>
              <a:t> (organs at risk)</a:t>
            </a:r>
            <a:endParaRPr lang="en-US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Therapy for Cancer</a:t>
            </a:r>
          </a:p>
        </p:txBody>
      </p:sp>
    </p:spTree>
    <p:extLst>
      <p:ext uri="{BB962C8B-B14F-4D97-AF65-F5344CB8AC3E}">
        <p14:creationId xmlns:p14="http://schemas.microsoft.com/office/powerpoint/2010/main" val="3868690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07A2C6-E766-4B94-8D93-CA0A7E686284}"/>
              </a:ext>
            </a:extLst>
          </p:cNvPr>
          <p:cNvCxnSpPr>
            <a:cxnSpLocks/>
          </p:cNvCxnSpPr>
          <p:nvPr/>
        </p:nvCxnSpPr>
        <p:spPr>
          <a:xfrm flipH="1">
            <a:off x="2286000" y="3150396"/>
            <a:ext cx="1213636" cy="2107404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60913520-C7C1-43F3-9B70-63B3828642C5}"/>
              </a:ext>
            </a:extLst>
          </p:cNvPr>
          <p:cNvSpPr/>
          <p:nvPr/>
        </p:nvSpPr>
        <p:spPr>
          <a:xfrm>
            <a:off x="304800" y="1444866"/>
            <a:ext cx="8610595" cy="3392807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AEDEDB-4B1F-4D97-9FDA-FB9B6425D25E}"/>
              </a:ext>
            </a:extLst>
          </p:cNvPr>
          <p:cNvSpPr/>
          <p:nvPr/>
        </p:nvSpPr>
        <p:spPr>
          <a:xfrm>
            <a:off x="342900" y="63553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B81AA2-E1C9-4F31-931E-100586493271}"/>
              </a:ext>
            </a:extLst>
          </p:cNvPr>
          <p:cNvSpPr/>
          <p:nvPr/>
        </p:nvSpPr>
        <p:spPr>
          <a:xfrm>
            <a:off x="342900" y="60759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2D3FA-9667-481F-B74D-809AE603ED12}"/>
              </a:ext>
            </a:extLst>
          </p:cNvPr>
          <p:cNvSpPr/>
          <p:nvPr/>
        </p:nvSpPr>
        <p:spPr>
          <a:xfrm>
            <a:off x="342390" y="5250658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1548A-FABB-5F42-B923-9A9F4F55453C}"/>
              </a:ext>
            </a:extLst>
          </p:cNvPr>
          <p:cNvSpPr txBox="1"/>
          <p:nvPr/>
        </p:nvSpPr>
        <p:spPr>
          <a:xfrm>
            <a:off x="304800" y="518738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0.03   0.53   0.98   1.32   ………………………………….   0.99   1.63   1.98   2.02      </a:t>
            </a:r>
            <a:r>
              <a:rPr lang="nl-NL" b="1" dirty="0">
                <a:solidFill>
                  <a:srgbClr val="0000C8"/>
                </a:solidFill>
              </a:rPr>
              <a:t>0.91   1.21</a:t>
            </a:r>
            <a:endParaRPr lang="nl-NL" dirty="0"/>
          </a:p>
          <a:p>
            <a:r>
              <a:rPr lang="nl-NL" dirty="0"/>
              <a:t>0.41   0.71   0.18   0.98   ………………………………….   1.05   0.83   2.51   1.14</a:t>
            </a:r>
            <a:r>
              <a:rPr lang="nl-NL" b="1" dirty="0">
                <a:solidFill>
                  <a:srgbClr val="0000C8"/>
                </a:solidFill>
              </a:rPr>
              <a:t>      1.31   0.01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0.18   0.21   1.31   0.54   ………………………………….   3.14   2.21   0.91   1.31</a:t>
            </a:r>
            <a:r>
              <a:rPr lang="nl-NL" b="1" dirty="0">
                <a:solidFill>
                  <a:srgbClr val="0000C8"/>
                </a:solidFill>
              </a:rPr>
              <a:t>      1.41  -0.51</a:t>
            </a:r>
            <a:endParaRPr lang="en-US" dirty="0">
              <a:solidFill>
                <a:srgbClr val="0000C8"/>
              </a:solidFill>
            </a:endParaRPr>
          </a:p>
          <a:p>
            <a:r>
              <a:rPr lang="nl-NL" dirty="0"/>
              <a:t>0.62   0.99   0.43   1.42   ………………………………….   1.31   1.03   1.33   1.02</a:t>
            </a:r>
            <a:r>
              <a:rPr lang="nl-NL" b="1" dirty="0">
                <a:solidFill>
                  <a:srgbClr val="0000C8"/>
                </a:solidFill>
              </a:rPr>
              <a:t>      1.11   1.31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1.33   0.21   1.90   0.88   ………………………………….   1.54   0.94   0.91   1.11</a:t>
            </a:r>
            <a:r>
              <a:rPr lang="nl-NL" b="1" dirty="0">
                <a:solidFill>
                  <a:srgbClr val="0000C8"/>
                </a:solidFill>
              </a:rPr>
              <a:t>      0.55   2.01</a:t>
            </a:r>
            <a:endParaRPr lang="en-US" b="1" dirty="0">
              <a:solidFill>
                <a:srgbClr val="0000C8"/>
              </a:solidFill>
            </a:endParaRPr>
          </a:p>
          <a:p>
            <a:pPr algn="l"/>
            <a:r>
              <a:rPr lang="nl-NL" dirty="0"/>
              <a:t>………………………………….………………………………………………………………………….  </a:t>
            </a:r>
            <a:r>
              <a:rPr lang="nl-NL" dirty="0">
                <a:solidFill>
                  <a:srgbClr val="0000C8"/>
                </a:solidFill>
              </a:rPr>
              <a:t>   </a:t>
            </a:r>
            <a:r>
              <a:rPr lang="nl-NL" sz="1200" dirty="0">
                <a:solidFill>
                  <a:srgbClr val="0000C8"/>
                </a:solidFill>
              </a:rPr>
              <a:t> </a:t>
            </a:r>
            <a:r>
              <a:rPr lang="nl-NL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.……. </a:t>
            </a:r>
            <a:r>
              <a:rPr lang="nl-NL" sz="200" b="1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 ……..</a:t>
            </a:r>
            <a:endParaRPr lang="en-US" b="1" dirty="0">
              <a:solidFill>
                <a:srgbClr val="0000C8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A2241E-9942-4E11-9FFC-BDBD67BE4227}"/>
              </a:ext>
            </a:extLst>
          </p:cNvPr>
          <p:cNvCxnSpPr>
            <a:cxnSpLocks/>
          </p:cNvCxnSpPr>
          <p:nvPr/>
        </p:nvCxnSpPr>
        <p:spPr>
          <a:xfrm flipH="1">
            <a:off x="697705" y="3352800"/>
            <a:ext cx="2743200" cy="19050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914C9E-855A-468C-B13A-A0C605164CBE}"/>
              </a:ext>
            </a:extLst>
          </p:cNvPr>
          <p:cNvCxnSpPr>
            <a:cxnSpLocks/>
          </p:cNvCxnSpPr>
          <p:nvPr/>
        </p:nvCxnSpPr>
        <p:spPr>
          <a:xfrm flipH="1">
            <a:off x="1250156" y="3288508"/>
            <a:ext cx="2209800" cy="19812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BD3E0-7643-4C8A-9DD0-F122D9D096E4}"/>
              </a:ext>
            </a:extLst>
          </p:cNvPr>
          <p:cNvCxnSpPr>
            <a:cxnSpLocks/>
          </p:cNvCxnSpPr>
          <p:nvPr/>
        </p:nvCxnSpPr>
        <p:spPr>
          <a:xfrm flipH="1">
            <a:off x="1726405" y="3228973"/>
            <a:ext cx="1752600" cy="20574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F2EA2-E240-4F08-AF2E-B64D956FD39F}"/>
              </a:ext>
            </a:extLst>
          </p:cNvPr>
          <p:cNvCxnSpPr>
            <a:cxnSpLocks/>
          </p:cNvCxnSpPr>
          <p:nvPr/>
        </p:nvCxnSpPr>
        <p:spPr>
          <a:xfrm>
            <a:off x="4317204" y="2862261"/>
            <a:ext cx="2464596" cy="2416968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73C8D6-2748-4857-B17C-FDA94DC31CB7}"/>
              </a:ext>
            </a:extLst>
          </p:cNvPr>
          <p:cNvCxnSpPr>
            <a:cxnSpLocks/>
          </p:cNvCxnSpPr>
          <p:nvPr/>
        </p:nvCxnSpPr>
        <p:spPr>
          <a:xfrm>
            <a:off x="4298156" y="2926556"/>
            <a:ext cx="1905000" cy="23622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68D439-0DAA-473A-8530-1EA7D4486E34}"/>
              </a:ext>
            </a:extLst>
          </p:cNvPr>
          <p:cNvCxnSpPr>
            <a:cxnSpLocks/>
          </p:cNvCxnSpPr>
          <p:nvPr/>
        </p:nvCxnSpPr>
        <p:spPr>
          <a:xfrm>
            <a:off x="4264819" y="2993229"/>
            <a:ext cx="1371600" cy="22860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8036D-35A2-4C96-AB3C-226B3411524F}"/>
              </a:ext>
            </a:extLst>
          </p:cNvPr>
          <p:cNvCxnSpPr>
            <a:cxnSpLocks/>
          </p:cNvCxnSpPr>
          <p:nvPr/>
        </p:nvCxnSpPr>
        <p:spPr>
          <a:xfrm>
            <a:off x="4245768" y="3074196"/>
            <a:ext cx="914400" cy="22098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4B4917-DF87-4652-A452-9DEBD2613271}"/>
              </a:ext>
            </a:extLst>
          </p:cNvPr>
          <p:cNvSpPr txBox="1"/>
          <p:nvPr/>
        </p:nvSpPr>
        <p:spPr>
          <a:xfrm>
            <a:off x="7283450" y="4933152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LCI      LSI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7D97-972B-4FEA-BB92-CD0ECBE98E65}"/>
              </a:ext>
            </a:extLst>
          </p:cNvPr>
          <p:cNvCxnSpPr/>
          <p:nvPr/>
        </p:nvCxnSpPr>
        <p:spPr>
          <a:xfrm>
            <a:off x="304800" y="56451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2CA6BD-38DF-49F6-9E6F-BE2B6C1A33AD}"/>
              </a:ext>
            </a:extLst>
          </p:cNvPr>
          <p:cNvCxnSpPr/>
          <p:nvPr/>
        </p:nvCxnSpPr>
        <p:spPr>
          <a:xfrm>
            <a:off x="304800" y="59245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1F51A-62E7-47ED-811D-B2CF8A1F0DCE}"/>
              </a:ext>
            </a:extLst>
          </p:cNvPr>
          <p:cNvCxnSpPr>
            <a:cxnSpLocks/>
          </p:cNvCxnSpPr>
          <p:nvPr/>
        </p:nvCxnSpPr>
        <p:spPr>
          <a:xfrm flipV="1">
            <a:off x="609600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49CBBF-86FD-4862-B587-9481D5428044}"/>
              </a:ext>
            </a:extLst>
          </p:cNvPr>
          <p:cNvCxnSpPr>
            <a:cxnSpLocks/>
          </p:cNvCxnSpPr>
          <p:nvPr/>
        </p:nvCxnSpPr>
        <p:spPr>
          <a:xfrm flipV="1">
            <a:off x="1143000" y="494029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5CA088-341A-4FF1-983D-503AA3B407DC}"/>
              </a:ext>
            </a:extLst>
          </p:cNvPr>
          <p:cNvCxnSpPr>
            <a:cxnSpLocks/>
          </p:cNvCxnSpPr>
          <p:nvPr/>
        </p:nvCxnSpPr>
        <p:spPr>
          <a:xfrm>
            <a:off x="601804" y="4940294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6E87E3-27DD-4E48-B6DA-F8235F661B27}"/>
              </a:ext>
            </a:extLst>
          </p:cNvPr>
          <p:cNvCxnSpPr>
            <a:cxnSpLocks/>
          </p:cNvCxnSpPr>
          <p:nvPr/>
        </p:nvCxnSpPr>
        <p:spPr>
          <a:xfrm flipV="1">
            <a:off x="1733550" y="4926010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38FD6E-4E1F-40B6-B801-26D0EBF683B3}"/>
              </a:ext>
            </a:extLst>
          </p:cNvPr>
          <p:cNvCxnSpPr>
            <a:cxnSpLocks/>
          </p:cNvCxnSpPr>
          <p:nvPr/>
        </p:nvCxnSpPr>
        <p:spPr>
          <a:xfrm flipV="1">
            <a:off x="2266950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925F25-7712-4156-B452-A85B47ECB9F7}"/>
              </a:ext>
            </a:extLst>
          </p:cNvPr>
          <p:cNvCxnSpPr>
            <a:cxnSpLocks/>
          </p:cNvCxnSpPr>
          <p:nvPr/>
        </p:nvCxnSpPr>
        <p:spPr>
          <a:xfrm>
            <a:off x="1725754" y="4933152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906E1D-0223-42CE-90C0-17F79C329778}"/>
              </a:ext>
            </a:extLst>
          </p:cNvPr>
          <p:cNvCxnSpPr>
            <a:cxnSpLocks/>
          </p:cNvCxnSpPr>
          <p:nvPr/>
        </p:nvCxnSpPr>
        <p:spPr>
          <a:xfrm flipV="1">
            <a:off x="5103019" y="4918070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BA9992-6A43-4F12-B4A7-2DABC214BCC4}"/>
              </a:ext>
            </a:extLst>
          </p:cNvPr>
          <p:cNvCxnSpPr>
            <a:cxnSpLocks/>
          </p:cNvCxnSpPr>
          <p:nvPr/>
        </p:nvCxnSpPr>
        <p:spPr>
          <a:xfrm flipV="1">
            <a:off x="5636419" y="492521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024111-FF4F-4059-96C7-453B0A27212E}"/>
              </a:ext>
            </a:extLst>
          </p:cNvPr>
          <p:cNvCxnSpPr>
            <a:cxnSpLocks/>
          </p:cNvCxnSpPr>
          <p:nvPr/>
        </p:nvCxnSpPr>
        <p:spPr>
          <a:xfrm>
            <a:off x="5095223" y="4925212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AC1C0A-A64F-4436-ACF8-1BE29CEE697F}"/>
              </a:ext>
            </a:extLst>
          </p:cNvPr>
          <p:cNvCxnSpPr>
            <a:cxnSpLocks/>
          </p:cNvCxnSpPr>
          <p:nvPr/>
        </p:nvCxnSpPr>
        <p:spPr>
          <a:xfrm flipV="1">
            <a:off x="6179996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86C667-BE76-455D-AD53-EF22B84C1BA1}"/>
              </a:ext>
            </a:extLst>
          </p:cNvPr>
          <p:cNvCxnSpPr>
            <a:cxnSpLocks/>
          </p:cNvCxnSpPr>
          <p:nvPr/>
        </p:nvCxnSpPr>
        <p:spPr>
          <a:xfrm flipV="1">
            <a:off x="6713396" y="494029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DE3AED-AFC1-485C-B835-1924F94D6579}"/>
              </a:ext>
            </a:extLst>
          </p:cNvPr>
          <p:cNvCxnSpPr>
            <a:cxnSpLocks/>
          </p:cNvCxnSpPr>
          <p:nvPr/>
        </p:nvCxnSpPr>
        <p:spPr>
          <a:xfrm>
            <a:off x="6172200" y="4940294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2ED48A-37BA-412D-8067-80AD49867C80}"/>
              </a:ext>
            </a:extLst>
          </p:cNvPr>
          <p:cNvCxnSpPr>
            <a:cxnSpLocks/>
          </p:cNvCxnSpPr>
          <p:nvPr/>
        </p:nvCxnSpPr>
        <p:spPr>
          <a:xfrm flipV="1">
            <a:off x="1993900" y="460770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279822-2578-435C-A968-BA88EE858935}"/>
              </a:ext>
            </a:extLst>
          </p:cNvPr>
          <p:cNvCxnSpPr>
            <a:cxnSpLocks/>
          </p:cNvCxnSpPr>
          <p:nvPr/>
        </p:nvCxnSpPr>
        <p:spPr>
          <a:xfrm flipH="1">
            <a:off x="1993900" y="4607706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7D72C0-B825-4376-8750-A0514A828F78}"/>
              </a:ext>
            </a:extLst>
          </p:cNvPr>
          <p:cNvCxnSpPr>
            <a:cxnSpLocks/>
          </p:cNvCxnSpPr>
          <p:nvPr/>
        </p:nvCxnSpPr>
        <p:spPr>
          <a:xfrm flipV="1">
            <a:off x="3154362" y="460056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B50407-F944-459E-91A8-BB470A310822}"/>
              </a:ext>
            </a:extLst>
          </p:cNvPr>
          <p:cNvCxnSpPr>
            <a:cxnSpLocks/>
          </p:cNvCxnSpPr>
          <p:nvPr/>
        </p:nvCxnSpPr>
        <p:spPr>
          <a:xfrm flipV="1">
            <a:off x="4188619" y="461326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30EEA3-8709-4CC9-8F5E-A82140BA602B}"/>
              </a:ext>
            </a:extLst>
          </p:cNvPr>
          <p:cNvCxnSpPr>
            <a:cxnSpLocks/>
          </p:cNvCxnSpPr>
          <p:nvPr/>
        </p:nvCxnSpPr>
        <p:spPr>
          <a:xfrm flipH="1">
            <a:off x="4188619" y="4613264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F78F4B-AB59-484C-BD6A-F0E38BAF58D2}"/>
              </a:ext>
            </a:extLst>
          </p:cNvPr>
          <p:cNvCxnSpPr>
            <a:cxnSpLocks/>
          </p:cNvCxnSpPr>
          <p:nvPr/>
        </p:nvCxnSpPr>
        <p:spPr>
          <a:xfrm flipV="1">
            <a:off x="5349081" y="460612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90004E-E200-4F7B-ADF7-808216B53C19}"/>
              </a:ext>
            </a:extLst>
          </p:cNvPr>
          <p:cNvCxnSpPr>
            <a:cxnSpLocks/>
          </p:cNvCxnSpPr>
          <p:nvPr/>
        </p:nvCxnSpPr>
        <p:spPr>
          <a:xfrm flipV="1">
            <a:off x="4702968" y="428227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BFC956-F3F2-4126-B7AA-612429DBE29D}"/>
              </a:ext>
            </a:extLst>
          </p:cNvPr>
          <p:cNvCxnSpPr>
            <a:cxnSpLocks/>
          </p:cNvCxnSpPr>
          <p:nvPr/>
        </p:nvCxnSpPr>
        <p:spPr>
          <a:xfrm flipH="1">
            <a:off x="4702968" y="4282272"/>
            <a:ext cx="173983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F0A7D71-03F2-4D91-AD68-5BFB6857364D}"/>
              </a:ext>
            </a:extLst>
          </p:cNvPr>
          <p:cNvCxnSpPr>
            <a:cxnSpLocks/>
          </p:cNvCxnSpPr>
          <p:nvPr/>
        </p:nvCxnSpPr>
        <p:spPr>
          <a:xfrm flipV="1">
            <a:off x="6436448" y="4273550"/>
            <a:ext cx="0" cy="6603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615EB2-5724-4972-940E-474BE015B066}"/>
              </a:ext>
            </a:extLst>
          </p:cNvPr>
          <p:cNvGrpSpPr/>
          <p:nvPr/>
        </p:nvGrpSpPr>
        <p:grpSpPr>
          <a:xfrm flipH="1">
            <a:off x="863634" y="4268182"/>
            <a:ext cx="1739830" cy="660397"/>
            <a:chOff x="4855368" y="4425950"/>
            <a:chExt cx="1739830" cy="66039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FC8DD5-58A7-4049-B9B0-AE2E52AD9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5368" y="4434672"/>
              <a:ext cx="0" cy="31750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CF5FBC-76E2-4BA7-9DC7-0A9415F42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5368" y="4434672"/>
              <a:ext cx="173983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C3BF76E-3877-4EBA-87B0-A02A2F78C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8848" y="4425950"/>
              <a:ext cx="0" cy="66039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427CAD-BB1D-4459-AC6E-F9C06B53DA9F}"/>
              </a:ext>
            </a:extLst>
          </p:cNvPr>
          <p:cNvCxnSpPr>
            <a:cxnSpLocks/>
          </p:cNvCxnSpPr>
          <p:nvPr/>
        </p:nvCxnSpPr>
        <p:spPr>
          <a:xfrm flipH="1" flipV="1">
            <a:off x="2900252" y="3960984"/>
            <a:ext cx="1671748" cy="13497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3005DF-AD20-422C-A233-B46F953397CB}"/>
              </a:ext>
            </a:extLst>
          </p:cNvPr>
          <p:cNvCxnSpPr>
            <a:cxnSpLocks/>
          </p:cNvCxnSpPr>
          <p:nvPr/>
        </p:nvCxnSpPr>
        <p:spPr>
          <a:xfrm>
            <a:off x="3200400" y="3498053"/>
            <a:ext cx="0" cy="371473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0C4BA91-FD6B-41EE-B61A-B13A0442E645}"/>
              </a:ext>
            </a:extLst>
          </p:cNvPr>
          <p:cNvCxnSpPr>
            <a:cxnSpLocks/>
          </p:cNvCxnSpPr>
          <p:nvPr/>
        </p:nvCxnSpPr>
        <p:spPr>
          <a:xfrm flipV="1">
            <a:off x="3448701" y="306705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A03ECF9-C5C6-4C18-80EC-0D47812B52A2}"/>
              </a:ext>
            </a:extLst>
          </p:cNvPr>
          <p:cNvCxnSpPr>
            <a:cxnSpLocks/>
          </p:cNvCxnSpPr>
          <p:nvPr/>
        </p:nvCxnSpPr>
        <p:spPr>
          <a:xfrm flipV="1">
            <a:off x="3982101" y="307419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56266C-838D-4248-9022-90D810C4FFFA}"/>
              </a:ext>
            </a:extLst>
          </p:cNvPr>
          <p:cNvCxnSpPr>
            <a:cxnSpLocks/>
          </p:cNvCxnSpPr>
          <p:nvPr/>
        </p:nvCxnSpPr>
        <p:spPr>
          <a:xfrm>
            <a:off x="3440905" y="3074196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66E52E-8FD9-4C6E-8D5F-61EE59902B02}"/>
              </a:ext>
            </a:extLst>
          </p:cNvPr>
          <p:cNvCxnSpPr>
            <a:cxnSpLocks/>
          </p:cNvCxnSpPr>
          <p:nvPr/>
        </p:nvCxnSpPr>
        <p:spPr>
          <a:xfrm flipV="1">
            <a:off x="1733550" y="395067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626F2FA-19FC-4EFA-893C-8E9F7E476EDC}"/>
              </a:ext>
            </a:extLst>
          </p:cNvPr>
          <p:cNvCxnSpPr>
            <a:cxnSpLocks/>
          </p:cNvCxnSpPr>
          <p:nvPr/>
        </p:nvCxnSpPr>
        <p:spPr>
          <a:xfrm flipV="1">
            <a:off x="5562600" y="3959398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811FE0-9CA0-4AE3-A6EB-5017D1F21BFA}"/>
              </a:ext>
            </a:extLst>
          </p:cNvPr>
          <p:cNvCxnSpPr>
            <a:cxnSpLocks/>
          </p:cNvCxnSpPr>
          <p:nvPr/>
        </p:nvCxnSpPr>
        <p:spPr>
          <a:xfrm flipH="1">
            <a:off x="1733550" y="3959398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9FCAD-DC53-4CA1-AE39-57BD3534952A}"/>
              </a:ext>
            </a:extLst>
          </p:cNvPr>
          <p:cNvCxnSpPr>
            <a:cxnSpLocks/>
          </p:cNvCxnSpPr>
          <p:nvPr/>
        </p:nvCxnSpPr>
        <p:spPr>
          <a:xfrm flipH="1">
            <a:off x="4401344" y="3959398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E793CF4-6504-4AED-BF99-489CF67358E1}"/>
              </a:ext>
            </a:extLst>
          </p:cNvPr>
          <p:cNvCxnSpPr>
            <a:cxnSpLocks/>
          </p:cNvCxnSpPr>
          <p:nvPr/>
        </p:nvCxnSpPr>
        <p:spPr>
          <a:xfrm>
            <a:off x="4188619" y="3502819"/>
            <a:ext cx="0" cy="371473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437BA80-6A6B-4BFE-B01E-B0C04A475588}"/>
              </a:ext>
            </a:extLst>
          </p:cNvPr>
          <p:cNvCxnSpPr>
            <a:cxnSpLocks/>
          </p:cNvCxnSpPr>
          <p:nvPr/>
        </p:nvCxnSpPr>
        <p:spPr>
          <a:xfrm flipH="1" flipV="1">
            <a:off x="3181350" y="3461850"/>
            <a:ext cx="1004889" cy="3571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6173ECE-D90F-4864-9858-AED7C53BEA34}"/>
              </a:ext>
            </a:extLst>
          </p:cNvPr>
          <p:cNvCxnSpPr>
            <a:cxnSpLocks/>
          </p:cNvCxnSpPr>
          <p:nvPr/>
        </p:nvCxnSpPr>
        <p:spPr>
          <a:xfrm flipH="1" flipV="1">
            <a:off x="2482740" y="5066098"/>
            <a:ext cx="2379770" cy="6748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EEEC6F57-9C57-42B8-81EA-96EB1064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Figure out </a:t>
            </a:r>
            <a:r>
              <a:rPr lang="en-US" sz="3000" b="1" dirty="0">
                <a:solidFill>
                  <a:srgbClr val="0000C8"/>
                </a:solidFill>
              </a:rPr>
              <a:t>dependencies between variables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545252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0913520-C7C1-43F3-9B70-63B3828642C5}"/>
              </a:ext>
            </a:extLst>
          </p:cNvPr>
          <p:cNvSpPr/>
          <p:nvPr/>
        </p:nvSpPr>
        <p:spPr>
          <a:xfrm>
            <a:off x="304800" y="1444866"/>
            <a:ext cx="8610595" cy="3392807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AEDEDB-4B1F-4D97-9FDA-FB9B6425D25E}"/>
              </a:ext>
            </a:extLst>
          </p:cNvPr>
          <p:cNvSpPr/>
          <p:nvPr/>
        </p:nvSpPr>
        <p:spPr>
          <a:xfrm>
            <a:off x="342900" y="63553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B81AA2-E1C9-4F31-931E-100586493271}"/>
              </a:ext>
            </a:extLst>
          </p:cNvPr>
          <p:cNvSpPr/>
          <p:nvPr/>
        </p:nvSpPr>
        <p:spPr>
          <a:xfrm>
            <a:off x="342900" y="60759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2D3FA-9667-481F-B74D-809AE603ED12}"/>
              </a:ext>
            </a:extLst>
          </p:cNvPr>
          <p:cNvSpPr/>
          <p:nvPr/>
        </p:nvSpPr>
        <p:spPr>
          <a:xfrm>
            <a:off x="342390" y="5250658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1548A-FABB-5F42-B923-9A9F4F55453C}"/>
              </a:ext>
            </a:extLst>
          </p:cNvPr>
          <p:cNvSpPr txBox="1"/>
          <p:nvPr/>
        </p:nvSpPr>
        <p:spPr>
          <a:xfrm>
            <a:off x="304800" y="518738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0.03   0.53   0.98   1.32   ………………………………….   0.99   1.63   1.98   2.02      </a:t>
            </a:r>
            <a:r>
              <a:rPr lang="nl-NL" b="1" dirty="0">
                <a:solidFill>
                  <a:srgbClr val="0000C8"/>
                </a:solidFill>
              </a:rPr>
              <a:t>0.91   1.21</a:t>
            </a:r>
            <a:endParaRPr lang="nl-NL" dirty="0"/>
          </a:p>
          <a:p>
            <a:r>
              <a:rPr lang="nl-NL" dirty="0"/>
              <a:t>0.41   0.71   0.18   0.98   ………………………………….   1.05   0.83   2.51   1.14</a:t>
            </a:r>
            <a:r>
              <a:rPr lang="nl-NL" b="1" dirty="0">
                <a:solidFill>
                  <a:srgbClr val="0000C8"/>
                </a:solidFill>
              </a:rPr>
              <a:t>      1.31   0.01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0.18   0.21   1.31   0.54   ………………………………….   3.14   2.21   0.91   1.31</a:t>
            </a:r>
            <a:r>
              <a:rPr lang="nl-NL" b="1" dirty="0">
                <a:solidFill>
                  <a:srgbClr val="0000C8"/>
                </a:solidFill>
              </a:rPr>
              <a:t>      1.41  -0.51</a:t>
            </a:r>
            <a:endParaRPr lang="en-US" dirty="0">
              <a:solidFill>
                <a:srgbClr val="0000C8"/>
              </a:solidFill>
            </a:endParaRPr>
          </a:p>
          <a:p>
            <a:r>
              <a:rPr lang="nl-NL" dirty="0"/>
              <a:t>0.62   0.99   0.43   1.42   ………………………………….   1.31   1.03   1.33   1.02</a:t>
            </a:r>
            <a:r>
              <a:rPr lang="nl-NL" b="1" dirty="0">
                <a:solidFill>
                  <a:srgbClr val="0000C8"/>
                </a:solidFill>
              </a:rPr>
              <a:t>      1.11   1.31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1.33   0.21   1.90   0.88   ………………………………….   1.54   0.94   0.91   1.11</a:t>
            </a:r>
            <a:r>
              <a:rPr lang="nl-NL" b="1" dirty="0">
                <a:solidFill>
                  <a:srgbClr val="0000C8"/>
                </a:solidFill>
              </a:rPr>
              <a:t>      0.55   2.01</a:t>
            </a:r>
            <a:endParaRPr lang="en-US" b="1" dirty="0">
              <a:solidFill>
                <a:srgbClr val="0000C8"/>
              </a:solidFill>
            </a:endParaRPr>
          </a:p>
          <a:p>
            <a:pPr algn="l"/>
            <a:r>
              <a:rPr lang="nl-NL" dirty="0"/>
              <a:t>………………………………….………………………………………………………………………….  </a:t>
            </a:r>
            <a:r>
              <a:rPr lang="nl-NL" dirty="0">
                <a:solidFill>
                  <a:srgbClr val="0000C8"/>
                </a:solidFill>
              </a:rPr>
              <a:t>   </a:t>
            </a:r>
            <a:r>
              <a:rPr lang="nl-NL" sz="1200" dirty="0">
                <a:solidFill>
                  <a:srgbClr val="0000C8"/>
                </a:solidFill>
              </a:rPr>
              <a:t> </a:t>
            </a:r>
            <a:r>
              <a:rPr lang="nl-NL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.……. </a:t>
            </a:r>
            <a:r>
              <a:rPr lang="nl-NL" sz="200" b="1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 ……..</a:t>
            </a:r>
            <a:endParaRPr lang="en-US" b="1" dirty="0">
              <a:solidFill>
                <a:srgbClr val="0000C8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A2241E-9942-4E11-9FFC-BDBD67BE4227}"/>
              </a:ext>
            </a:extLst>
          </p:cNvPr>
          <p:cNvCxnSpPr>
            <a:cxnSpLocks/>
          </p:cNvCxnSpPr>
          <p:nvPr/>
        </p:nvCxnSpPr>
        <p:spPr>
          <a:xfrm flipH="1">
            <a:off x="697705" y="3352800"/>
            <a:ext cx="2743200" cy="19050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914C9E-855A-468C-B13A-A0C605164CBE}"/>
              </a:ext>
            </a:extLst>
          </p:cNvPr>
          <p:cNvCxnSpPr>
            <a:cxnSpLocks/>
          </p:cNvCxnSpPr>
          <p:nvPr/>
        </p:nvCxnSpPr>
        <p:spPr>
          <a:xfrm flipH="1">
            <a:off x="1250156" y="3288508"/>
            <a:ext cx="2209800" cy="19812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BD3E0-7643-4C8A-9DD0-F122D9D096E4}"/>
              </a:ext>
            </a:extLst>
          </p:cNvPr>
          <p:cNvCxnSpPr>
            <a:cxnSpLocks/>
          </p:cNvCxnSpPr>
          <p:nvPr/>
        </p:nvCxnSpPr>
        <p:spPr>
          <a:xfrm flipH="1">
            <a:off x="1726405" y="3228973"/>
            <a:ext cx="1752600" cy="20574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F2EA2-E240-4F08-AF2E-B64D956FD39F}"/>
              </a:ext>
            </a:extLst>
          </p:cNvPr>
          <p:cNvCxnSpPr>
            <a:cxnSpLocks/>
          </p:cNvCxnSpPr>
          <p:nvPr/>
        </p:nvCxnSpPr>
        <p:spPr>
          <a:xfrm>
            <a:off x="4317204" y="2862261"/>
            <a:ext cx="2464596" cy="2416968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73C8D6-2748-4857-B17C-FDA94DC31CB7}"/>
              </a:ext>
            </a:extLst>
          </p:cNvPr>
          <p:cNvCxnSpPr>
            <a:cxnSpLocks/>
          </p:cNvCxnSpPr>
          <p:nvPr/>
        </p:nvCxnSpPr>
        <p:spPr>
          <a:xfrm>
            <a:off x="4298156" y="2926556"/>
            <a:ext cx="1905000" cy="23622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68D439-0DAA-473A-8530-1EA7D4486E34}"/>
              </a:ext>
            </a:extLst>
          </p:cNvPr>
          <p:cNvCxnSpPr>
            <a:cxnSpLocks/>
          </p:cNvCxnSpPr>
          <p:nvPr/>
        </p:nvCxnSpPr>
        <p:spPr>
          <a:xfrm>
            <a:off x="4264819" y="2993229"/>
            <a:ext cx="1371600" cy="22860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8036D-35A2-4C96-AB3C-226B3411524F}"/>
              </a:ext>
            </a:extLst>
          </p:cNvPr>
          <p:cNvCxnSpPr>
            <a:cxnSpLocks/>
          </p:cNvCxnSpPr>
          <p:nvPr/>
        </p:nvCxnSpPr>
        <p:spPr>
          <a:xfrm>
            <a:off x="4245768" y="3074196"/>
            <a:ext cx="914400" cy="22098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4B4917-DF87-4652-A452-9DEBD2613271}"/>
              </a:ext>
            </a:extLst>
          </p:cNvPr>
          <p:cNvSpPr txBox="1"/>
          <p:nvPr/>
        </p:nvSpPr>
        <p:spPr>
          <a:xfrm>
            <a:off x="7283450" y="4933152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LCI      LSI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7D97-972B-4FEA-BB92-CD0ECBE98E65}"/>
              </a:ext>
            </a:extLst>
          </p:cNvPr>
          <p:cNvCxnSpPr/>
          <p:nvPr/>
        </p:nvCxnSpPr>
        <p:spPr>
          <a:xfrm>
            <a:off x="304800" y="56451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2CA6BD-38DF-49F6-9E6F-BE2B6C1A33AD}"/>
              </a:ext>
            </a:extLst>
          </p:cNvPr>
          <p:cNvCxnSpPr/>
          <p:nvPr/>
        </p:nvCxnSpPr>
        <p:spPr>
          <a:xfrm>
            <a:off x="304800" y="59245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1F51A-62E7-47ED-811D-B2CF8A1F0DCE}"/>
              </a:ext>
            </a:extLst>
          </p:cNvPr>
          <p:cNvCxnSpPr>
            <a:cxnSpLocks/>
          </p:cNvCxnSpPr>
          <p:nvPr/>
        </p:nvCxnSpPr>
        <p:spPr>
          <a:xfrm flipV="1">
            <a:off x="609600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49CBBF-86FD-4862-B587-9481D5428044}"/>
              </a:ext>
            </a:extLst>
          </p:cNvPr>
          <p:cNvCxnSpPr>
            <a:cxnSpLocks/>
          </p:cNvCxnSpPr>
          <p:nvPr/>
        </p:nvCxnSpPr>
        <p:spPr>
          <a:xfrm flipV="1">
            <a:off x="1143000" y="494029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5CA088-341A-4FF1-983D-503AA3B407DC}"/>
              </a:ext>
            </a:extLst>
          </p:cNvPr>
          <p:cNvCxnSpPr>
            <a:cxnSpLocks/>
          </p:cNvCxnSpPr>
          <p:nvPr/>
        </p:nvCxnSpPr>
        <p:spPr>
          <a:xfrm>
            <a:off x="601804" y="4940294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6E87E3-27DD-4E48-B6DA-F8235F661B27}"/>
              </a:ext>
            </a:extLst>
          </p:cNvPr>
          <p:cNvCxnSpPr>
            <a:cxnSpLocks/>
          </p:cNvCxnSpPr>
          <p:nvPr/>
        </p:nvCxnSpPr>
        <p:spPr>
          <a:xfrm flipV="1">
            <a:off x="1733550" y="4926010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38FD6E-4E1F-40B6-B801-26D0EBF683B3}"/>
              </a:ext>
            </a:extLst>
          </p:cNvPr>
          <p:cNvCxnSpPr>
            <a:cxnSpLocks/>
          </p:cNvCxnSpPr>
          <p:nvPr/>
        </p:nvCxnSpPr>
        <p:spPr>
          <a:xfrm flipV="1">
            <a:off x="2266950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925F25-7712-4156-B452-A85B47ECB9F7}"/>
              </a:ext>
            </a:extLst>
          </p:cNvPr>
          <p:cNvCxnSpPr>
            <a:cxnSpLocks/>
          </p:cNvCxnSpPr>
          <p:nvPr/>
        </p:nvCxnSpPr>
        <p:spPr>
          <a:xfrm>
            <a:off x="1725754" y="4933152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906E1D-0223-42CE-90C0-17F79C329778}"/>
              </a:ext>
            </a:extLst>
          </p:cNvPr>
          <p:cNvCxnSpPr>
            <a:cxnSpLocks/>
          </p:cNvCxnSpPr>
          <p:nvPr/>
        </p:nvCxnSpPr>
        <p:spPr>
          <a:xfrm flipV="1">
            <a:off x="5103019" y="4918070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BA9992-6A43-4F12-B4A7-2DABC214BCC4}"/>
              </a:ext>
            </a:extLst>
          </p:cNvPr>
          <p:cNvCxnSpPr>
            <a:cxnSpLocks/>
          </p:cNvCxnSpPr>
          <p:nvPr/>
        </p:nvCxnSpPr>
        <p:spPr>
          <a:xfrm flipV="1">
            <a:off x="5636419" y="492521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024111-FF4F-4059-96C7-453B0A27212E}"/>
              </a:ext>
            </a:extLst>
          </p:cNvPr>
          <p:cNvCxnSpPr>
            <a:cxnSpLocks/>
          </p:cNvCxnSpPr>
          <p:nvPr/>
        </p:nvCxnSpPr>
        <p:spPr>
          <a:xfrm>
            <a:off x="5095223" y="4925212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AC1C0A-A64F-4436-ACF8-1BE29CEE697F}"/>
              </a:ext>
            </a:extLst>
          </p:cNvPr>
          <p:cNvCxnSpPr>
            <a:cxnSpLocks/>
          </p:cNvCxnSpPr>
          <p:nvPr/>
        </p:nvCxnSpPr>
        <p:spPr>
          <a:xfrm flipV="1">
            <a:off x="6179996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86C667-BE76-455D-AD53-EF22B84C1BA1}"/>
              </a:ext>
            </a:extLst>
          </p:cNvPr>
          <p:cNvCxnSpPr>
            <a:cxnSpLocks/>
          </p:cNvCxnSpPr>
          <p:nvPr/>
        </p:nvCxnSpPr>
        <p:spPr>
          <a:xfrm flipV="1">
            <a:off x="6713396" y="494029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DE3AED-AFC1-485C-B835-1924F94D6579}"/>
              </a:ext>
            </a:extLst>
          </p:cNvPr>
          <p:cNvCxnSpPr>
            <a:cxnSpLocks/>
          </p:cNvCxnSpPr>
          <p:nvPr/>
        </p:nvCxnSpPr>
        <p:spPr>
          <a:xfrm>
            <a:off x="6172200" y="4940294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2ED48A-37BA-412D-8067-80AD49867C80}"/>
              </a:ext>
            </a:extLst>
          </p:cNvPr>
          <p:cNvCxnSpPr>
            <a:cxnSpLocks/>
          </p:cNvCxnSpPr>
          <p:nvPr/>
        </p:nvCxnSpPr>
        <p:spPr>
          <a:xfrm flipV="1">
            <a:off x="1993900" y="460770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279822-2578-435C-A968-BA88EE858935}"/>
              </a:ext>
            </a:extLst>
          </p:cNvPr>
          <p:cNvCxnSpPr>
            <a:cxnSpLocks/>
          </p:cNvCxnSpPr>
          <p:nvPr/>
        </p:nvCxnSpPr>
        <p:spPr>
          <a:xfrm flipH="1">
            <a:off x="1993900" y="4607706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7D72C0-B825-4376-8750-A0514A828F78}"/>
              </a:ext>
            </a:extLst>
          </p:cNvPr>
          <p:cNvCxnSpPr>
            <a:cxnSpLocks/>
          </p:cNvCxnSpPr>
          <p:nvPr/>
        </p:nvCxnSpPr>
        <p:spPr>
          <a:xfrm flipV="1">
            <a:off x="3154362" y="460056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B50407-F944-459E-91A8-BB470A310822}"/>
              </a:ext>
            </a:extLst>
          </p:cNvPr>
          <p:cNvCxnSpPr>
            <a:cxnSpLocks/>
          </p:cNvCxnSpPr>
          <p:nvPr/>
        </p:nvCxnSpPr>
        <p:spPr>
          <a:xfrm flipV="1">
            <a:off x="4188619" y="461326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30EEA3-8709-4CC9-8F5E-A82140BA602B}"/>
              </a:ext>
            </a:extLst>
          </p:cNvPr>
          <p:cNvCxnSpPr>
            <a:cxnSpLocks/>
          </p:cNvCxnSpPr>
          <p:nvPr/>
        </p:nvCxnSpPr>
        <p:spPr>
          <a:xfrm flipH="1">
            <a:off x="4188619" y="4613264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F78F4B-AB59-484C-BD6A-F0E38BAF58D2}"/>
              </a:ext>
            </a:extLst>
          </p:cNvPr>
          <p:cNvCxnSpPr>
            <a:cxnSpLocks/>
          </p:cNvCxnSpPr>
          <p:nvPr/>
        </p:nvCxnSpPr>
        <p:spPr>
          <a:xfrm flipV="1">
            <a:off x="5349081" y="460612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90004E-E200-4F7B-ADF7-808216B53C19}"/>
              </a:ext>
            </a:extLst>
          </p:cNvPr>
          <p:cNvCxnSpPr>
            <a:cxnSpLocks/>
          </p:cNvCxnSpPr>
          <p:nvPr/>
        </p:nvCxnSpPr>
        <p:spPr>
          <a:xfrm flipV="1">
            <a:off x="4702968" y="428227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BFC956-F3F2-4126-B7AA-612429DBE29D}"/>
              </a:ext>
            </a:extLst>
          </p:cNvPr>
          <p:cNvCxnSpPr>
            <a:cxnSpLocks/>
          </p:cNvCxnSpPr>
          <p:nvPr/>
        </p:nvCxnSpPr>
        <p:spPr>
          <a:xfrm flipH="1">
            <a:off x="4702968" y="4282272"/>
            <a:ext cx="173983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F0A7D71-03F2-4D91-AD68-5BFB6857364D}"/>
              </a:ext>
            </a:extLst>
          </p:cNvPr>
          <p:cNvCxnSpPr>
            <a:cxnSpLocks/>
          </p:cNvCxnSpPr>
          <p:nvPr/>
        </p:nvCxnSpPr>
        <p:spPr>
          <a:xfrm flipV="1">
            <a:off x="6436448" y="4273550"/>
            <a:ext cx="0" cy="6603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615EB2-5724-4972-940E-474BE015B066}"/>
              </a:ext>
            </a:extLst>
          </p:cNvPr>
          <p:cNvGrpSpPr/>
          <p:nvPr/>
        </p:nvGrpSpPr>
        <p:grpSpPr>
          <a:xfrm flipH="1">
            <a:off x="863634" y="4268182"/>
            <a:ext cx="1739830" cy="660397"/>
            <a:chOff x="4855368" y="4425950"/>
            <a:chExt cx="1739830" cy="66039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FC8DD5-58A7-4049-B9B0-AE2E52AD9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5368" y="4434672"/>
              <a:ext cx="0" cy="31750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CF5FBC-76E2-4BA7-9DC7-0A9415F42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5368" y="4434672"/>
              <a:ext cx="173983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C3BF76E-3877-4EBA-87B0-A02A2F78C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8848" y="4425950"/>
              <a:ext cx="0" cy="66039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427CAD-BB1D-4459-AC6E-F9C06B53DA9F}"/>
              </a:ext>
            </a:extLst>
          </p:cNvPr>
          <p:cNvCxnSpPr>
            <a:cxnSpLocks/>
          </p:cNvCxnSpPr>
          <p:nvPr/>
        </p:nvCxnSpPr>
        <p:spPr>
          <a:xfrm flipH="1" flipV="1">
            <a:off x="2900252" y="3960984"/>
            <a:ext cx="1671748" cy="13497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3005DF-AD20-422C-A233-B46F953397CB}"/>
              </a:ext>
            </a:extLst>
          </p:cNvPr>
          <p:cNvCxnSpPr>
            <a:cxnSpLocks/>
          </p:cNvCxnSpPr>
          <p:nvPr/>
        </p:nvCxnSpPr>
        <p:spPr>
          <a:xfrm>
            <a:off x="3200400" y="3498053"/>
            <a:ext cx="0" cy="371473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0C4BA91-FD6B-41EE-B61A-B13A0442E645}"/>
              </a:ext>
            </a:extLst>
          </p:cNvPr>
          <p:cNvCxnSpPr>
            <a:cxnSpLocks/>
          </p:cNvCxnSpPr>
          <p:nvPr/>
        </p:nvCxnSpPr>
        <p:spPr>
          <a:xfrm flipV="1">
            <a:off x="3448701" y="306705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A03ECF9-C5C6-4C18-80EC-0D47812B52A2}"/>
              </a:ext>
            </a:extLst>
          </p:cNvPr>
          <p:cNvCxnSpPr>
            <a:cxnSpLocks/>
          </p:cNvCxnSpPr>
          <p:nvPr/>
        </p:nvCxnSpPr>
        <p:spPr>
          <a:xfrm flipV="1">
            <a:off x="3982101" y="307419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56266C-838D-4248-9022-90D810C4FFFA}"/>
              </a:ext>
            </a:extLst>
          </p:cNvPr>
          <p:cNvCxnSpPr>
            <a:cxnSpLocks/>
          </p:cNvCxnSpPr>
          <p:nvPr/>
        </p:nvCxnSpPr>
        <p:spPr>
          <a:xfrm>
            <a:off x="3440905" y="3074196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66E52E-8FD9-4C6E-8D5F-61EE59902B02}"/>
              </a:ext>
            </a:extLst>
          </p:cNvPr>
          <p:cNvCxnSpPr>
            <a:cxnSpLocks/>
          </p:cNvCxnSpPr>
          <p:nvPr/>
        </p:nvCxnSpPr>
        <p:spPr>
          <a:xfrm flipV="1">
            <a:off x="1733550" y="395067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626F2FA-19FC-4EFA-893C-8E9F7E476EDC}"/>
              </a:ext>
            </a:extLst>
          </p:cNvPr>
          <p:cNvCxnSpPr>
            <a:cxnSpLocks/>
          </p:cNvCxnSpPr>
          <p:nvPr/>
        </p:nvCxnSpPr>
        <p:spPr>
          <a:xfrm flipV="1">
            <a:off x="5562600" y="3959398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811FE0-9CA0-4AE3-A6EB-5017D1F21BFA}"/>
              </a:ext>
            </a:extLst>
          </p:cNvPr>
          <p:cNvCxnSpPr>
            <a:cxnSpLocks/>
          </p:cNvCxnSpPr>
          <p:nvPr/>
        </p:nvCxnSpPr>
        <p:spPr>
          <a:xfrm flipH="1">
            <a:off x="1733550" y="3959398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9FCAD-DC53-4CA1-AE39-57BD3534952A}"/>
              </a:ext>
            </a:extLst>
          </p:cNvPr>
          <p:cNvCxnSpPr>
            <a:cxnSpLocks/>
          </p:cNvCxnSpPr>
          <p:nvPr/>
        </p:nvCxnSpPr>
        <p:spPr>
          <a:xfrm flipH="1">
            <a:off x="4401344" y="3959398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E793CF4-6504-4AED-BF99-489CF67358E1}"/>
              </a:ext>
            </a:extLst>
          </p:cNvPr>
          <p:cNvCxnSpPr>
            <a:cxnSpLocks/>
          </p:cNvCxnSpPr>
          <p:nvPr/>
        </p:nvCxnSpPr>
        <p:spPr>
          <a:xfrm>
            <a:off x="4188619" y="3502819"/>
            <a:ext cx="0" cy="371473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437BA80-6A6B-4BFE-B01E-B0C04A475588}"/>
              </a:ext>
            </a:extLst>
          </p:cNvPr>
          <p:cNvCxnSpPr>
            <a:cxnSpLocks/>
          </p:cNvCxnSpPr>
          <p:nvPr/>
        </p:nvCxnSpPr>
        <p:spPr>
          <a:xfrm flipH="1" flipV="1">
            <a:off x="3181350" y="3461850"/>
            <a:ext cx="1004889" cy="3571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6173ECE-D90F-4864-9858-AED7C53BEA34}"/>
              </a:ext>
            </a:extLst>
          </p:cNvPr>
          <p:cNvCxnSpPr>
            <a:cxnSpLocks/>
          </p:cNvCxnSpPr>
          <p:nvPr/>
        </p:nvCxnSpPr>
        <p:spPr>
          <a:xfrm flipH="1" flipV="1">
            <a:off x="2482740" y="5066098"/>
            <a:ext cx="2379770" cy="6748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EEEC6F57-9C57-42B8-81EA-96EB1064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Figure out </a:t>
            </a:r>
            <a:r>
              <a:rPr lang="en-US" sz="3000" b="1" dirty="0">
                <a:solidFill>
                  <a:srgbClr val="0000C8"/>
                </a:solidFill>
              </a:rPr>
              <a:t>dependencies between variables</a:t>
            </a:r>
          </a:p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Estimate and sample </a:t>
            </a:r>
            <a:r>
              <a:rPr lang="en-US" sz="3000" dirty="0"/>
              <a:t>from </a:t>
            </a:r>
            <a:r>
              <a:rPr lang="en-US" sz="3000" b="1" dirty="0">
                <a:solidFill>
                  <a:srgbClr val="0000C8"/>
                </a:solidFill>
              </a:rPr>
              <a:t>Gaussian </a:t>
            </a:r>
            <a:r>
              <a:rPr lang="en-US" sz="3000" dirty="0"/>
              <a:t>distributions</a:t>
            </a:r>
          </a:p>
          <a:p>
            <a:pPr marL="571500" lvl="1" indent="-171450"/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Univariately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8F64C-D527-44A0-BCAB-C45B70C9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3205" y="5668495"/>
            <a:ext cx="1050482" cy="512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346E7-5995-4762-BCB6-67F79D48E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29611" y="5668495"/>
            <a:ext cx="1056119" cy="51210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BB92DC8-6707-4888-B9A1-09A507779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80854" y="5676654"/>
            <a:ext cx="1050482" cy="5121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84756C-067C-4B73-ACD6-076F7C57F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755089" y="5675710"/>
            <a:ext cx="1054991" cy="51211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DF0AB45-FE98-4F44-A1C9-54CC40CB3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79097" y="5717945"/>
            <a:ext cx="1050482" cy="5121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28049C-5DC1-432C-8804-E251CC489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702411" y="5717945"/>
            <a:ext cx="1056119" cy="51210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3E84475-36AA-45A1-A95E-7676060D2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260981" y="5725160"/>
            <a:ext cx="1054991" cy="51211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22DABF3-1F8B-4D8A-AC27-02CE7F300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138238" y="5715690"/>
            <a:ext cx="1054991" cy="512110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7F27EF4-8034-4C5F-BE48-04ADA327330B}"/>
              </a:ext>
            </a:extLst>
          </p:cNvPr>
          <p:cNvCxnSpPr>
            <a:cxnSpLocks/>
          </p:cNvCxnSpPr>
          <p:nvPr/>
        </p:nvCxnSpPr>
        <p:spPr>
          <a:xfrm flipH="1">
            <a:off x="2286000" y="3150396"/>
            <a:ext cx="1213636" cy="2107404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799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F124FCE-AE9F-4896-92C2-5C2D4E565792}"/>
              </a:ext>
            </a:extLst>
          </p:cNvPr>
          <p:cNvCxnSpPr>
            <a:cxnSpLocks/>
          </p:cNvCxnSpPr>
          <p:nvPr/>
        </p:nvCxnSpPr>
        <p:spPr>
          <a:xfrm flipH="1">
            <a:off x="2286000" y="3150396"/>
            <a:ext cx="1213636" cy="2107404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60913520-C7C1-43F3-9B70-63B3828642C5}"/>
              </a:ext>
            </a:extLst>
          </p:cNvPr>
          <p:cNvSpPr/>
          <p:nvPr/>
        </p:nvSpPr>
        <p:spPr>
          <a:xfrm>
            <a:off x="304800" y="1444866"/>
            <a:ext cx="8610595" cy="3392807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AEDEDB-4B1F-4D97-9FDA-FB9B6425D25E}"/>
              </a:ext>
            </a:extLst>
          </p:cNvPr>
          <p:cNvSpPr/>
          <p:nvPr/>
        </p:nvSpPr>
        <p:spPr>
          <a:xfrm>
            <a:off x="342900" y="63553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B81AA2-E1C9-4F31-931E-100586493271}"/>
              </a:ext>
            </a:extLst>
          </p:cNvPr>
          <p:cNvSpPr/>
          <p:nvPr/>
        </p:nvSpPr>
        <p:spPr>
          <a:xfrm>
            <a:off x="342900" y="60759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2D3FA-9667-481F-B74D-809AE603ED12}"/>
              </a:ext>
            </a:extLst>
          </p:cNvPr>
          <p:cNvSpPr/>
          <p:nvPr/>
        </p:nvSpPr>
        <p:spPr>
          <a:xfrm>
            <a:off x="342390" y="5250658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1548A-FABB-5F42-B923-9A9F4F55453C}"/>
              </a:ext>
            </a:extLst>
          </p:cNvPr>
          <p:cNvSpPr txBox="1"/>
          <p:nvPr/>
        </p:nvSpPr>
        <p:spPr>
          <a:xfrm>
            <a:off x="304800" y="518738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0.03   0.53   0.98   1.32   ………………………………….   0.99   1.63   1.98   2.02      </a:t>
            </a:r>
            <a:r>
              <a:rPr lang="nl-NL" b="1" dirty="0">
                <a:solidFill>
                  <a:srgbClr val="0000C8"/>
                </a:solidFill>
              </a:rPr>
              <a:t>0.91   1.21</a:t>
            </a:r>
            <a:endParaRPr lang="nl-NL" dirty="0"/>
          </a:p>
          <a:p>
            <a:r>
              <a:rPr lang="nl-NL" dirty="0"/>
              <a:t>0.41   0.71   0.18   0.98   ………………………………….   1.05   0.83   2.51   1.14</a:t>
            </a:r>
            <a:r>
              <a:rPr lang="nl-NL" b="1" dirty="0">
                <a:solidFill>
                  <a:srgbClr val="0000C8"/>
                </a:solidFill>
              </a:rPr>
              <a:t>      1.31   0.01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0.18   0.21   1.31   0.54   ………………………………….   3.14   2.21   0.91   1.31</a:t>
            </a:r>
            <a:r>
              <a:rPr lang="nl-NL" b="1" dirty="0">
                <a:solidFill>
                  <a:srgbClr val="0000C8"/>
                </a:solidFill>
              </a:rPr>
              <a:t>      1.41  -0.51</a:t>
            </a:r>
            <a:endParaRPr lang="en-US" dirty="0">
              <a:solidFill>
                <a:srgbClr val="0000C8"/>
              </a:solidFill>
            </a:endParaRPr>
          </a:p>
          <a:p>
            <a:r>
              <a:rPr lang="nl-NL" dirty="0"/>
              <a:t>0.62   0.99   0.43   1.42   ………………………………….   1.31   1.03   1.33   1.02</a:t>
            </a:r>
            <a:r>
              <a:rPr lang="nl-NL" b="1" dirty="0">
                <a:solidFill>
                  <a:srgbClr val="0000C8"/>
                </a:solidFill>
              </a:rPr>
              <a:t>      1.11   1.31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1.33   0.21   1.90   0.88   ………………………………….   1.54   0.94   0.91   1.11</a:t>
            </a:r>
            <a:r>
              <a:rPr lang="nl-NL" b="1" dirty="0">
                <a:solidFill>
                  <a:srgbClr val="0000C8"/>
                </a:solidFill>
              </a:rPr>
              <a:t>      0.55   2.01</a:t>
            </a:r>
            <a:endParaRPr lang="en-US" b="1" dirty="0">
              <a:solidFill>
                <a:srgbClr val="0000C8"/>
              </a:solidFill>
            </a:endParaRPr>
          </a:p>
          <a:p>
            <a:pPr algn="l"/>
            <a:r>
              <a:rPr lang="nl-NL" dirty="0"/>
              <a:t>………………………………….………………………………………………………………………….  </a:t>
            </a:r>
            <a:r>
              <a:rPr lang="nl-NL" dirty="0">
                <a:solidFill>
                  <a:srgbClr val="0000C8"/>
                </a:solidFill>
              </a:rPr>
              <a:t>   </a:t>
            </a:r>
            <a:r>
              <a:rPr lang="nl-NL" sz="1200" dirty="0">
                <a:solidFill>
                  <a:srgbClr val="0000C8"/>
                </a:solidFill>
              </a:rPr>
              <a:t> </a:t>
            </a:r>
            <a:r>
              <a:rPr lang="nl-NL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.……. </a:t>
            </a:r>
            <a:r>
              <a:rPr lang="nl-NL" sz="200" b="1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 ……..</a:t>
            </a:r>
            <a:endParaRPr lang="en-US" b="1" dirty="0">
              <a:solidFill>
                <a:srgbClr val="0000C8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A2241E-9942-4E11-9FFC-BDBD67BE4227}"/>
              </a:ext>
            </a:extLst>
          </p:cNvPr>
          <p:cNvCxnSpPr>
            <a:cxnSpLocks/>
          </p:cNvCxnSpPr>
          <p:nvPr/>
        </p:nvCxnSpPr>
        <p:spPr>
          <a:xfrm flipH="1">
            <a:off x="697705" y="3352800"/>
            <a:ext cx="2743200" cy="19050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914C9E-855A-468C-B13A-A0C605164CBE}"/>
              </a:ext>
            </a:extLst>
          </p:cNvPr>
          <p:cNvCxnSpPr>
            <a:cxnSpLocks/>
          </p:cNvCxnSpPr>
          <p:nvPr/>
        </p:nvCxnSpPr>
        <p:spPr>
          <a:xfrm flipH="1">
            <a:off x="1250156" y="3288508"/>
            <a:ext cx="2209800" cy="19812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BD3E0-7643-4C8A-9DD0-F122D9D096E4}"/>
              </a:ext>
            </a:extLst>
          </p:cNvPr>
          <p:cNvCxnSpPr>
            <a:cxnSpLocks/>
          </p:cNvCxnSpPr>
          <p:nvPr/>
        </p:nvCxnSpPr>
        <p:spPr>
          <a:xfrm flipH="1">
            <a:off x="1726405" y="3228973"/>
            <a:ext cx="1752600" cy="20574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F2EA2-E240-4F08-AF2E-B64D956FD39F}"/>
              </a:ext>
            </a:extLst>
          </p:cNvPr>
          <p:cNvCxnSpPr>
            <a:cxnSpLocks/>
          </p:cNvCxnSpPr>
          <p:nvPr/>
        </p:nvCxnSpPr>
        <p:spPr>
          <a:xfrm>
            <a:off x="4317204" y="2862261"/>
            <a:ext cx="2464596" cy="2416968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73C8D6-2748-4857-B17C-FDA94DC31CB7}"/>
              </a:ext>
            </a:extLst>
          </p:cNvPr>
          <p:cNvCxnSpPr>
            <a:cxnSpLocks/>
          </p:cNvCxnSpPr>
          <p:nvPr/>
        </p:nvCxnSpPr>
        <p:spPr>
          <a:xfrm>
            <a:off x="4298156" y="2926556"/>
            <a:ext cx="1905000" cy="23622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68D439-0DAA-473A-8530-1EA7D4486E34}"/>
              </a:ext>
            </a:extLst>
          </p:cNvPr>
          <p:cNvCxnSpPr>
            <a:cxnSpLocks/>
          </p:cNvCxnSpPr>
          <p:nvPr/>
        </p:nvCxnSpPr>
        <p:spPr>
          <a:xfrm>
            <a:off x="4264819" y="2993229"/>
            <a:ext cx="1371600" cy="22860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8036D-35A2-4C96-AB3C-226B3411524F}"/>
              </a:ext>
            </a:extLst>
          </p:cNvPr>
          <p:cNvCxnSpPr>
            <a:cxnSpLocks/>
          </p:cNvCxnSpPr>
          <p:nvPr/>
        </p:nvCxnSpPr>
        <p:spPr>
          <a:xfrm>
            <a:off x="4245768" y="3074196"/>
            <a:ext cx="914400" cy="22098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4B4917-DF87-4652-A452-9DEBD2613271}"/>
              </a:ext>
            </a:extLst>
          </p:cNvPr>
          <p:cNvSpPr txBox="1"/>
          <p:nvPr/>
        </p:nvSpPr>
        <p:spPr>
          <a:xfrm>
            <a:off x="7283450" y="4933152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LCI      LSI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7D97-972B-4FEA-BB92-CD0ECBE98E65}"/>
              </a:ext>
            </a:extLst>
          </p:cNvPr>
          <p:cNvCxnSpPr/>
          <p:nvPr/>
        </p:nvCxnSpPr>
        <p:spPr>
          <a:xfrm>
            <a:off x="304800" y="56451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2CA6BD-38DF-49F6-9E6F-BE2B6C1A33AD}"/>
              </a:ext>
            </a:extLst>
          </p:cNvPr>
          <p:cNvCxnSpPr/>
          <p:nvPr/>
        </p:nvCxnSpPr>
        <p:spPr>
          <a:xfrm>
            <a:off x="304800" y="59245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1F51A-62E7-47ED-811D-B2CF8A1F0DCE}"/>
              </a:ext>
            </a:extLst>
          </p:cNvPr>
          <p:cNvCxnSpPr>
            <a:cxnSpLocks/>
          </p:cNvCxnSpPr>
          <p:nvPr/>
        </p:nvCxnSpPr>
        <p:spPr>
          <a:xfrm flipV="1">
            <a:off x="609600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49CBBF-86FD-4862-B587-9481D5428044}"/>
              </a:ext>
            </a:extLst>
          </p:cNvPr>
          <p:cNvCxnSpPr>
            <a:cxnSpLocks/>
          </p:cNvCxnSpPr>
          <p:nvPr/>
        </p:nvCxnSpPr>
        <p:spPr>
          <a:xfrm flipV="1">
            <a:off x="1143000" y="494029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5CA088-341A-4FF1-983D-503AA3B407DC}"/>
              </a:ext>
            </a:extLst>
          </p:cNvPr>
          <p:cNvCxnSpPr>
            <a:cxnSpLocks/>
          </p:cNvCxnSpPr>
          <p:nvPr/>
        </p:nvCxnSpPr>
        <p:spPr>
          <a:xfrm>
            <a:off x="601804" y="4940294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6E87E3-27DD-4E48-B6DA-F8235F661B27}"/>
              </a:ext>
            </a:extLst>
          </p:cNvPr>
          <p:cNvCxnSpPr>
            <a:cxnSpLocks/>
          </p:cNvCxnSpPr>
          <p:nvPr/>
        </p:nvCxnSpPr>
        <p:spPr>
          <a:xfrm flipV="1">
            <a:off x="1733550" y="4926010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38FD6E-4E1F-40B6-B801-26D0EBF683B3}"/>
              </a:ext>
            </a:extLst>
          </p:cNvPr>
          <p:cNvCxnSpPr>
            <a:cxnSpLocks/>
          </p:cNvCxnSpPr>
          <p:nvPr/>
        </p:nvCxnSpPr>
        <p:spPr>
          <a:xfrm flipV="1">
            <a:off x="2266950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925F25-7712-4156-B452-A85B47ECB9F7}"/>
              </a:ext>
            </a:extLst>
          </p:cNvPr>
          <p:cNvCxnSpPr>
            <a:cxnSpLocks/>
          </p:cNvCxnSpPr>
          <p:nvPr/>
        </p:nvCxnSpPr>
        <p:spPr>
          <a:xfrm>
            <a:off x="1725754" y="4933152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906E1D-0223-42CE-90C0-17F79C329778}"/>
              </a:ext>
            </a:extLst>
          </p:cNvPr>
          <p:cNvCxnSpPr>
            <a:cxnSpLocks/>
          </p:cNvCxnSpPr>
          <p:nvPr/>
        </p:nvCxnSpPr>
        <p:spPr>
          <a:xfrm flipV="1">
            <a:off x="5103019" y="4918070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BA9992-6A43-4F12-B4A7-2DABC214BCC4}"/>
              </a:ext>
            </a:extLst>
          </p:cNvPr>
          <p:cNvCxnSpPr>
            <a:cxnSpLocks/>
          </p:cNvCxnSpPr>
          <p:nvPr/>
        </p:nvCxnSpPr>
        <p:spPr>
          <a:xfrm flipV="1">
            <a:off x="5636419" y="492521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024111-FF4F-4059-96C7-453B0A27212E}"/>
              </a:ext>
            </a:extLst>
          </p:cNvPr>
          <p:cNvCxnSpPr>
            <a:cxnSpLocks/>
          </p:cNvCxnSpPr>
          <p:nvPr/>
        </p:nvCxnSpPr>
        <p:spPr>
          <a:xfrm>
            <a:off x="5095223" y="4925212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AC1C0A-A64F-4436-ACF8-1BE29CEE697F}"/>
              </a:ext>
            </a:extLst>
          </p:cNvPr>
          <p:cNvCxnSpPr>
            <a:cxnSpLocks/>
          </p:cNvCxnSpPr>
          <p:nvPr/>
        </p:nvCxnSpPr>
        <p:spPr>
          <a:xfrm flipV="1">
            <a:off x="6179996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86C667-BE76-455D-AD53-EF22B84C1BA1}"/>
              </a:ext>
            </a:extLst>
          </p:cNvPr>
          <p:cNvCxnSpPr>
            <a:cxnSpLocks/>
          </p:cNvCxnSpPr>
          <p:nvPr/>
        </p:nvCxnSpPr>
        <p:spPr>
          <a:xfrm flipV="1">
            <a:off x="6713396" y="494029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DE3AED-AFC1-485C-B835-1924F94D6579}"/>
              </a:ext>
            </a:extLst>
          </p:cNvPr>
          <p:cNvCxnSpPr>
            <a:cxnSpLocks/>
          </p:cNvCxnSpPr>
          <p:nvPr/>
        </p:nvCxnSpPr>
        <p:spPr>
          <a:xfrm>
            <a:off x="6172200" y="4940294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2ED48A-37BA-412D-8067-80AD49867C80}"/>
              </a:ext>
            </a:extLst>
          </p:cNvPr>
          <p:cNvCxnSpPr>
            <a:cxnSpLocks/>
          </p:cNvCxnSpPr>
          <p:nvPr/>
        </p:nvCxnSpPr>
        <p:spPr>
          <a:xfrm flipV="1">
            <a:off x="1993900" y="460770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279822-2578-435C-A968-BA88EE858935}"/>
              </a:ext>
            </a:extLst>
          </p:cNvPr>
          <p:cNvCxnSpPr>
            <a:cxnSpLocks/>
          </p:cNvCxnSpPr>
          <p:nvPr/>
        </p:nvCxnSpPr>
        <p:spPr>
          <a:xfrm flipH="1">
            <a:off x="1993900" y="4607706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7D72C0-B825-4376-8750-A0514A828F78}"/>
              </a:ext>
            </a:extLst>
          </p:cNvPr>
          <p:cNvCxnSpPr>
            <a:cxnSpLocks/>
          </p:cNvCxnSpPr>
          <p:nvPr/>
        </p:nvCxnSpPr>
        <p:spPr>
          <a:xfrm flipV="1">
            <a:off x="3154362" y="460056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B50407-F944-459E-91A8-BB470A310822}"/>
              </a:ext>
            </a:extLst>
          </p:cNvPr>
          <p:cNvCxnSpPr>
            <a:cxnSpLocks/>
          </p:cNvCxnSpPr>
          <p:nvPr/>
        </p:nvCxnSpPr>
        <p:spPr>
          <a:xfrm flipV="1">
            <a:off x="4188619" y="461326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30EEA3-8709-4CC9-8F5E-A82140BA602B}"/>
              </a:ext>
            </a:extLst>
          </p:cNvPr>
          <p:cNvCxnSpPr>
            <a:cxnSpLocks/>
          </p:cNvCxnSpPr>
          <p:nvPr/>
        </p:nvCxnSpPr>
        <p:spPr>
          <a:xfrm flipH="1">
            <a:off x="4188619" y="4613264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F78F4B-AB59-484C-BD6A-F0E38BAF58D2}"/>
              </a:ext>
            </a:extLst>
          </p:cNvPr>
          <p:cNvCxnSpPr>
            <a:cxnSpLocks/>
          </p:cNvCxnSpPr>
          <p:nvPr/>
        </p:nvCxnSpPr>
        <p:spPr>
          <a:xfrm flipV="1">
            <a:off x="5349081" y="460612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90004E-E200-4F7B-ADF7-808216B53C19}"/>
              </a:ext>
            </a:extLst>
          </p:cNvPr>
          <p:cNvCxnSpPr>
            <a:cxnSpLocks/>
          </p:cNvCxnSpPr>
          <p:nvPr/>
        </p:nvCxnSpPr>
        <p:spPr>
          <a:xfrm flipV="1">
            <a:off x="4702968" y="428227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BFC956-F3F2-4126-B7AA-612429DBE29D}"/>
              </a:ext>
            </a:extLst>
          </p:cNvPr>
          <p:cNvCxnSpPr>
            <a:cxnSpLocks/>
          </p:cNvCxnSpPr>
          <p:nvPr/>
        </p:nvCxnSpPr>
        <p:spPr>
          <a:xfrm flipH="1">
            <a:off x="4702968" y="4282272"/>
            <a:ext cx="173983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F0A7D71-03F2-4D91-AD68-5BFB6857364D}"/>
              </a:ext>
            </a:extLst>
          </p:cNvPr>
          <p:cNvCxnSpPr>
            <a:cxnSpLocks/>
          </p:cNvCxnSpPr>
          <p:nvPr/>
        </p:nvCxnSpPr>
        <p:spPr>
          <a:xfrm flipV="1">
            <a:off x="6436448" y="4273550"/>
            <a:ext cx="0" cy="6603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615EB2-5724-4972-940E-474BE015B066}"/>
              </a:ext>
            </a:extLst>
          </p:cNvPr>
          <p:cNvGrpSpPr/>
          <p:nvPr/>
        </p:nvGrpSpPr>
        <p:grpSpPr>
          <a:xfrm flipH="1">
            <a:off x="863634" y="4268182"/>
            <a:ext cx="1739830" cy="660397"/>
            <a:chOff x="4855368" y="4425950"/>
            <a:chExt cx="1739830" cy="66039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FC8DD5-58A7-4049-B9B0-AE2E52AD9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5368" y="4434672"/>
              <a:ext cx="0" cy="31750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CF5FBC-76E2-4BA7-9DC7-0A9415F42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5368" y="4434672"/>
              <a:ext cx="173983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C3BF76E-3877-4EBA-87B0-A02A2F78C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8848" y="4425950"/>
              <a:ext cx="0" cy="66039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427CAD-BB1D-4459-AC6E-F9C06B53DA9F}"/>
              </a:ext>
            </a:extLst>
          </p:cNvPr>
          <p:cNvCxnSpPr>
            <a:cxnSpLocks/>
          </p:cNvCxnSpPr>
          <p:nvPr/>
        </p:nvCxnSpPr>
        <p:spPr>
          <a:xfrm flipH="1" flipV="1">
            <a:off x="2900252" y="3960984"/>
            <a:ext cx="1671748" cy="13497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3005DF-AD20-422C-A233-B46F953397CB}"/>
              </a:ext>
            </a:extLst>
          </p:cNvPr>
          <p:cNvCxnSpPr>
            <a:cxnSpLocks/>
          </p:cNvCxnSpPr>
          <p:nvPr/>
        </p:nvCxnSpPr>
        <p:spPr>
          <a:xfrm>
            <a:off x="3200400" y="3498053"/>
            <a:ext cx="0" cy="371473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0C4BA91-FD6B-41EE-B61A-B13A0442E645}"/>
              </a:ext>
            </a:extLst>
          </p:cNvPr>
          <p:cNvCxnSpPr>
            <a:cxnSpLocks/>
          </p:cNvCxnSpPr>
          <p:nvPr/>
        </p:nvCxnSpPr>
        <p:spPr>
          <a:xfrm flipV="1">
            <a:off x="3448701" y="306705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A03ECF9-C5C6-4C18-80EC-0D47812B52A2}"/>
              </a:ext>
            </a:extLst>
          </p:cNvPr>
          <p:cNvCxnSpPr>
            <a:cxnSpLocks/>
          </p:cNvCxnSpPr>
          <p:nvPr/>
        </p:nvCxnSpPr>
        <p:spPr>
          <a:xfrm flipV="1">
            <a:off x="3982101" y="307419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56266C-838D-4248-9022-90D810C4FFFA}"/>
              </a:ext>
            </a:extLst>
          </p:cNvPr>
          <p:cNvCxnSpPr>
            <a:cxnSpLocks/>
          </p:cNvCxnSpPr>
          <p:nvPr/>
        </p:nvCxnSpPr>
        <p:spPr>
          <a:xfrm>
            <a:off x="3440905" y="3074196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66E52E-8FD9-4C6E-8D5F-61EE59902B02}"/>
              </a:ext>
            </a:extLst>
          </p:cNvPr>
          <p:cNvCxnSpPr>
            <a:cxnSpLocks/>
          </p:cNvCxnSpPr>
          <p:nvPr/>
        </p:nvCxnSpPr>
        <p:spPr>
          <a:xfrm flipV="1">
            <a:off x="1733550" y="395067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626F2FA-19FC-4EFA-893C-8E9F7E476EDC}"/>
              </a:ext>
            </a:extLst>
          </p:cNvPr>
          <p:cNvCxnSpPr>
            <a:cxnSpLocks/>
          </p:cNvCxnSpPr>
          <p:nvPr/>
        </p:nvCxnSpPr>
        <p:spPr>
          <a:xfrm flipV="1">
            <a:off x="5562600" y="3959398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811FE0-9CA0-4AE3-A6EB-5017D1F21BFA}"/>
              </a:ext>
            </a:extLst>
          </p:cNvPr>
          <p:cNvCxnSpPr>
            <a:cxnSpLocks/>
          </p:cNvCxnSpPr>
          <p:nvPr/>
        </p:nvCxnSpPr>
        <p:spPr>
          <a:xfrm flipH="1">
            <a:off x="1733550" y="3959398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9FCAD-DC53-4CA1-AE39-57BD3534952A}"/>
              </a:ext>
            </a:extLst>
          </p:cNvPr>
          <p:cNvCxnSpPr>
            <a:cxnSpLocks/>
          </p:cNvCxnSpPr>
          <p:nvPr/>
        </p:nvCxnSpPr>
        <p:spPr>
          <a:xfrm flipH="1">
            <a:off x="4401344" y="3959398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E793CF4-6504-4AED-BF99-489CF67358E1}"/>
              </a:ext>
            </a:extLst>
          </p:cNvPr>
          <p:cNvCxnSpPr>
            <a:cxnSpLocks/>
          </p:cNvCxnSpPr>
          <p:nvPr/>
        </p:nvCxnSpPr>
        <p:spPr>
          <a:xfrm>
            <a:off x="4188619" y="3502819"/>
            <a:ext cx="0" cy="371473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437BA80-6A6B-4BFE-B01E-B0C04A475588}"/>
              </a:ext>
            </a:extLst>
          </p:cNvPr>
          <p:cNvCxnSpPr>
            <a:cxnSpLocks/>
          </p:cNvCxnSpPr>
          <p:nvPr/>
        </p:nvCxnSpPr>
        <p:spPr>
          <a:xfrm flipH="1" flipV="1">
            <a:off x="3181350" y="3461850"/>
            <a:ext cx="1004889" cy="3571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6173ECE-D90F-4864-9858-AED7C53BEA34}"/>
              </a:ext>
            </a:extLst>
          </p:cNvPr>
          <p:cNvCxnSpPr>
            <a:cxnSpLocks/>
          </p:cNvCxnSpPr>
          <p:nvPr/>
        </p:nvCxnSpPr>
        <p:spPr>
          <a:xfrm flipH="1" flipV="1">
            <a:off x="2482740" y="5066098"/>
            <a:ext cx="2379770" cy="6748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EEEC6F57-9C57-42B8-81EA-96EB1064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Figure out </a:t>
            </a:r>
            <a:r>
              <a:rPr lang="en-US" sz="3000" b="1" dirty="0">
                <a:solidFill>
                  <a:srgbClr val="0000C8"/>
                </a:solidFill>
              </a:rPr>
              <a:t>dependencies between variables</a:t>
            </a:r>
          </a:p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Estimate and sample </a:t>
            </a:r>
            <a:r>
              <a:rPr lang="en-US" sz="3000" dirty="0"/>
              <a:t>from </a:t>
            </a:r>
            <a:r>
              <a:rPr lang="en-US" sz="3000" b="1" dirty="0">
                <a:solidFill>
                  <a:srgbClr val="0000C8"/>
                </a:solidFill>
              </a:rPr>
              <a:t>Gaussian </a:t>
            </a:r>
            <a:r>
              <a:rPr lang="en-US" sz="3000" dirty="0"/>
              <a:t>distributions</a:t>
            </a:r>
          </a:p>
          <a:p>
            <a:pPr marL="571500" lvl="1" indent="-171450"/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Univariately</a:t>
            </a:r>
          </a:p>
          <a:p>
            <a:pPr marL="571500" lvl="1" indent="-171450"/>
            <a:r>
              <a:rPr lang="en-US" sz="2600" dirty="0"/>
              <a:t> </a:t>
            </a:r>
            <a:r>
              <a:rPr lang="en-US" sz="2600" b="1" dirty="0" err="1">
                <a:solidFill>
                  <a:srgbClr val="0000C8"/>
                </a:solidFill>
              </a:rPr>
              <a:t>Bivariately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8F64C-D527-44A0-BCAB-C45B70C9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3205" y="5668495"/>
            <a:ext cx="1050482" cy="512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346E7-5995-4762-BCB6-67F79D48E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29611" y="5668495"/>
            <a:ext cx="1056119" cy="51210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BB92DC8-6707-4888-B9A1-09A507779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80854" y="5676654"/>
            <a:ext cx="1050482" cy="5121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84756C-067C-4B73-ACD6-076F7C57F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755089" y="5675710"/>
            <a:ext cx="1054991" cy="51211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DF0AB45-FE98-4F44-A1C9-54CC40CB3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79097" y="5717945"/>
            <a:ext cx="1050482" cy="5121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28049C-5DC1-432C-8804-E251CC489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702411" y="5717945"/>
            <a:ext cx="1056119" cy="51210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3E84475-36AA-45A1-A95E-7676060D2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260981" y="5725160"/>
            <a:ext cx="1054991" cy="51211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22DABF3-1F8B-4D8A-AC27-02CE7F300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138238" y="5715690"/>
            <a:ext cx="1054991" cy="512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757E3-97FC-4E64-BF7B-951842457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67" y="4657191"/>
            <a:ext cx="1097759" cy="550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286E3-9708-4332-B42C-E4CE08E6C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035" y="4667169"/>
            <a:ext cx="1161257" cy="5854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56EFC7-A22E-4EC9-93C7-19157387E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9283" y="4676418"/>
            <a:ext cx="1102220" cy="559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A4FC63-A539-4712-BD4C-46B4FD579E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1503" y="4661410"/>
            <a:ext cx="1143347" cy="5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6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BCF0700-B370-43C3-A11C-8AE1868A0984}"/>
              </a:ext>
            </a:extLst>
          </p:cNvPr>
          <p:cNvCxnSpPr>
            <a:cxnSpLocks/>
          </p:cNvCxnSpPr>
          <p:nvPr/>
        </p:nvCxnSpPr>
        <p:spPr>
          <a:xfrm flipH="1">
            <a:off x="2286000" y="3150396"/>
            <a:ext cx="1213636" cy="2107404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60913520-C7C1-43F3-9B70-63B3828642C5}"/>
              </a:ext>
            </a:extLst>
          </p:cNvPr>
          <p:cNvSpPr/>
          <p:nvPr/>
        </p:nvSpPr>
        <p:spPr>
          <a:xfrm>
            <a:off x="304800" y="1444866"/>
            <a:ext cx="8610595" cy="3392807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AEDEDB-4B1F-4D97-9FDA-FB9B6425D25E}"/>
              </a:ext>
            </a:extLst>
          </p:cNvPr>
          <p:cNvSpPr/>
          <p:nvPr/>
        </p:nvSpPr>
        <p:spPr>
          <a:xfrm>
            <a:off x="342900" y="63553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B81AA2-E1C9-4F31-931E-100586493271}"/>
              </a:ext>
            </a:extLst>
          </p:cNvPr>
          <p:cNvSpPr/>
          <p:nvPr/>
        </p:nvSpPr>
        <p:spPr>
          <a:xfrm>
            <a:off x="342900" y="6075926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2D3FA-9667-481F-B74D-809AE603ED12}"/>
              </a:ext>
            </a:extLst>
          </p:cNvPr>
          <p:cNvSpPr/>
          <p:nvPr/>
        </p:nvSpPr>
        <p:spPr>
          <a:xfrm>
            <a:off x="342390" y="5250658"/>
            <a:ext cx="8007576" cy="242324"/>
          </a:xfrm>
          <a:prstGeom prst="rect">
            <a:avLst/>
          </a:prstGeom>
          <a:solidFill>
            <a:srgbClr val="00C800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1548A-FABB-5F42-B923-9A9F4F55453C}"/>
              </a:ext>
            </a:extLst>
          </p:cNvPr>
          <p:cNvSpPr txBox="1"/>
          <p:nvPr/>
        </p:nvSpPr>
        <p:spPr>
          <a:xfrm>
            <a:off x="304800" y="518738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0.03   0.53   0.98   1.32   ………………………………….   0.99   1.63   1.98   2.02      </a:t>
            </a:r>
            <a:r>
              <a:rPr lang="nl-NL" b="1" dirty="0">
                <a:solidFill>
                  <a:srgbClr val="0000C8"/>
                </a:solidFill>
              </a:rPr>
              <a:t>0.91   1.21</a:t>
            </a:r>
            <a:endParaRPr lang="nl-NL" dirty="0"/>
          </a:p>
          <a:p>
            <a:r>
              <a:rPr lang="nl-NL" dirty="0"/>
              <a:t>0.41   0.71   0.18   0.98   ………………………………….   1.05   0.83   2.51   1.14</a:t>
            </a:r>
            <a:r>
              <a:rPr lang="nl-NL" b="1" dirty="0">
                <a:solidFill>
                  <a:srgbClr val="0000C8"/>
                </a:solidFill>
              </a:rPr>
              <a:t>      1.31   0.01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0.18   0.21   1.31   0.54   ………………………………….   3.14   2.21   0.91   1.31</a:t>
            </a:r>
            <a:r>
              <a:rPr lang="nl-NL" b="1" dirty="0">
                <a:solidFill>
                  <a:srgbClr val="0000C8"/>
                </a:solidFill>
              </a:rPr>
              <a:t>      1.41  -0.51</a:t>
            </a:r>
            <a:endParaRPr lang="en-US" dirty="0">
              <a:solidFill>
                <a:srgbClr val="0000C8"/>
              </a:solidFill>
            </a:endParaRPr>
          </a:p>
          <a:p>
            <a:r>
              <a:rPr lang="nl-NL" dirty="0"/>
              <a:t>0.62   0.99   0.43   1.42   ………………………………….   1.31   1.03   1.33   1.02</a:t>
            </a:r>
            <a:r>
              <a:rPr lang="nl-NL" b="1" dirty="0">
                <a:solidFill>
                  <a:srgbClr val="0000C8"/>
                </a:solidFill>
              </a:rPr>
              <a:t>      1.11   1.31</a:t>
            </a:r>
            <a:endParaRPr lang="en-US" b="1" dirty="0">
              <a:solidFill>
                <a:srgbClr val="0000C8"/>
              </a:solidFill>
            </a:endParaRPr>
          </a:p>
          <a:p>
            <a:r>
              <a:rPr lang="nl-NL" dirty="0"/>
              <a:t>1.33   0.21   1.90   0.88   ………………………………….   1.54   0.94   0.91   1.11</a:t>
            </a:r>
            <a:r>
              <a:rPr lang="nl-NL" b="1" dirty="0">
                <a:solidFill>
                  <a:srgbClr val="0000C8"/>
                </a:solidFill>
              </a:rPr>
              <a:t>      0.55   2.01</a:t>
            </a:r>
            <a:endParaRPr lang="en-US" b="1" dirty="0">
              <a:solidFill>
                <a:srgbClr val="0000C8"/>
              </a:solidFill>
            </a:endParaRPr>
          </a:p>
          <a:p>
            <a:pPr algn="l"/>
            <a:r>
              <a:rPr lang="nl-NL" dirty="0"/>
              <a:t>………………………………….………………………………………………………………………….  </a:t>
            </a:r>
            <a:r>
              <a:rPr lang="nl-NL" dirty="0">
                <a:solidFill>
                  <a:srgbClr val="0000C8"/>
                </a:solidFill>
              </a:rPr>
              <a:t>   </a:t>
            </a:r>
            <a:r>
              <a:rPr lang="nl-NL" sz="1200" dirty="0">
                <a:solidFill>
                  <a:srgbClr val="0000C8"/>
                </a:solidFill>
              </a:rPr>
              <a:t> </a:t>
            </a:r>
            <a:r>
              <a:rPr lang="nl-NL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.……. </a:t>
            </a:r>
            <a:r>
              <a:rPr lang="nl-NL" sz="200" b="1" dirty="0">
                <a:solidFill>
                  <a:srgbClr val="0000C8"/>
                </a:solidFill>
              </a:rPr>
              <a:t> </a:t>
            </a:r>
            <a:r>
              <a:rPr lang="nl-NL" b="1" dirty="0">
                <a:solidFill>
                  <a:srgbClr val="0000C8"/>
                </a:solidFill>
              </a:rPr>
              <a:t> ……..</a:t>
            </a:r>
            <a:endParaRPr lang="en-US" b="1" dirty="0">
              <a:solidFill>
                <a:srgbClr val="0000C8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A2241E-9942-4E11-9FFC-BDBD67BE4227}"/>
              </a:ext>
            </a:extLst>
          </p:cNvPr>
          <p:cNvCxnSpPr>
            <a:cxnSpLocks/>
          </p:cNvCxnSpPr>
          <p:nvPr/>
        </p:nvCxnSpPr>
        <p:spPr>
          <a:xfrm flipH="1">
            <a:off x="697705" y="3352800"/>
            <a:ext cx="2743200" cy="19050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914C9E-855A-468C-B13A-A0C605164CBE}"/>
              </a:ext>
            </a:extLst>
          </p:cNvPr>
          <p:cNvCxnSpPr>
            <a:cxnSpLocks/>
          </p:cNvCxnSpPr>
          <p:nvPr/>
        </p:nvCxnSpPr>
        <p:spPr>
          <a:xfrm flipH="1">
            <a:off x="1250156" y="3288508"/>
            <a:ext cx="2209800" cy="19812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BD3E0-7643-4C8A-9DD0-F122D9D096E4}"/>
              </a:ext>
            </a:extLst>
          </p:cNvPr>
          <p:cNvCxnSpPr>
            <a:cxnSpLocks/>
          </p:cNvCxnSpPr>
          <p:nvPr/>
        </p:nvCxnSpPr>
        <p:spPr>
          <a:xfrm flipH="1">
            <a:off x="1726405" y="3228973"/>
            <a:ext cx="1752600" cy="20574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F2EA2-E240-4F08-AF2E-B64D956FD39F}"/>
              </a:ext>
            </a:extLst>
          </p:cNvPr>
          <p:cNvCxnSpPr>
            <a:cxnSpLocks/>
          </p:cNvCxnSpPr>
          <p:nvPr/>
        </p:nvCxnSpPr>
        <p:spPr>
          <a:xfrm>
            <a:off x="4317204" y="2862261"/>
            <a:ext cx="2464596" cy="2416968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73C8D6-2748-4857-B17C-FDA94DC31CB7}"/>
              </a:ext>
            </a:extLst>
          </p:cNvPr>
          <p:cNvCxnSpPr>
            <a:cxnSpLocks/>
          </p:cNvCxnSpPr>
          <p:nvPr/>
        </p:nvCxnSpPr>
        <p:spPr>
          <a:xfrm>
            <a:off x="4298156" y="2926556"/>
            <a:ext cx="1905000" cy="23622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68D439-0DAA-473A-8530-1EA7D4486E34}"/>
              </a:ext>
            </a:extLst>
          </p:cNvPr>
          <p:cNvCxnSpPr>
            <a:cxnSpLocks/>
          </p:cNvCxnSpPr>
          <p:nvPr/>
        </p:nvCxnSpPr>
        <p:spPr>
          <a:xfrm>
            <a:off x="4264819" y="2993229"/>
            <a:ext cx="1371600" cy="22860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8036D-35A2-4C96-AB3C-226B3411524F}"/>
              </a:ext>
            </a:extLst>
          </p:cNvPr>
          <p:cNvCxnSpPr>
            <a:cxnSpLocks/>
          </p:cNvCxnSpPr>
          <p:nvPr/>
        </p:nvCxnSpPr>
        <p:spPr>
          <a:xfrm>
            <a:off x="4245768" y="3074196"/>
            <a:ext cx="914400" cy="2209800"/>
          </a:xfrm>
          <a:prstGeom prst="straightConnector1">
            <a:avLst/>
          </a:prstGeom>
          <a:ln w="28575">
            <a:solidFill>
              <a:schemeClr val="accent2">
                <a:shade val="95000"/>
                <a:satMod val="105000"/>
                <a:alpha val="3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4B4917-DF87-4652-A452-9DEBD2613271}"/>
              </a:ext>
            </a:extLst>
          </p:cNvPr>
          <p:cNvSpPr txBox="1"/>
          <p:nvPr/>
        </p:nvSpPr>
        <p:spPr>
          <a:xfrm>
            <a:off x="7283450" y="4933152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8"/>
                </a:solidFill>
              </a:rPr>
              <a:t>LCI      LSI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7D97-972B-4FEA-BB92-CD0ECBE98E65}"/>
              </a:ext>
            </a:extLst>
          </p:cNvPr>
          <p:cNvCxnSpPr/>
          <p:nvPr/>
        </p:nvCxnSpPr>
        <p:spPr>
          <a:xfrm>
            <a:off x="304800" y="56451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2CA6BD-38DF-49F6-9E6F-BE2B6C1A33AD}"/>
              </a:ext>
            </a:extLst>
          </p:cNvPr>
          <p:cNvCxnSpPr/>
          <p:nvPr/>
        </p:nvCxnSpPr>
        <p:spPr>
          <a:xfrm>
            <a:off x="304800" y="59245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1F51A-62E7-47ED-811D-B2CF8A1F0DCE}"/>
              </a:ext>
            </a:extLst>
          </p:cNvPr>
          <p:cNvCxnSpPr>
            <a:cxnSpLocks/>
          </p:cNvCxnSpPr>
          <p:nvPr/>
        </p:nvCxnSpPr>
        <p:spPr>
          <a:xfrm flipV="1">
            <a:off x="609600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49CBBF-86FD-4862-B587-9481D5428044}"/>
              </a:ext>
            </a:extLst>
          </p:cNvPr>
          <p:cNvCxnSpPr>
            <a:cxnSpLocks/>
          </p:cNvCxnSpPr>
          <p:nvPr/>
        </p:nvCxnSpPr>
        <p:spPr>
          <a:xfrm flipV="1">
            <a:off x="1143000" y="494029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5CA088-341A-4FF1-983D-503AA3B407DC}"/>
              </a:ext>
            </a:extLst>
          </p:cNvPr>
          <p:cNvCxnSpPr>
            <a:cxnSpLocks/>
          </p:cNvCxnSpPr>
          <p:nvPr/>
        </p:nvCxnSpPr>
        <p:spPr>
          <a:xfrm>
            <a:off x="601804" y="4940294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6E87E3-27DD-4E48-B6DA-F8235F661B27}"/>
              </a:ext>
            </a:extLst>
          </p:cNvPr>
          <p:cNvCxnSpPr>
            <a:cxnSpLocks/>
          </p:cNvCxnSpPr>
          <p:nvPr/>
        </p:nvCxnSpPr>
        <p:spPr>
          <a:xfrm flipV="1">
            <a:off x="1733550" y="4926010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38FD6E-4E1F-40B6-B801-26D0EBF683B3}"/>
              </a:ext>
            </a:extLst>
          </p:cNvPr>
          <p:cNvCxnSpPr>
            <a:cxnSpLocks/>
          </p:cNvCxnSpPr>
          <p:nvPr/>
        </p:nvCxnSpPr>
        <p:spPr>
          <a:xfrm flipV="1">
            <a:off x="2266950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925F25-7712-4156-B452-A85B47ECB9F7}"/>
              </a:ext>
            </a:extLst>
          </p:cNvPr>
          <p:cNvCxnSpPr>
            <a:cxnSpLocks/>
          </p:cNvCxnSpPr>
          <p:nvPr/>
        </p:nvCxnSpPr>
        <p:spPr>
          <a:xfrm>
            <a:off x="1725754" y="4933152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906E1D-0223-42CE-90C0-17F79C329778}"/>
              </a:ext>
            </a:extLst>
          </p:cNvPr>
          <p:cNvCxnSpPr>
            <a:cxnSpLocks/>
          </p:cNvCxnSpPr>
          <p:nvPr/>
        </p:nvCxnSpPr>
        <p:spPr>
          <a:xfrm flipV="1">
            <a:off x="5103019" y="4918070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BA9992-6A43-4F12-B4A7-2DABC214BCC4}"/>
              </a:ext>
            </a:extLst>
          </p:cNvPr>
          <p:cNvCxnSpPr>
            <a:cxnSpLocks/>
          </p:cNvCxnSpPr>
          <p:nvPr/>
        </p:nvCxnSpPr>
        <p:spPr>
          <a:xfrm flipV="1">
            <a:off x="5636419" y="492521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024111-FF4F-4059-96C7-453B0A27212E}"/>
              </a:ext>
            </a:extLst>
          </p:cNvPr>
          <p:cNvCxnSpPr>
            <a:cxnSpLocks/>
          </p:cNvCxnSpPr>
          <p:nvPr/>
        </p:nvCxnSpPr>
        <p:spPr>
          <a:xfrm>
            <a:off x="5095223" y="4925212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AC1C0A-A64F-4436-ACF8-1BE29CEE697F}"/>
              </a:ext>
            </a:extLst>
          </p:cNvPr>
          <p:cNvCxnSpPr>
            <a:cxnSpLocks/>
          </p:cNvCxnSpPr>
          <p:nvPr/>
        </p:nvCxnSpPr>
        <p:spPr>
          <a:xfrm flipV="1">
            <a:off x="6179996" y="493315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86C667-BE76-455D-AD53-EF22B84C1BA1}"/>
              </a:ext>
            </a:extLst>
          </p:cNvPr>
          <p:cNvCxnSpPr>
            <a:cxnSpLocks/>
          </p:cNvCxnSpPr>
          <p:nvPr/>
        </p:nvCxnSpPr>
        <p:spPr>
          <a:xfrm flipV="1">
            <a:off x="6713396" y="494029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DE3AED-AFC1-485C-B835-1924F94D6579}"/>
              </a:ext>
            </a:extLst>
          </p:cNvPr>
          <p:cNvCxnSpPr>
            <a:cxnSpLocks/>
          </p:cNvCxnSpPr>
          <p:nvPr/>
        </p:nvCxnSpPr>
        <p:spPr>
          <a:xfrm>
            <a:off x="6172200" y="4940294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2ED48A-37BA-412D-8067-80AD49867C80}"/>
              </a:ext>
            </a:extLst>
          </p:cNvPr>
          <p:cNvCxnSpPr>
            <a:cxnSpLocks/>
          </p:cNvCxnSpPr>
          <p:nvPr/>
        </p:nvCxnSpPr>
        <p:spPr>
          <a:xfrm flipV="1">
            <a:off x="1993900" y="460770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279822-2578-435C-A968-BA88EE858935}"/>
              </a:ext>
            </a:extLst>
          </p:cNvPr>
          <p:cNvCxnSpPr>
            <a:cxnSpLocks/>
          </p:cNvCxnSpPr>
          <p:nvPr/>
        </p:nvCxnSpPr>
        <p:spPr>
          <a:xfrm flipH="1">
            <a:off x="1993900" y="4607706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7D72C0-B825-4376-8750-A0514A828F78}"/>
              </a:ext>
            </a:extLst>
          </p:cNvPr>
          <p:cNvCxnSpPr>
            <a:cxnSpLocks/>
          </p:cNvCxnSpPr>
          <p:nvPr/>
        </p:nvCxnSpPr>
        <p:spPr>
          <a:xfrm flipV="1">
            <a:off x="3154362" y="460056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B50407-F944-459E-91A8-BB470A310822}"/>
              </a:ext>
            </a:extLst>
          </p:cNvPr>
          <p:cNvCxnSpPr>
            <a:cxnSpLocks/>
          </p:cNvCxnSpPr>
          <p:nvPr/>
        </p:nvCxnSpPr>
        <p:spPr>
          <a:xfrm flipV="1">
            <a:off x="4188619" y="461326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30EEA3-8709-4CC9-8F5E-A82140BA602B}"/>
              </a:ext>
            </a:extLst>
          </p:cNvPr>
          <p:cNvCxnSpPr>
            <a:cxnSpLocks/>
          </p:cNvCxnSpPr>
          <p:nvPr/>
        </p:nvCxnSpPr>
        <p:spPr>
          <a:xfrm flipH="1">
            <a:off x="4188619" y="4613264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F78F4B-AB59-484C-BD6A-F0E38BAF58D2}"/>
              </a:ext>
            </a:extLst>
          </p:cNvPr>
          <p:cNvCxnSpPr>
            <a:cxnSpLocks/>
          </p:cNvCxnSpPr>
          <p:nvPr/>
        </p:nvCxnSpPr>
        <p:spPr>
          <a:xfrm flipV="1">
            <a:off x="5349081" y="460612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90004E-E200-4F7B-ADF7-808216B53C19}"/>
              </a:ext>
            </a:extLst>
          </p:cNvPr>
          <p:cNvCxnSpPr>
            <a:cxnSpLocks/>
          </p:cNvCxnSpPr>
          <p:nvPr/>
        </p:nvCxnSpPr>
        <p:spPr>
          <a:xfrm flipV="1">
            <a:off x="4702968" y="4282272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BFC956-F3F2-4126-B7AA-612429DBE29D}"/>
              </a:ext>
            </a:extLst>
          </p:cNvPr>
          <p:cNvCxnSpPr>
            <a:cxnSpLocks/>
          </p:cNvCxnSpPr>
          <p:nvPr/>
        </p:nvCxnSpPr>
        <p:spPr>
          <a:xfrm flipH="1">
            <a:off x="4702968" y="4282272"/>
            <a:ext cx="173983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F0A7D71-03F2-4D91-AD68-5BFB6857364D}"/>
              </a:ext>
            </a:extLst>
          </p:cNvPr>
          <p:cNvCxnSpPr>
            <a:cxnSpLocks/>
          </p:cNvCxnSpPr>
          <p:nvPr/>
        </p:nvCxnSpPr>
        <p:spPr>
          <a:xfrm flipV="1">
            <a:off x="6436448" y="4273550"/>
            <a:ext cx="0" cy="6603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615EB2-5724-4972-940E-474BE015B066}"/>
              </a:ext>
            </a:extLst>
          </p:cNvPr>
          <p:cNvGrpSpPr/>
          <p:nvPr/>
        </p:nvGrpSpPr>
        <p:grpSpPr>
          <a:xfrm flipH="1">
            <a:off x="863634" y="4268182"/>
            <a:ext cx="1739830" cy="660397"/>
            <a:chOff x="4855368" y="4425950"/>
            <a:chExt cx="1739830" cy="66039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FC8DD5-58A7-4049-B9B0-AE2E52AD9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5368" y="4434672"/>
              <a:ext cx="0" cy="31750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CF5FBC-76E2-4BA7-9DC7-0A9415F42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5368" y="4434672"/>
              <a:ext cx="173983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C3BF76E-3877-4EBA-87B0-A02A2F78C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8848" y="4425950"/>
              <a:ext cx="0" cy="66039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427CAD-BB1D-4459-AC6E-F9C06B53DA9F}"/>
              </a:ext>
            </a:extLst>
          </p:cNvPr>
          <p:cNvCxnSpPr>
            <a:cxnSpLocks/>
          </p:cNvCxnSpPr>
          <p:nvPr/>
        </p:nvCxnSpPr>
        <p:spPr>
          <a:xfrm flipH="1" flipV="1">
            <a:off x="2900252" y="3960984"/>
            <a:ext cx="1671748" cy="13497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3005DF-AD20-422C-A233-B46F953397CB}"/>
              </a:ext>
            </a:extLst>
          </p:cNvPr>
          <p:cNvCxnSpPr>
            <a:cxnSpLocks/>
          </p:cNvCxnSpPr>
          <p:nvPr/>
        </p:nvCxnSpPr>
        <p:spPr>
          <a:xfrm>
            <a:off x="3200400" y="3498053"/>
            <a:ext cx="0" cy="371473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0C4BA91-FD6B-41EE-B61A-B13A0442E645}"/>
              </a:ext>
            </a:extLst>
          </p:cNvPr>
          <p:cNvCxnSpPr>
            <a:cxnSpLocks/>
          </p:cNvCxnSpPr>
          <p:nvPr/>
        </p:nvCxnSpPr>
        <p:spPr>
          <a:xfrm flipV="1">
            <a:off x="3448701" y="3067054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A03ECF9-C5C6-4C18-80EC-0D47812B52A2}"/>
              </a:ext>
            </a:extLst>
          </p:cNvPr>
          <p:cNvCxnSpPr>
            <a:cxnSpLocks/>
          </p:cNvCxnSpPr>
          <p:nvPr/>
        </p:nvCxnSpPr>
        <p:spPr>
          <a:xfrm flipV="1">
            <a:off x="3982101" y="307419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56266C-838D-4248-9022-90D810C4FFFA}"/>
              </a:ext>
            </a:extLst>
          </p:cNvPr>
          <p:cNvCxnSpPr>
            <a:cxnSpLocks/>
          </p:cNvCxnSpPr>
          <p:nvPr/>
        </p:nvCxnSpPr>
        <p:spPr>
          <a:xfrm>
            <a:off x="3440905" y="3074196"/>
            <a:ext cx="5411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66E52E-8FD9-4C6E-8D5F-61EE59902B02}"/>
              </a:ext>
            </a:extLst>
          </p:cNvPr>
          <p:cNvCxnSpPr>
            <a:cxnSpLocks/>
          </p:cNvCxnSpPr>
          <p:nvPr/>
        </p:nvCxnSpPr>
        <p:spPr>
          <a:xfrm flipV="1">
            <a:off x="1733550" y="3950676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626F2FA-19FC-4EFA-893C-8E9F7E476EDC}"/>
              </a:ext>
            </a:extLst>
          </p:cNvPr>
          <p:cNvCxnSpPr>
            <a:cxnSpLocks/>
          </p:cNvCxnSpPr>
          <p:nvPr/>
        </p:nvCxnSpPr>
        <p:spPr>
          <a:xfrm flipV="1">
            <a:off x="5562600" y="3959398"/>
            <a:ext cx="0" cy="3175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811FE0-9CA0-4AE3-A6EB-5017D1F21BFA}"/>
              </a:ext>
            </a:extLst>
          </p:cNvPr>
          <p:cNvCxnSpPr>
            <a:cxnSpLocks/>
          </p:cNvCxnSpPr>
          <p:nvPr/>
        </p:nvCxnSpPr>
        <p:spPr>
          <a:xfrm flipH="1">
            <a:off x="1733550" y="3959398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9FCAD-DC53-4CA1-AE39-57BD3534952A}"/>
              </a:ext>
            </a:extLst>
          </p:cNvPr>
          <p:cNvCxnSpPr>
            <a:cxnSpLocks/>
          </p:cNvCxnSpPr>
          <p:nvPr/>
        </p:nvCxnSpPr>
        <p:spPr>
          <a:xfrm flipH="1">
            <a:off x="4401344" y="3959398"/>
            <a:ext cx="1161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E793CF4-6504-4AED-BF99-489CF67358E1}"/>
              </a:ext>
            </a:extLst>
          </p:cNvPr>
          <p:cNvCxnSpPr>
            <a:cxnSpLocks/>
          </p:cNvCxnSpPr>
          <p:nvPr/>
        </p:nvCxnSpPr>
        <p:spPr>
          <a:xfrm>
            <a:off x="4188619" y="3502819"/>
            <a:ext cx="0" cy="371473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437BA80-6A6B-4BFE-B01E-B0C04A475588}"/>
              </a:ext>
            </a:extLst>
          </p:cNvPr>
          <p:cNvCxnSpPr>
            <a:cxnSpLocks/>
          </p:cNvCxnSpPr>
          <p:nvPr/>
        </p:nvCxnSpPr>
        <p:spPr>
          <a:xfrm flipH="1" flipV="1">
            <a:off x="3181350" y="3461850"/>
            <a:ext cx="1004889" cy="3571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6173ECE-D90F-4864-9858-AED7C53BEA34}"/>
              </a:ext>
            </a:extLst>
          </p:cNvPr>
          <p:cNvCxnSpPr>
            <a:cxnSpLocks/>
          </p:cNvCxnSpPr>
          <p:nvPr/>
        </p:nvCxnSpPr>
        <p:spPr>
          <a:xfrm flipH="1" flipV="1">
            <a:off x="2482740" y="5066098"/>
            <a:ext cx="2379770" cy="6748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EEEC6F57-9C57-42B8-81EA-96EB1064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Figure out </a:t>
            </a:r>
            <a:r>
              <a:rPr lang="en-US" sz="3000" b="1" dirty="0">
                <a:solidFill>
                  <a:srgbClr val="0000C8"/>
                </a:solidFill>
              </a:rPr>
              <a:t>dependencies between variables</a:t>
            </a:r>
          </a:p>
          <a:p>
            <a:pPr marL="171450" indent="-171450"/>
            <a:r>
              <a:rPr lang="en-US" sz="3000" b="1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Estimate and sample </a:t>
            </a:r>
            <a:r>
              <a:rPr lang="en-US" sz="3000" dirty="0"/>
              <a:t>from </a:t>
            </a:r>
            <a:r>
              <a:rPr lang="en-US" sz="3000" b="1" dirty="0">
                <a:solidFill>
                  <a:srgbClr val="0000C8"/>
                </a:solidFill>
              </a:rPr>
              <a:t>Gaussian </a:t>
            </a:r>
            <a:r>
              <a:rPr lang="en-US" sz="3000" dirty="0"/>
              <a:t>distributions</a:t>
            </a:r>
          </a:p>
          <a:p>
            <a:pPr marL="571500" lvl="1" indent="-171450"/>
            <a:r>
              <a:rPr lang="en-US" sz="2600" dirty="0"/>
              <a:t> </a:t>
            </a:r>
            <a:r>
              <a:rPr lang="en-US" sz="2600" b="1" dirty="0">
                <a:solidFill>
                  <a:srgbClr val="0000C8"/>
                </a:solidFill>
              </a:rPr>
              <a:t>Univariately</a:t>
            </a:r>
          </a:p>
          <a:p>
            <a:pPr marL="571500" lvl="1" indent="-171450"/>
            <a:r>
              <a:rPr lang="en-US" sz="2600" dirty="0"/>
              <a:t> </a:t>
            </a:r>
            <a:r>
              <a:rPr lang="en-US" sz="2600" b="1" dirty="0" err="1">
                <a:solidFill>
                  <a:srgbClr val="0000C8"/>
                </a:solidFill>
              </a:rPr>
              <a:t>Bivariately</a:t>
            </a:r>
            <a:endParaRPr lang="en-US" sz="2600" b="1" dirty="0">
              <a:solidFill>
                <a:srgbClr val="0000C8"/>
              </a:solidFill>
            </a:endParaRPr>
          </a:p>
          <a:p>
            <a:pPr marL="571500" lvl="1" indent="-171450"/>
            <a:r>
              <a:rPr lang="en-US" sz="2600" dirty="0"/>
              <a:t> </a:t>
            </a:r>
            <a:r>
              <a:rPr lang="en-US" sz="2600" b="1" dirty="0" err="1">
                <a:solidFill>
                  <a:srgbClr val="0000C8"/>
                </a:solidFill>
              </a:rPr>
              <a:t>Multivariately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8F64C-D527-44A0-BCAB-C45B70C9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3205" y="5668495"/>
            <a:ext cx="1050482" cy="512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346E7-5995-4762-BCB6-67F79D48E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29611" y="5668495"/>
            <a:ext cx="1056119" cy="51210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BB92DC8-6707-4888-B9A1-09A507779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80854" y="5676654"/>
            <a:ext cx="1050482" cy="5121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84756C-067C-4B73-ACD6-076F7C57F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755089" y="5675710"/>
            <a:ext cx="1054991" cy="51211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DF0AB45-FE98-4F44-A1C9-54CC40CB3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79097" y="5717945"/>
            <a:ext cx="1050482" cy="5121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28049C-5DC1-432C-8804-E251CC489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702411" y="5717945"/>
            <a:ext cx="1056119" cy="51210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3E84475-36AA-45A1-A95E-7676060D2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260981" y="5725160"/>
            <a:ext cx="1054991" cy="51211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22DABF3-1F8B-4D8A-AC27-02CE7F300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138238" y="5715690"/>
            <a:ext cx="1054991" cy="512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757E3-97FC-4E64-BF7B-951842457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67" y="4657191"/>
            <a:ext cx="1097759" cy="550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286E3-9708-4332-B42C-E4CE08E6C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035" y="4667169"/>
            <a:ext cx="1161257" cy="5854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56EFC7-A22E-4EC9-93C7-19157387E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9283" y="4676418"/>
            <a:ext cx="1102220" cy="559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A4FC63-A539-4712-BD4C-46B4FD579E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1503" y="4661410"/>
            <a:ext cx="1143347" cy="576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3AB481-47E6-451E-B4C4-3DCBD8969D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898" y="2831486"/>
            <a:ext cx="5791199" cy="9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74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8200"/>
                </a:solidFill>
              </a:rPr>
              <a:t>Better &amp; faster </a:t>
            </a:r>
            <a:r>
              <a:rPr lang="en-US" sz="3000" dirty="0"/>
              <a:t>than other </a:t>
            </a:r>
            <a:r>
              <a:rPr lang="en-US" sz="3000" b="1" dirty="0">
                <a:solidFill>
                  <a:srgbClr val="0000C8"/>
                </a:solidFill>
              </a:rPr>
              <a:t>state-of-the-art EAs</a:t>
            </a:r>
            <a:endParaRPr lang="en-US" sz="2600" b="1" dirty="0">
              <a:solidFill>
                <a:srgbClr val="0000C8"/>
              </a:solidFill>
            </a:endParaRPr>
          </a:p>
          <a:p>
            <a:pPr marL="571500" lvl="1" indent="-171450"/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(Luong et al., Swarm and Evolutionary </a:t>
            </a:r>
            <a:r>
              <a:rPr lang="en-US" sz="1800" i="1" dirty="0">
                <a:solidFill>
                  <a:schemeClr val="bg1"/>
                </a:solidFill>
              </a:rPr>
              <a:t>.</a:t>
            </a:r>
            <a:r>
              <a:rPr lang="en-US" sz="1800" i="1" dirty="0"/>
              <a:t>Computation, 2017)</a:t>
            </a:r>
            <a:endParaRPr lang="en-US" sz="30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</p:spTree>
    <p:extLst>
      <p:ext uri="{BB962C8B-B14F-4D97-AF65-F5344CB8AC3E}">
        <p14:creationId xmlns:p14="http://schemas.microsoft.com/office/powerpoint/2010/main" val="598453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8200"/>
                </a:solidFill>
              </a:rPr>
              <a:t>Better &amp; faster </a:t>
            </a:r>
            <a:r>
              <a:rPr lang="en-US" sz="3000" dirty="0"/>
              <a:t>than other </a:t>
            </a:r>
            <a:r>
              <a:rPr lang="en-US" sz="3000" b="1" dirty="0">
                <a:solidFill>
                  <a:srgbClr val="0000C8"/>
                </a:solidFill>
              </a:rPr>
              <a:t>state-of-the-art EAs</a:t>
            </a:r>
            <a:endParaRPr lang="en-US" sz="2600" b="1" dirty="0">
              <a:solidFill>
                <a:srgbClr val="0000C8"/>
              </a:solidFill>
            </a:endParaRPr>
          </a:p>
          <a:p>
            <a:pPr marL="571500" lvl="1" indent="-171450"/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(Luong et al., Swarm and Evolutionary </a:t>
            </a:r>
            <a:r>
              <a:rPr lang="en-US" sz="1800" i="1" dirty="0">
                <a:solidFill>
                  <a:schemeClr val="bg1"/>
                </a:solidFill>
              </a:rPr>
              <a:t>.</a:t>
            </a:r>
            <a:r>
              <a:rPr lang="en-US" sz="1800" i="1" dirty="0"/>
              <a:t>Computation, 2017)</a:t>
            </a:r>
          </a:p>
          <a:p>
            <a:pPr marL="400050" lvl="1" indent="0">
              <a:buNone/>
            </a:pPr>
            <a:endParaRPr lang="en-US" sz="1800" i="1" dirty="0"/>
          </a:p>
          <a:p>
            <a:pPr marL="171450" indent="-171450"/>
            <a:r>
              <a:rPr lang="en-US" sz="3000" dirty="0"/>
              <a:t> What about </a:t>
            </a:r>
            <a:r>
              <a:rPr lang="en-US" sz="3000" b="1" dirty="0">
                <a:solidFill>
                  <a:srgbClr val="0000C8"/>
                </a:solidFill>
              </a:rPr>
              <a:t>clinical quality</a:t>
            </a:r>
            <a:r>
              <a:rPr lang="en-US" sz="3000" dirty="0"/>
              <a:t>?</a:t>
            </a:r>
            <a:endParaRPr lang="en-US" sz="4800" b="1" dirty="0">
              <a:solidFill>
                <a:srgbClr val="008200"/>
              </a:solidFill>
            </a:endParaRPr>
          </a:p>
          <a:p>
            <a:pPr marL="571500" lvl="1" indent="-171450"/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(Maree et al., under review)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</p:spTree>
    <p:extLst>
      <p:ext uri="{BB962C8B-B14F-4D97-AF65-F5344CB8AC3E}">
        <p14:creationId xmlns:p14="http://schemas.microsoft.com/office/powerpoint/2010/main" val="2097358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0A1DA6A-377C-4464-B3CE-EC65BAA7E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978854"/>
            <a:ext cx="8880566" cy="596031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Afbeelding 1">
            <a:extLst>
              <a:ext uri="{FF2B5EF4-FFF2-40B4-BE49-F238E27FC236}">
                <a16:creationId xmlns:a16="http://schemas.microsoft.com/office/drawing/2014/main" id="{9490A7B8-0AB1-47C3-AF0C-FEDE80D63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362552"/>
            <a:ext cx="2435965" cy="8974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F8E749-1498-4A4D-B8D0-16357899949B}"/>
              </a:ext>
            </a:extLst>
          </p:cNvPr>
          <p:cNvSpPr/>
          <p:nvPr/>
        </p:nvSpPr>
        <p:spPr>
          <a:xfrm>
            <a:off x="3186002" y="13716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02C75-A792-4D4B-B6C2-9D214ADA47D2}"/>
              </a:ext>
            </a:extLst>
          </p:cNvPr>
          <p:cNvSpPr/>
          <p:nvPr/>
        </p:nvSpPr>
        <p:spPr>
          <a:xfrm>
            <a:off x="685800" y="41148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B20B9-FEF8-594E-A5C4-EB9C9096DA8A}"/>
              </a:ext>
            </a:extLst>
          </p:cNvPr>
          <p:cNvSpPr/>
          <p:nvPr/>
        </p:nvSpPr>
        <p:spPr>
          <a:xfrm rot="5400000">
            <a:off x="4336201" y="2887907"/>
            <a:ext cx="242998" cy="754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A6F26-F7D5-444C-A707-DD0FB1602879}"/>
              </a:ext>
            </a:extLst>
          </p:cNvPr>
          <p:cNvSpPr/>
          <p:nvPr/>
        </p:nvSpPr>
        <p:spPr>
          <a:xfrm rot="5400000">
            <a:off x="1947213" y="1127743"/>
            <a:ext cx="140144" cy="2385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0A562-6CB6-F84F-B738-925E109125DB}"/>
              </a:ext>
            </a:extLst>
          </p:cNvPr>
          <p:cNvSpPr/>
          <p:nvPr/>
        </p:nvSpPr>
        <p:spPr>
          <a:xfrm>
            <a:off x="3476372" y="6490530"/>
            <a:ext cx="2343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Coverage Index (%) 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661121-63A1-8344-AF37-40C0227C0AEA}"/>
              </a:ext>
            </a:extLst>
          </p:cNvPr>
          <p:cNvCxnSpPr>
            <a:cxnSpLocks/>
          </p:cNvCxnSpPr>
          <p:nvPr/>
        </p:nvCxnSpPr>
        <p:spPr>
          <a:xfrm>
            <a:off x="762000" y="6553200"/>
            <a:ext cx="77724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70EAC39-7B19-474D-A17E-9D044D559710}"/>
              </a:ext>
            </a:extLst>
          </p:cNvPr>
          <p:cNvSpPr/>
          <p:nvPr/>
        </p:nvSpPr>
        <p:spPr>
          <a:xfrm rot="16200000">
            <a:off x="-719618" y="4016759"/>
            <a:ext cx="22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Sparing Index (</a:t>
            </a:r>
            <a:r>
              <a:rPr lang="en-US" sz="1600" b="1" dirty="0" err="1"/>
              <a:t>Gy</a:t>
            </a:r>
            <a:r>
              <a:rPr lang="en-US" sz="1600" b="1" dirty="0"/>
              <a:t>) 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FF6A12-8841-124A-8A81-17903E6817E3}"/>
              </a:ext>
            </a:extLst>
          </p:cNvPr>
          <p:cNvCxnSpPr>
            <a:cxnSpLocks/>
          </p:cNvCxnSpPr>
          <p:nvPr/>
        </p:nvCxnSpPr>
        <p:spPr>
          <a:xfrm flipV="1">
            <a:off x="609600" y="1447800"/>
            <a:ext cx="0" cy="510540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011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21C2CF-255C-41E8-B639-BD008A1F0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975056"/>
            <a:ext cx="8878824" cy="595914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Afbeelding 1">
            <a:extLst>
              <a:ext uri="{FF2B5EF4-FFF2-40B4-BE49-F238E27FC236}">
                <a16:creationId xmlns:a16="http://schemas.microsoft.com/office/drawing/2014/main" id="{9490A7B8-0AB1-47C3-AF0C-FEDE80D63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362552"/>
            <a:ext cx="2435965" cy="8974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F8E749-1498-4A4D-B8D0-16357899949B}"/>
              </a:ext>
            </a:extLst>
          </p:cNvPr>
          <p:cNvSpPr/>
          <p:nvPr/>
        </p:nvSpPr>
        <p:spPr>
          <a:xfrm>
            <a:off x="3186002" y="13716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02C75-A792-4D4B-B6C2-9D214ADA47D2}"/>
              </a:ext>
            </a:extLst>
          </p:cNvPr>
          <p:cNvSpPr/>
          <p:nvPr/>
        </p:nvSpPr>
        <p:spPr>
          <a:xfrm>
            <a:off x="685800" y="41148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B20B9-FEF8-594E-A5C4-EB9C9096DA8A}"/>
              </a:ext>
            </a:extLst>
          </p:cNvPr>
          <p:cNvSpPr/>
          <p:nvPr/>
        </p:nvSpPr>
        <p:spPr>
          <a:xfrm rot="5400000">
            <a:off x="4336201" y="2887907"/>
            <a:ext cx="242998" cy="754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A6F26-F7D5-444C-A707-DD0FB1602879}"/>
              </a:ext>
            </a:extLst>
          </p:cNvPr>
          <p:cNvSpPr/>
          <p:nvPr/>
        </p:nvSpPr>
        <p:spPr>
          <a:xfrm rot="5400000">
            <a:off x="1947213" y="1127743"/>
            <a:ext cx="140144" cy="2385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0A562-6CB6-F84F-B738-925E109125DB}"/>
              </a:ext>
            </a:extLst>
          </p:cNvPr>
          <p:cNvSpPr/>
          <p:nvPr/>
        </p:nvSpPr>
        <p:spPr>
          <a:xfrm>
            <a:off x="3476372" y="6490530"/>
            <a:ext cx="2343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Coverage Index (%) 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661121-63A1-8344-AF37-40C0227C0AEA}"/>
              </a:ext>
            </a:extLst>
          </p:cNvPr>
          <p:cNvCxnSpPr>
            <a:cxnSpLocks/>
          </p:cNvCxnSpPr>
          <p:nvPr/>
        </p:nvCxnSpPr>
        <p:spPr>
          <a:xfrm>
            <a:off x="762000" y="6553200"/>
            <a:ext cx="77724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70EAC39-7B19-474D-A17E-9D044D559710}"/>
              </a:ext>
            </a:extLst>
          </p:cNvPr>
          <p:cNvSpPr/>
          <p:nvPr/>
        </p:nvSpPr>
        <p:spPr>
          <a:xfrm rot="16200000">
            <a:off x="-719618" y="4016759"/>
            <a:ext cx="22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Sparing Index (</a:t>
            </a:r>
            <a:r>
              <a:rPr lang="en-US" sz="1600" b="1" dirty="0" err="1"/>
              <a:t>Gy</a:t>
            </a:r>
            <a:r>
              <a:rPr lang="en-US" sz="1600" b="1" dirty="0"/>
              <a:t>) 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FF6A12-8841-124A-8A81-17903E6817E3}"/>
              </a:ext>
            </a:extLst>
          </p:cNvPr>
          <p:cNvCxnSpPr>
            <a:cxnSpLocks/>
          </p:cNvCxnSpPr>
          <p:nvPr/>
        </p:nvCxnSpPr>
        <p:spPr>
          <a:xfrm flipV="1">
            <a:off x="609600" y="1447800"/>
            <a:ext cx="0" cy="510540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7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21C2CF-255C-41E8-B639-BD008A1F0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975056"/>
            <a:ext cx="8878824" cy="595914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Afbeelding 1">
            <a:extLst>
              <a:ext uri="{FF2B5EF4-FFF2-40B4-BE49-F238E27FC236}">
                <a16:creationId xmlns:a16="http://schemas.microsoft.com/office/drawing/2014/main" id="{9490A7B8-0AB1-47C3-AF0C-FEDE80D63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362552"/>
            <a:ext cx="2435965" cy="8974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F8E749-1498-4A4D-B8D0-16357899949B}"/>
              </a:ext>
            </a:extLst>
          </p:cNvPr>
          <p:cNvSpPr/>
          <p:nvPr/>
        </p:nvSpPr>
        <p:spPr>
          <a:xfrm>
            <a:off x="3186002" y="13716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02C75-A792-4D4B-B6C2-9D214ADA47D2}"/>
              </a:ext>
            </a:extLst>
          </p:cNvPr>
          <p:cNvSpPr/>
          <p:nvPr/>
        </p:nvSpPr>
        <p:spPr>
          <a:xfrm>
            <a:off x="685800" y="41148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B20B9-FEF8-594E-A5C4-EB9C9096DA8A}"/>
              </a:ext>
            </a:extLst>
          </p:cNvPr>
          <p:cNvSpPr/>
          <p:nvPr/>
        </p:nvSpPr>
        <p:spPr>
          <a:xfrm rot="5400000">
            <a:off x="4336201" y="2887907"/>
            <a:ext cx="242998" cy="754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A6F26-F7D5-444C-A707-DD0FB1602879}"/>
              </a:ext>
            </a:extLst>
          </p:cNvPr>
          <p:cNvSpPr/>
          <p:nvPr/>
        </p:nvSpPr>
        <p:spPr>
          <a:xfrm rot="5400000">
            <a:off x="1947213" y="1127743"/>
            <a:ext cx="140144" cy="2385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0A562-6CB6-F84F-B738-925E109125DB}"/>
              </a:ext>
            </a:extLst>
          </p:cNvPr>
          <p:cNvSpPr/>
          <p:nvPr/>
        </p:nvSpPr>
        <p:spPr>
          <a:xfrm>
            <a:off x="3476372" y="6490530"/>
            <a:ext cx="2343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Coverage Index (%) 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661121-63A1-8344-AF37-40C0227C0AEA}"/>
              </a:ext>
            </a:extLst>
          </p:cNvPr>
          <p:cNvCxnSpPr>
            <a:cxnSpLocks/>
          </p:cNvCxnSpPr>
          <p:nvPr/>
        </p:nvCxnSpPr>
        <p:spPr>
          <a:xfrm>
            <a:off x="762000" y="6553200"/>
            <a:ext cx="77724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70EAC39-7B19-474D-A17E-9D044D559710}"/>
              </a:ext>
            </a:extLst>
          </p:cNvPr>
          <p:cNvSpPr/>
          <p:nvPr/>
        </p:nvSpPr>
        <p:spPr>
          <a:xfrm rot="16200000">
            <a:off x="-719618" y="4016759"/>
            <a:ext cx="22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Sparing Index (</a:t>
            </a:r>
            <a:r>
              <a:rPr lang="en-US" sz="1600" b="1" dirty="0" err="1"/>
              <a:t>Gy</a:t>
            </a:r>
            <a:r>
              <a:rPr lang="en-US" sz="1600" b="1" dirty="0"/>
              <a:t>) 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FF6A12-8841-124A-8A81-17903E6817E3}"/>
              </a:ext>
            </a:extLst>
          </p:cNvPr>
          <p:cNvCxnSpPr>
            <a:cxnSpLocks/>
          </p:cNvCxnSpPr>
          <p:nvPr/>
        </p:nvCxnSpPr>
        <p:spPr>
          <a:xfrm flipV="1">
            <a:off x="609600" y="1447800"/>
            <a:ext cx="0" cy="510540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8AFA707-BFAF-1549-96C4-A2F78EEDF60D}"/>
              </a:ext>
            </a:extLst>
          </p:cNvPr>
          <p:cNvSpPr/>
          <p:nvPr/>
        </p:nvSpPr>
        <p:spPr>
          <a:xfrm>
            <a:off x="36576" y="1371600"/>
            <a:ext cx="8650224" cy="5486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F12BF-7C6F-584F-BE55-EE44D9B57331}"/>
              </a:ext>
            </a:extLst>
          </p:cNvPr>
          <p:cNvSpPr txBox="1"/>
          <p:nvPr/>
        </p:nvSpPr>
        <p:spPr>
          <a:xfrm>
            <a:off x="1752600" y="2449875"/>
            <a:ext cx="5562600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ctr"/>
            <a:r>
              <a:rPr lang="en-US" sz="3000" b="1" dirty="0">
                <a:solidFill>
                  <a:srgbClr val="0000C8"/>
                </a:solidFill>
              </a:rPr>
              <a:t>  Blinded observer study</a:t>
            </a:r>
            <a:r>
              <a:rPr lang="en-US" sz="3000" dirty="0"/>
              <a:t> at AMC: how often is a GOMEA outcome a preferred treatment plan?</a:t>
            </a:r>
          </a:p>
          <a:p>
            <a:pPr marL="171450" indent="-171450" algn="ctr"/>
            <a:r>
              <a:rPr lang="en-US" sz="12000" b="1" dirty="0">
                <a:solidFill>
                  <a:srgbClr val="0082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695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21C2CF-255C-41E8-B639-BD008A1F0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975056"/>
            <a:ext cx="8878824" cy="595914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Afbeelding 1">
            <a:extLst>
              <a:ext uri="{FF2B5EF4-FFF2-40B4-BE49-F238E27FC236}">
                <a16:creationId xmlns:a16="http://schemas.microsoft.com/office/drawing/2014/main" id="{9490A7B8-0AB1-47C3-AF0C-FEDE80D63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362552"/>
            <a:ext cx="2435965" cy="8974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F8E749-1498-4A4D-B8D0-16357899949B}"/>
              </a:ext>
            </a:extLst>
          </p:cNvPr>
          <p:cNvSpPr/>
          <p:nvPr/>
        </p:nvSpPr>
        <p:spPr>
          <a:xfrm>
            <a:off x="3186002" y="13716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02C75-A792-4D4B-B6C2-9D214ADA47D2}"/>
              </a:ext>
            </a:extLst>
          </p:cNvPr>
          <p:cNvSpPr/>
          <p:nvPr/>
        </p:nvSpPr>
        <p:spPr>
          <a:xfrm>
            <a:off x="685800" y="41148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B20B9-FEF8-594E-A5C4-EB9C9096DA8A}"/>
              </a:ext>
            </a:extLst>
          </p:cNvPr>
          <p:cNvSpPr/>
          <p:nvPr/>
        </p:nvSpPr>
        <p:spPr>
          <a:xfrm rot="5400000">
            <a:off x="4336201" y="2887907"/>
            <a:ext cx="242998" cy="754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A6F26-F7D5-444C-A707-DD0FB1602879}"/>
              </a:ext>
            </a:extLst>
          </p:cNvPr>
          <p:cNvSpPr/>
          <p:nvPr/>
        </p:nvSpPr>
        <p:spPr>
          <a:xfrm rot="5400000">
            <a:off x="1947213" y="1127743"/>
            <a:ext cx="140144" cy="2385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0A562-6CB6-F84F-B738-925E109125DB}"/>
              </a:ext>
            </a:extLst>
          </p:cNvPr>
          <p:cNvSpPr/>
          <p:nvPr/>
        </p:nvSpPr>
        <p:spPr>
          <a:xfrm>
            <a:off x="3476372" y="6490530"/>
            <a:ext cx="2343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Coverage Index (%) 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661121-63A1-8344-AF37-40C0227C0AEA}"/>
              </a:ext>
            </a:extLst>
          </p:cNvPr>
          <p:cNvCxnSpPr>
            <a:cxnSpLocks/>
          </p:cNvCxnSpPr>
          <p:nvPr/>
        </p:nvCxnSpPr>
        <p:spPr>
          <a:xfrm>
            <a:off x="762000" y="6553200"/>
            <a:ext cx="77724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70EAC39-7B19-474D-A17E-9D044D559710}"/>
              </a:ext>
            </a:extLst>
          </p:cNvPr>
          <p:cNvSpPr/>
          <p:nvPr/>
        </p:nvSpPr>
        <p:spPr>
          <a:xfrm rot="16200000">
            <a:off x="-719618" y="4016759"/>
            <a:ext cx="22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Sparing Index (</a:t>
            </a:r>
            <a:r>
              <a:rPr lang="en-US" sz="1600" b="1" dirty="0" err="1"/>
              <a:t>Gy</a:t>
            </a:r>
            <a:r>
              <a:rPr lang="en-US" sz="1600" b="1" dirty="0"/>
              <a:t>) 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FF6A12-8841-124A-8A81-17903E6817E3}"/>
              </a:ext>
            </a:extLst>
          </p:cNvPr>
          <p:cNvCxnSpPr>
            <a:cxnSpLocks/>
          </p:cNvCxnSpPr>
          <p:nvPr/>
        </p:nvCxnSpPr>
        <p:spPr>
          <a:xfrm flipV="1">
            <a:off x="609600" y="1447800"/>
            <a:ext cx="0" cy="510540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8AFA707-BFAF-1549-96C4-A2F78EEDF60D}"/>
              </a:ext>
            </a:extLst>
          </p:cNvPr>
          <p:cNvSpPr/>
          <p:nvPr/>
        </p:nvSpPr>
        <p:spPr>
          <a:xfrm>
            <a:off x="36576" y="1371600"/>
            <a:ext cx="8650224" cy="5486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F12BF-7C6F-584F-BE55-EE44D9B57331}"/>
              </a:ext>
            </a:extLst>
          </p:cNvPr>
          <p:cNvSpPr txBox="1"/>
          <p:nvPr/>
        </p:nvSpPr>
        <p:spPr>
          <a:xfrm>
            <a:off x="1752600" y="2449875"/>
            <a:ext cx="5562600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ctr"/>
            <a:r>
              <a:rPr lang="en-US" sz="3000" b="1" dirty="0">
                <a:solidFill>
                  <a:srgbClr val="0000C8"/>
                </a:solidFill>
              </a:rPr>
              <a:t>  Blinded observer study</a:t>
            </a:r>
            <a:r>
              <a:rPr lang="en-US" sz="3000" dirty="0"/>
              <a:t> at AMC: how often is a GOMEA outcome a preferred treatment plan?</a:t>
            </a:r>
          </a:p>
          <a:p>
            <a:pPr marL="171450" indent="-171450" algn="ctr"/>
            <a:r>
              <a:rPr lang="en-US" sz="12000" b="1" dirty="0">
                <a:solidFill>
                  <a:srgbClr val="008200"/>
                </a:solidFill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E26023-4594-4837-9979-8A18F743C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26" y="1974836"/>
            <a:ext cx="5929147" cy="41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7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9861"/>
            <a:ext cx="8763000" cy="523813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Cancer</a:t>
            </a:r>
            <a:r>
              <a:rPr lang="en-US" sz="3000" dirty="0"/>
              <a:t> is a world-wide major </a:t>
            </a:r>
            <a:r>
              <a:rPr lang="en-US" sz="3000" b="1" dirty="0">
                <a:solidFill>
                  <a:srgbClr val="0000C8"/>
                </a:solidFill>
              </a:rPr>
              <a:t>health concern</a:t>
            </a:r>
          </a:p>
          <a:p>
            <a:pPr marL="285750" indent="-285750"/>
            <a:r>
              <a:rPr lang="en-US" sz="3000" dirty="0"/>
              <a:t> More than </a:t>
            </a:r>
            <a:r>
              <a:rPr lang="en-US" sz="3000" b="1" dirty="0">
                <a:solidFill>
                  <a:srgbClr val="0000C8"/>
                </a:solidFill>
              </a:rPr>
              <a:t>1 in 3</a:t>
            </a:r>
            <a:r>
              <a:rPr lang="en-US" sz="3000" dirty="0"/>
              <a:t> people in The Netherlands</a:t>
            </a:r>
          </a:p>
          <a:p>
            <a:pPr marL="285750" indent="-285750"/>
            <a:r>
              <a:rPr lang="en-US" sz="3000" dirty="0"/>
              <a:t> Incidence expected </a:t>
            </a:r>
            <a:r>
              <a:rPr lang="en-US" sz="3000" b="1" dirty="0">
                <a:solidFill>
                  <a:srgbClr val="0000C8"/>
                </a:solidFill>
              </a:rPr>
              <a:t>to rise</a:t>
            </a:r>
            <a:r>
              <a:rPr lang="en-US" sz="3000" dirty="0"/>
              <a:t> (70%, next 2 decades)</a:t>
            </a:r>
          </a:p>
          <a:p>
            <a:pPr marL="285750" indent="-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Radiation therapy</a:t>
            </a:r>
            <a:r>
              <a:rPr lang="en-US" sz="3000" dirty="0"/>
              <a:t> pillar of modern treatment</a:t>
            </a:r>
          </a:p>
          <a:p>
            <a:pPr marL="685800" lvl="1"/>
            <a:r>
              <a:rPr lang="en-US" sz="2600" dirty="0"/>
              <a:t> Use </a:t>
            </a:r>
            <a:r>
              <a:rPr lang="en-US" sz="2600" b="1" dirty="0">
                <a:solidFill>
                  <a:srgbClr val="0000C8"/>
                </a:solidFill>
              </a:rPr>
              <a:t>ionizing radiation</a:t>
            </a:r>
            <a:r>
              <a:rPr lang="en-US" sz="2600" dirty="0"/>
              <a:t> to kill </a:t>
            </a:r>
            <a:r>
              <a:rPr lang="en-US" sz="2600" b="1" dirty="0">
                <a:solidFill>
                  <a:srgbClr val="0000C8"/>
                </a:solidFill>
              </a:rPr>
              <a:t>cancer cells</a:t>
            </a:r>
            <a:r>
              <a:rPr lang="en-US" sz="2600" dirty="0"/>
              <a:t> (tumor)</a:t>
            </a:r>
          </a:p>
          <a:p>
            <a:pPr marL="685800" lvl="1"/>
            <a:r>
              <a:rPr lang="en-US" sz="2600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Impossible</a:t>
            </a:r>
            <a:r>
              <a:rPr lang="en-US" sz="2600" dirty="0"/>
              <a:t> to not also hit </a:t>
            </a:r>
            <a:r>
              <a:rPr lang="en-US" sz="2600" b="1" dirty="0">
                <a:solidFill>
                  <a:srgbClr val="0000C8"/>
                </a:solidFill>
              </a:rPr>
              <a:t>healthy cells</a:t>
            </a:r>
            <a:r>
              <a:rPr lang="en-US" sz="2600" dirty="0"/>
              <a:t> (organs at risk)</a:t>
            </a:r>
          </a:p>
          <a:p>
            <a:pPr marL="2857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Brachytherapy</a:t>
            </a:r>
            <a:r>
              <a:rPr lang="en-US" sz="3000" dirty="0"/>
              <a:t> form of </a:t>
            </a:r>
            <a:r>
              <a:rPr lang="en-US" sz="3000" b="1" dirty="0">
                <a:solidFill>
                  <a:srgbClr val="0000C8"/>
                </a:solidFill>
              </a:rPr>
              <a:t>internal </a:t>
            </a:r>
            <a:r>
              <a:rPr lang="en-US" sz="3000" dirty="0"/>
              <a:t>radiation therapy</a:t>
            </a:r>
          </a:p>
          <a:p>
            <a:pPr marL="685800" lvl="1"/>
            <a:r>
              <a:rPr lang="en-US" sz="2600" dirty="0"/>
              <a:t> By radiating </a:t>
            </a:r>
            <a:r>
              <a:rPr lang="en-US" sz="2600" b="1" dirty="0">
                <a:solidFill>
                  <a:srgbClr val="0000C8"/>
                </a:solidFill>
              </a:rPr>
              <a:t>inside-outward</a:t>
            </a:r>
            <a:r>
              <a:rPr lang="en-US" sz="2600" dirty="0"/>
              <a:t>, can potentially achieve</a:t>
            </a:r>
          </a:p>
          <a:p>
            <a:pPr marL="1085850" lvl="2"/>
            <a:r>
              <a:rPr lang="en-US" sz="2200" dirty="0"/>
              <a:t> </a:t>
            </a:r>
            <a:r>
              <a:rPr lang="en-US" sz="2200" b="1" dirty="0">
                <a:solidFill>
                  <a:srgbClr val="008200"/>
                </a:solidFill>
              </a:rPr>
              <a:t>Higher</a:t>
            </a:r>
            <a:r>
              <a:rPr lang="en-US" sz="2200" dirty="0"/>
              <a:t> conformality</a:t>
            </a:r>
          </a:p>
          <a:p>
            <a:pPr marL="1085850" lvl="2"/>
            <a:r>
              <a:rPr lang="en-US" sz="2200" dirty="0"/>
              <a:t> </a:t>
            </a:r>
            <a:r>
              <a:rPr lang="en-US" sz="2200" b="1" dirty="0">
                <a:solidFill>
                  <a:srgbClr val="008200"/>
                </a:solidFill>
              </a:rPr>
              <a:t>Higher</a:t>
            </a:r>
            <a:r>
              <a:rPr lang="en-US" sz="2200" dirty="0"/>
              <a:t> dose to tumor (region)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Therapy for Cancer</a:t>
            </a:r>
          </a:p>
        </p:txBody>
      </p:sp>
    </p:spTree>
    <p:extLst>
      <p:ext uri="{BB962C8B-B14F-4D97-AF65-F5344CB8AC3E}">
        <p14:creationId xmlns:p14="http://schemas.microsoft.com/office/powerpoint/2010/main" val="14315401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21C2CF-255C-41E8-B639-BD008A1F0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975056"/>
            <a:ext cx="8878824" cy="595914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</a:t>
            </a:r>
          </a:p>
        </p:txBody>
      </p:sp>
      <p:pic>
        <p:nvPicPr>
          <p:cNvPr id="9" name="Afbeelding 1">
            <a:extLst>
              <a:ext uri="{FF2B5EF4-FFF2-40B4-BE49-F238E27FC236}">
                <a16:creationId xmlns:a16="http://schemas.microsoft.com/office/drawing/2014/main" id="{9490A7B8-0AB1-47C3-AF0C-FEDE80D63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362552"/>
            <a:ext cx="2435965" cy="8974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F8E749-1498-4A4D-B8D0-16357899949B}"/>
              </a:ext>
            </a:extLst>
          </p:cNvPr>
          <p:cNvSpPr/>
          <p:nvPr/>
        </p:nvSpPr>
        <p:spPr>
          <a:xfrm>
            <a:off x="3186002" y="13716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02C75-A792-4D4B-B6C2-9D214ADA47D2}"/>
              </a:ext>
            </a:extLst>
          </p:cNvPr>
          <p:cNvSpPr/>
          <p:nvPr/>
        </p:nvSpPr>
        <p:spPr>
          <a:xfrm>
            <a:off x="685800" y="4114800"/>
            <a:ext cx="24299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B20B9-FEF8-594E-A5C4-EB9C9096DA8A}"/>
              </a:ext>
            </a:extLst>
          </p:cNvPr>
          <p:cNvSpPr/>
          <p:nvPr/>
        </p:nvSpPr>
        <p:spPr>
          <a:xfrm rot="5400000">
            <a:off x="4336201" y="2887907"/>
            <a:ext cx="242998" cy="754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A6F26-F7D5-444C-A707-DD0FB1602879}"/>
              </a:ext>
            </a:extLst>
          </p:cNvPr>
          <p:cNvSpPr/>
          <p:nvPr/>
        </p:nvSpPr>
        <p:spPr>
          <a:xfrm rot="5400000">
            <a:off x="1947213" y="1127743"/>
            <a:ext cx="140144" cy="2385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0A562-6CB6-F84F-B738-925E109125DB}"/>
              </a:ext>
            </a:extLst>
          </p:cNvPr>
          <p:cNvSpPr/>
          <p:nvPr/>
        </p:nvSpPr>
        <p:spPr>
          <a:xfrm>
            <a:off x="3476372" y="6490530"/>
            <a:ext cx="2343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Coverage Index (%) 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661121-63A1-8344-AF37-40C0227C0AEA}"/>
              </a:ext>
            </a:extLst>
          </p:cNvPr>
          <p:cNvCxnSpPr>
            <a:cxnSpLocks/>
          </p:cNvCxnSpPr>
          <p:nvPr/>
        </p:nvCxnSpPr>
        <p:spPr>
          <a:xfrm>
            <a:off x="762000" y="6553200"/>
            <a:ext cx="77724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70EAC39-7B19-474D-A17E-9D044D559710}"/>
              </a:ext>
            </a:extLst>
          </p:cNvPr>
          <p:cNvSpPr/>
          <p:nvPr/>
        </p:nvSpPr>
        <p:spPr>
          <a:xfrm rot="16200000">
            <a:off x="-719618" y="4016759"/>
            <a:ext cx="22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Least Sparing Index (</a:t>
            </a:r>
            <a:r>
              <a:rPr lang="en-US" sz="1600" b="1" dirty="0" err="1"/>
              <a:t>Gy</a:t>
            </a:r>
            <a:r>
              <a:rPr lang="en-US" sz="1600" b="1" dirty="0"/>
              <a:t>) 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FF6A12-8841-124A-8A81-17903E6817E3}"/>
              </a:ext>
            </a:extLst>
          </p:cNvPr>
          <p:cNvCxnSpPr>
            <a:cxnSpLocks/>
          </p:cNvCxnSpPr>
          <p:nvPr/>
        </p:nvCxnSpPr>
        <p:spPr>
          <a:xfrm flipV="1">
            <a:off x="609600" y="1447800"/>
            <a:ext cx="0" cy="510540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8AFA707-BFAF-1549-96C4-A2F78EEDF60D}"/>
              </a:ext>
            </a:extLst>
          </p:cNvPr>
          <p:cNvSpPr/>
          <p:nvPr/>
        </p:nvSpPr>
        <p:spPr>
          <a:xfrm>
            <a:off x="36576" y="1371600"/>
            <a:ext cx="8650224" cy="5486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EAF9-63A9-F046-B499-D76D781E0812}"/>
              </a:ext>
            </a:extLst>
          </p:cNvPr>
          <p:cNvSpPr txBox="1"/>
          <p:nvPr/>
        </p:nvSpPr>
        <p:spPr>
          <a:xfrm>
            <a:off x="1752600" y="2449875"/>
            <a:ext cx="5562600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ctr"/>
            <a:r>
              <a:rPr lang="en-US" sz="3000" b="1" dirty="0">
                <a:solidFill>
                  <a:srgbClr val="0000C8"/>
                </a:solidFill>
              </a:rPr>
              <a:t>  Blinded observer study</a:t>
            </a:r>
            <a:r>
              <a:rPr lang="en-US" sz="3000" dirty="0"/>
              <a:t> at AMC: how often is a GOMEA outcome a preferred treatment plan?</a:t>
            </a:r>
          </a:p>
          <a:p>
            <a:pPr marL="171450" indent="-171450" algn="ctr"/>
            <a:r>
              <a:rPr lang="en-US" sz="12000" b="1" dirty="0">
                <a:solidFill>
                  <a:srgbClr val="008200"/>
                </a:solidFill>
              </a:rPr>
              <a:t>&gt; 98%</a:t>
            </a:r>
          </a:p>
        </p:txBody>
      </p:sp>
    </p:spTree>
    <p:extLst>
      <p:ext uri="{BB962C8B-B14F-4D97-AF65-F5344CB8AC3E}">
        <p14:creationId xmlns:p14="http://schemas.microsoft.com/office/powerpoint/2010/main" val="7199048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 - extensions</a:t>
            </a:r>
          </a:p>
        </p:txBody>
      </p:sp>
      <p:pic>
        <p:nvPicPr>
          <p:cNvPr id="2" name="movie_realtime">
            <a:hlinkClick r:id="" action="ppaction://media"/>
            <a:extLst>
              <a:ext uri="{FF2B5EF4-FFF2-40B4-BE49-F238E27FC236}">
                <a16:creationId xmlns:a16="http://schemas.microsoft.com/office/drawing/2014/main" id="{EFB85EB6-BA06-4E0D-AC46-F838FDEEC9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2467709"/>
            <a:ext cx="4114800" cy="4114800"/>
          </a:xfrm>
          <a:prstGeom prst="rect">
            <a:avLst/>
          </a:prstGeom>
        </p:spPr>
      </p:pic>
      <p:pic>
        <p:nvPicPr>
          <p:cNvPr id="4" name="movie_10xtime">
            <a:hlinkClick r:id="" action="ppaction://media"/>
            <a:extLst>
              <a:ext uri="{FF2B5EF4-FFF2-40B4-BE49-F238E27FC236}">
                <a16:creationId xmlns:a16="http://schemas.microsoft.com/office/drawing/2014/main" id="{F79B2742-B02E-4995-A679-0608FF0A200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7181" y="2488288"/>
            <a:ext cx="41148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2C1AE4-69D2-42B2-95F2-17D630F269E1}"/>
              </a:ext>
            </a:extLst>
          </p:cNvPr>
          <p:cNvSpPr txBox="1"/>
          <p:nvPr/>
        </p:nvSpPr>
        <p:spPr>
          <a:xfrm>
            <a:off x="1907906" y="2259305"/>
            <a:ext cx="1431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REAL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59DFB-CE98-47BA-9E1C-BDF8ED304C13}"/>
              </a:ext>
            </a:extLst>
          </p:cNvPr>
          <p:cNvSpPr txBox="1"/>
          <p:nvPr/>
        </p:nvSpPr>
        <p:spPr>
          <a:xfrm>
            <a:off x="6292620" y="2259304"/>
            <a:ext cx="1401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10x SPEED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0B2043-C7EA-4B7F-95C4-BA3829FC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10207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GPU speedup:</a:t>
            </a:r>
            <a:r>
              <a:rPr lang="en-US" sz="3000" dirty="0"/>
              <a:t> from 60 minutes to </a:t>
            </a:r>
            <a:r>
              <a:rPr lang="en-US" sz="3000" b="1" dirty="0">
                <a:solidFill>
                  <a:srgbClr val="008200"/>
                </a:solidFill>
              </a:rPr>
              <a:t>30 seconds</a:t>
            </a:r>
          </a:p>
          <a:p>
            <a:pPr marL="571500" lvl="1" indent="-171450"/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Bouter</a:t>
            </a:r>
            <a:r>
              <a:rPr lang="en-US" sz="1800" i="1" dirty="0"/>
              <a:t> et al., in preparation)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29537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5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F50EEA-DE93-4036-AF00-8ADB0C17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" y="2011588"/>
            <a:ext cx="9094435" cy="484641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 - extensions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44F677-4BFA-42CB-ADB7-11E4B067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Good </a:t>
            </a:r>
            <a:r>
              <a:rPr lang="en-US" sz="3000" b="1" dirty="0">
                <a:solidFill>
                  <a:srgbClr val="0000C8"/>
                </a:solidFill>
              </a:rPr>
              <a:t>user interface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2651117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 - extensions</a:t>
            </a:r>
          </a:p>
        </p:txBody>
      </p:sp>
      <p:sp>
        <p:nvSpPr>
          <p:cNvPr id="21" name="Tekstvak 7">
            <a:extLst>
              <a:ext uri="{FF2B5EF4-FFF2-40B4-BE49-F238E27FC236}">
                <a16:creationId xmlns:a16="http://schemas.microsoft.com/office/drawing/2014/main" id="{3247ECD1-EB3D-4E82-8F69-542171C84E00}"/>
              </a:ext>
            </a:extLst>
          </p:cNvPr>
          <p:cNvSpPr txBox="1"/>
          <p:nvPr/>
        </p:nvSpPr>
        <p:spPr>
          <a:xfrm>
            <a:off x="5522741" y="5741332"/>
            <a:ext cx="231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treatment plan</a:t>
            </a:r>
          </a:p>
        </p:txBody>
      </p:sp>
      <p:pic>
        <p:nvPicPr>
          <p:cNvPr id="22" name="Afbeelding 9">
            <a:extLst>
              <a:ext uri="{FF2B5EF4-FFF2-40B4-BE49-F238E27FC236}">
                <a16:creationId xmlns:a16="http://schemas.microsoft.com/office/drawing/2014/main" id="{C767AA10-7071-489E-8E0D-88F4799A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19" y="6127741"/>
            <a:ext cx="333422" cy="352474"/>
          </a:xfrm>
          <a:prstGeom prst="rect">
            <a:avLst/>
          </a:prstGeom>
        </p:spPr>
      </p:pic>
      <p:pic>
        <p:nvPicPr>
          <p:cNvPr id="23" name="Afbeelding 13">
            <a:extLst>
              <a:ext uri="{FF2B5EF4-FFF2-40B4-BE49-F238E27FC236}">
                <a16:creationId xmlns:a16="http://schemas.microsoft.com/office/drawing/2014/main" id="{AD69B7DE-E90A-4B76-8E0F-C29A14B11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" y="2147572"/>
            <a:ext cx="9133334" cy="3590476"/>
          </a:xfrm>
          <a:prstGeom prst="rect">
            <a:avLst/>
          </a:prstGeom>
        </p:spPr>
      </p:pic>
      <p:sp>
        <p:nvSpPr>
          <p:cNvPr id="24" name="Tekstvak 10">
            <a:extLst>
              <a:ext uri="{FF2B5EF4-FFF2-40B4-BE49-F238E27FC236}">
                <a16:creationId xmlns:a16="http://schemas.microsoft.com/office/drawing/2014/main" id="{60ECAAEF-6421-488B-90E1-AAEE9041E918}"/>
              </a:ext>
            </a:extLst>
          </p:cNvPr>
          <p:cNvSpPr txBox="1"/>
          <p:nvPr/>
        </p:nvSpPr>
        <p:spPr>
          <a:xfrm>
            <a:off x="5504589" y="6135469"/>
            <a:ext cx="2405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catheters with </a:t>
            </a:r>
          </a:p>
          <a:p>
            <a:r>
              <a:rPr lang="en-US" dirty="0"/>
              <a:t>dwell time optimization</a:t>
            </a:r>
          </a:p>
        </p:txBody>
      </p:sp>
      <p:sp>
        <p:nvSpPr>
          <p:cNvPr id="25" name="Tekstvak 11">
            <a:extLst>
              <a:ext uri="{FF2B5EF4-FFF2-40B4-BE49-F238E27FC236}">
                <a16:creationId xmlns:a16="http://schemas.microsoft.com/office/drawing/2014/main" id="{F0937A9F-E242-4FB3-8033-3B1EB602CFBA}"/>
              </a:ext>
            </a:extLst>
          </p:cNvPr>
          <p:cNvSpPr txBox="1"/>
          <p:nvPr/>
        </p:nvSpPr>
        <p:spPr>
          <a:xfrm>
            <a:off x="5319858" y="5862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6" name="Tekstvak 12">
            <a:extLst>
              <a:ext uri="{FF2B5EF4-FFF2-40B4-BE49-F238E27FC236}">
                <a16:creationId xmlns:a16="http://schemas.microsoft.com/office/drawing/2014/main" id="{4F9DEB3E-6469-4749-9D9E-1C8C37F5427A}"/>
              </a:ext>
            </a:extLst>
          </p:cNvPr>
          <p:cNvSpPr txBox="1"/>
          <p:nvPr/>
        </p:nvSpPr>
        <p:spPr>
          <a:xfrm>
            <a:off x="670315" y="5770314"/>
            <a:ext cx="3466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exist treatment plans satisfying all clinical criteria</a:t>
            </a:r>
          </a:p>
          <a:p>
            <a:r>
              <a:rPr lang="en-US" dirty="0"/>
              <a:t>for 4 catheters.</a:t>
            </a:r>
          </a:p>
        </p:txBody>
      </p:sp>
      <p:pic>
        <p:nvPicPr>
          <p:cNvPr id="27" name="Afbeelding 5">
            <a:extLst>
              <a:ext uri="{FF2B5EF4-FFF2-40B4-BE49-F238E27FC236}">
                <a16:creationId xmlns:a16="http://schemas.microsoft.com/office/drawing/2014/main" id="{11924227-80E7-4C58-A041-A31A7426E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798204"/>
            <a:ext cx="295316" cy="28579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026CFA-97D4-4323-A956-27E59DF9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10207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Optimize also </a:t>
            </a:r>
            <a:r>
              <a:rPr lang="en-US" sz="3000" b="1" dirty="0">
                <a:solidFill>
                  <a:srgbClr val="0000C8"/>
                </a:solidFill>
              </a:rPr>
              <a:t>positions </a:t>
            </a:r>
            <a:r>
              <a:rPr lang="en-US" sz="3000" dirty="0"/>
              <a:t>and </a:t>
            </a:r>
            <a:r>
              <a:rPr lang="en-US" sz="3000" b="1" dirty="0">
                <a:solidFill>
                  <a:srgbClr val="0000C8"/>
                </a:solidFill>
              </a:rPr>
              <a:t>number</a:t>
            </a:r>
            <a:r>
              <a:rPr lang="en-US" sz="3000" dirty="0"/>
              <a:t> of </a:t>
            </a:r>
            <a:r>
              <a:rPr lang="en-US" sz="3000" b="1" dirty="0">
                <a:solidFill>
                  <a:srgbClr val="0000C8"/>
                </a:solidFill>
              </a:rPr>
              <a:t>catheters</a:t>
            </a:r>
          </a:p>
          <a:p>
            <a:pPr marL="571500" lvl="1" indent="-171450"/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(van der Meer et al., proc. GECCO, 2018)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41036908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GOMEA for brachytherapy - extensions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90C381-E1D6-4A4C-95DD-94231CE62030}"/>
              </a:ext>
            </a:extLst>
          </p:cNvPr>
          <p:cNvGrpSpPr/>
          <p:nvPr/>
        </p:nvGrpSpPr>
        <p:grpSpPr>
          <a:xfrm>
            <a:off x="34887" y="2286000"/>
            <a:ext cx="8956713" cy="4495800"/>
            <a:chOff x="571665" y="1651804"/>
            <a:chExt cx="7277525" cy="3572099"/>
          </a:xfrm>
        </p:grpSpPr>
        <p:pic>
          <p:nvPicPr>
            <p:cNvPr id="11" name="Afbeelding 1">
              <a:extLst>
                <a:ext uri="{FF2B5EF4-FFF2-40B4-BE49-F238E27FC236}">
                  <a16:creationId xmlns:a16="http://schemas.microsoft.com/office/drawing/2014/main" id="{39FEA725-30AA-4100-B6B2-261778872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5"/>
            <a:stretch/>
          </p:blipFill>
          <p:spPr>
            <a:xfrm>
              <a:off x="571665" y="1651804"/>
              <a:ext cx="4428572" cy="3572099"/>
            </a:xfrm>
            <a:prstGeom prst="rect">
              <a:avLst/>
            </a:prstGeom>
          </p:spPr>
        </p:pic>
        <p:pic>
          <p:nvPicPr>
            <p:cNvPr id="12" name="Afbeelding 9">
              <a:extLst>
                <a:ext uri="{FF2B5EF4-FFF2-40B4-BE49-F238E27FC236}">
                  <a16:creationId xmlns:a16="http://schemas.microsoft.com/office/drawing/2014/main" id="{41C0479F-D545-41BE-94DE-5D0CC0CCA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0" t="6094" r="1689" b="36213"/>
            <a:stretch/>
          </p:blipFill>
          <p:spPr>
            <a:xfrm>
              <a:off x="5113731" y="1843571"/>
              <a:ext cx="2735459" cy="2789233"/>
            </a:xfrm>
            <a:prstGeom prst="rect">
              <a:avLst/>
            </a:prstGeom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622C23-3E3B-45C3-A2E0-29796BD24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10207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Optimize also </a:t>
            </a:r>
            <a:r>
              <a:rPr lang="en-US" sz="3000" b="1" dirty="0">
                <a:solidFill>
                  <a:srgbClr val="0000C8"/>
                </a:solidFill>
              </a:rPr>
              <a:t>positions </a:t>
            </a:r>
            <a:r>
              <a:rPr lang="en-US" sz="3000" dirty="0"/>
              <a:t>and </a:t>
            </a:r>
            <a:r>
              <a:rPr lang="en-US" sz="3000" b="1" dirty="0">
                <a:solidFill>
                  <a:srgbClr val="0000C8"/>
                </a:solidFill>
              </a:rPr>
              <a:t>number</a:t>
            </a:r>
            <a:r>
              <a:rPr lang="en-US" sz="3000" dirty="0"/>
              <a:t> of </a:t>
            </a:r>
            <a:r>
              <a:rPr lang="en-US" sz="3000" b="1" dirty="0">
                <a:solidFill>
                  <a:srgbClr val="0000C8"/>
                </a:solidFill>
              </a:rPr>
              <a:t>catheters</a:t>
            </a:r>
          </a:p>
          <a:p>
            <a:pPr marL="571500" lvl="1" indent="-171450"/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/>
              <a:t>(van der Meer et al., proc. GECCO, 2018)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9605653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9154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GOMEA</a:t>
            </a:r>
            <a:r>
              <a:rPr lang="en-US" sz="3000" b="1" dirty="0"/>
              <a:t> </a:t>
            </a:r>
            <a:r>
              <a:rPr lang="en-US" sz="3000" dirty="0"/>
              <a:t>is a </a:t>
            </a:r>
            <a:r>
              <a:rPr lang="en-US" sz="3000" b="1" dirty="0">
                <a:solidFill>
                  <a:srgbClr val="008200"/>
                </a:solidFill>
              </a:rPr>
              <a:t>versatile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08200"/>
                </a:solidFill>
              </a:rPr>
              <a:t>state-of-the-art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000C8"/>
                </a:solidFill>
              </a:rPr>
              <a:t>family</a:t>
            </a:r>
            <a:r>
              <a:rPr lang="en-US" sz="3000" dirty="0"/>
              <a:t> of </a:t>
            </a:r>
            <a:r>
              <a:rPr lang="en-US" sz="1500" dirty="0">
                <a:solidFill>
                  <a:schemeClr val="bg1"/>
                </a:solidFill>
              </a:rPr>
              <a:t>+</a:t>
            </a:r>
            <a:r>
              <a:rPr lang="en-US" sz="3000" dirty="0"/>
              <a:t>(linkage-)model-based </a:t>
            </a:r>
            <a:r>
              <a:rPr lang="en-US" sz="3000" b="1" dirty="0"/>
              <a:t>evolutionary algorithms</a:t>
            </a:r>
            <a:endParaRPr lang="en-US" sz="3000" b="1" dirty="0">
              <a:solidFill>
                <a:srgbClr val="0082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Messages</a:t>
            </a:r>
          </a:p>
        </p:txBody>
      </p:sp>
    </p:spTree>
    <p:extLst>
      <p:ext uri="{BB962C8B-B14F-4D97-AF65-F5344CB8AC3E}">
        <p14:creationId xmlns:p14="http://schemas.microsoft.com/office/powerpoint/2010/main" val="2036278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915400" cy="5287963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GOMEA</a:t>
            </a:r>
            <a:r>
              <a:rPr lang="en-US" sz="3000" b="1" dirty="0"/>
              <a:t> </a:t>
            </a:r>
            <a:r>
              <a:rPr lang="en-US" sz="3000" dirty="0"/>
              <a:t>is a </a:t>
            </a:r>
            <a:r>
              <a:rPr lang="en-US" sz="3000" b="1" dirty="0">
                <a:solidFill>
                  <a:srgbClr val="008200"/>
                </a:solidFill>
              </a:rPr>
              <a:t>versatile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08200"/>
                </a:solidFill>
              </a:rPr>
              <a:t>state-of-the-art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000C8"/>
                </a:solidFill>
              </a:rPr>
              <a:t>family</a:t>
            </a:r>
            <a:r>
              <a:rPr lang="en-US" sz="3000" dirty="0"/>
              <a:t> of </a:t>
            </a:r>
            <a:r>
              <a:rPr lang="en-US" sz="1500" dirty="0">
                <a:solidFill>
                  <a:schemeClr val="bg1"/>
                </a:solidFill>
              </a:rPr>
              <a:t>+</a:t>
            </a:r>
            <a:r>
              <a:rPr lang="en-US" sz="3000" dirty="0"/>
              <a:t>(linkage-)model-based </a:t>
            </a:r>
            <a:r>
              <a:rPr lang="en-US" sz="3000" b="1" dirty="0"/>
              <a:t>evolutionary algorithms</a:t>
            </a:r>
          </a:p>
          <a:p>
            <a:pPr marL="171450" indent="-171450"/>
            <a:endParaRPr lang="en-US" sz="3000" dirty="0"/>
          </a:p>
          <a:p>
            <a:pPr marL="171450" indent="-171450"/>
            <a:r>
              <a:rPr lang="en-US" sz="3000" dirty="0"/>
              <a:t> </a:t>
            </a:r>
            <a:r>
              <a:rPr lang="en-US" sz="3000" b="1" dirty="0">
                <a:solidFill>
                  <a:srgbClr val="0000C8"/>
                </a:solidFill>
              </a:rPr>
              <a:t>GOMEA</a:t>
            </a:r>
            <a:r>
              <a:rPr lang="en-US" sz="3000" dirty="0"/>
              <a:t> for semi-automated and insightful</a:t>
            </a:r>
          </a:p>
          <a:p>
            <a:pPr marL="171450" indent="-171450"/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rgbClr val="0000C8"/>
                </a:solidFill>
              </a:rPr>
              <a:t>brachytherapy treatment planning</a:t>
            </a:r>
          </a:p>
          <a:p>
            <a:pPr marL="171450" indent="-171450"/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dirty="0"/>
              <a:t>is </a:t>
            </a:r>
            <a:r>
              <a:rPr lang="en-US" sz="3000" b="1" dirty="0">
                <a:solidFill>
                  <a:srgbClr val="008200"/>
                </a:solidFill>
              </a:rPr>
              <a:t>very promising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Messages</a:t>
            </a:r>
          </a:p>
        </p:txBody>
      </p:sp>
    </p:spTree>
    <p:extLst>
      <p:ext uri="{BB962C8B-B14F-4D97-AF65-F5344CB8AC3E}">
        <p14:creationId xmlns:p14="http://schemas.microsoft.com/office/powerpoint/2010/main" val="42101236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wo logo">
            <a:extLst>
              <a:ext uri="{FF2B5EF4-FFF2-40B4-BE49-F238E27FC236}">
                <a16:creationId xmlns:a16="http://schemas.microsoft.com/office/drawing/2014/main" id="{48C0A6AD-6384-6E4E-938B-B75EC8B93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57" y="5800725"/>
            <a:ext cx="3582723" cy="4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elekta logo">
            <a:extLst>
              <a:ext uri="{FF2B5EF4-FFF2-40B4-BE49-F238E27FC236}">
                <a16:creationId xmlns:a16="http://schemas.microsoft.com/office/drawing/2014/main" id="{2CDE0549-A679-9E46-B750-1FEBBE43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2066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nvidia logo">
            <a:extLst>
              <a:ext uri="{FF2B5EF4-FFF2-40B4-BE49-F238E27FC236}">
                <a16:creationId xmlns:a16="http://schemas.microsoft.com/office/drawing/2014/main" id="{3B53644A-8520-4081-8F0E-644B8E08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33" y="5907408"/>
            <a:ext cx="370967" cy="2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410200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2800" dirty="0"/>
              <a:t> </a:t>
            </a:r>
            <a:r>
              <a:rPr lang="en-US" sz="2800" b="1" dirty="0"/>
              <a:t>B.Sc./M.Sc. Students, </a:t>
            </a:r>
            <a:r>
              <a:rPr lang="en-US" sz="2600" b="1" dirty="0"/>
              <a:t>PhD Students, Postdocs</a:t>
            </a:r>
          </a:p>
          <a:p>
            <a:pPr marL="457200" lvl="1" indent="0">
              <a:buNone/>
            </a:pPr>
            <a:r>
              <a:rPr lang="en-US" sz="2200" dirty="0"/>
              <a:t>Anton </a:t>
            </a:r>
            <a:r>
              <a:rPr lang="en-US" sz="2200" dirty="0" err="1"/>
              <a:t>Bouter</a:t>
            </a:r>
            <a:r>
              <a:rPr lang="en-US" sz="2200" dirty="0"/>
              <a:t>, Naomi </a:t>
            </a:r>
            <a:r>
              <a:rPr lang="en-US" sz="2200" dirty="0" err="1"/>
              <a:t>Buntsma</a:t>
            </a:r>
            <a:r>
              <a:rPr lang="en-US" sz="2200" dirty="0"/>
              <a:t>, Hoang Luong, Ernst </a:t>
            </a:r>
            <a:r>
              <a:rPr lang="en-US" sz="2200" dirty="0" err="1"/>
              <a:t>Kooreman</a:t>
            </a:r>
            <a:r>
              <a:rPr lang="en-US" sz="2200" dirty="0"/>
              <a:t>, Stef Maree,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/>
              <a:t>Marjolein</a:t>
            </a:r>
            <a:r>
              <a:rPr lang="en-US" sz="2200" dirty="0"/>
              <a:t> van der Meer, Krzysztof Sadowski, Matthijs </a:t>
            </a:r>
            <a:r>
              <a:rPr lang="en-US" sz="2200" dirty="0" err="1"/>
              <a:t>Verzijl</a:t>
            </a:r>
            <a:endParaRPr lang="en-US" sz="2200" dirty="0"/>
          </a:p>
          <a:p>
            <a:pPr marL="171450" indent="-171450"/>
            <a:endParaRPr lang="en-US" sz="1000" dirty="0"/>
          </a:p>
          <a:p>
            <a:pPr marL="171450" indent="-171450"/>
            <a:r>
              <a:rPr lang="en-US" sz="2800" dirty="0"/>
              <a:t> </a:t>
            </a:r>
            <a:r>
              <a:rPr lang="en-US" sz="2600" b="1" dirty="0"/>
              <a:t>Senior Researchers</a:t>
            </a:r>
          </a:p>
          <a:p>
            <a:pPr marL="457200" lvl="1" indent="0">
              <a:buNone/>
            </a:pPr>
            <a:r>
              <a:rPr lang="en-US" sz="2200" dirty="0"/>
              <a:t>Tanja Alderliesten, Arjan Bel, Dirk </a:t>
            </a:r>
            <a:r>
              <a:rPr lang="en-US" sz="2200" dirty="0" err="1"/>
              <a:t>Thierens</a:t>
            </a:r>
            <a:r>
              <a:rPr lang="en-US" sz="2200" dirty="0"/>
              <a:t>, Cees Witteveen</a:t>
            </a:r>
          </a:p>
          <a:p>
            <a:pPr marL="457200" lvl="1" indent="0">
              <a:buNone/>
            </a:pPr>
            <a:endParaRPr lang="en-US" sz="1000" dirty="0"/>
          </a:p>
          <a:p>
            <a:pPr marL="171450" indent="-171450"/>
            <a:r>
              <a:rPr lang="en-US" sz="2800" dirty="0"/>
              <a:t> </a:t>
            </a:r>
            <a:r>
              <a:rPr lang="en-US" sz="2600" b="1" dirty="0"/>
              <a:t>Support-, Industry-, Consultant-, Medical Staff</a:t>
            </a:r>
          </a:p>
          <a:p>
            <a:pPr marL="457200" lvl="1" indent="0">
              <a:buNone/>
            </a:pPr>
            <a:r>
              <a:rPr lang="nl-NL" sz="2200" dirty="0"/>
              <a:t>Danique Barten, Karel Hinnen, Rob van der Laarse, Yury </a:t>
            </a:r>
            <a:r>
              <a:rPr lang="nl-NL" sz="2200" dirty="0" err="1"/>
              <a:t>Niatsetski</a:t>
            </a:r>
            <a:r>
              <a:rPr lang="nl-NL" sz="2200" dirty="0"/>
              <a:t>, Kees Koedooder, Bradley Pieters, Coen Rasch, Joost </a:t>
            </a:r>
            <a:r>
              <a:rPr lang="nl-NL" sz="2200" dirty="0" err="1"/>
              <a:t>Schillings</a:t>
            </a:r>
            <a:r>
              <a:rPr lang="nl-NL" sz="2200" dirty="0"/>
              <a:t>, Bob van Veelen, Henrike Westerveld, Niek van Wieringen</a:t>
            </a:r>
          </a:p>
          <a:p>
            <a:pPr marL="457200" lvl="1" indent="0">
              <a:buNone/>
            </a:pPr>
            <a:endParaRPr lang="nl-NL" sz="1000" dirty="0"/>
          </a:p>
          <a:p>
            <a:pPr marL="171450" indent="-171450"/>
            <a:r>
              <a:rPr lang="en-US" sz="2400" dirty="0"/>
              <a:t> </a:t>
            </a:r>
            <a:r>
              <a:rPr lang="en-US" sz="2600" b="1" dirty="0"/>
              <a:t>Funding</a:t>
            </a:r>
            <a:endParaRPr lang="en-US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05224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>
            <a:extLst>
              <a:ext uri="{FF2B5EF4-FFF2-40B4-BE49-F238E27FC236}">
                <a16:creationId xmlns:a16="http://schemas.microsoft.com/office/drawing/2014/main" id="{CEC1AC23-86B9-AB41-BCFB-EBC170F8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8A19E9A3-3FD1-DE40-B414-EFFDB8D950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High-Dose-Rate Prostate Brachytherapy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http://www.prostate.org.au/media/465106/hdr-brachytherapy.png">
            <a:extLst>
              <a:ext uri="{FF2B5EF4-FFF2-40B4-BE49-F238E27FC236}">
                <a16:creationId xmlns:a16="http://schemas.microsoft.com/office/drawing/2014/main" id="{245EAFBF-3AB4-4D78-879F-C6BC36C4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5410200" cy="51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7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>
            <a:extLst>
              <a:ext uri="{FF2B5EF4-FFF2-40B4-BE49-F238E27FC236}">
                <a16:creationId xmlns:a16="http://schemas.microsoft.com/office/drawing/2014/main" id="{CEC1AC23-86B9-AB41-BCFB-EBC170F8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8A19E9A3-3FD1-DE40-B414-EFFDB8D950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Planning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65B4D-0D24-4EB0-8ED6-C6E26441D02F}"/>
              </a:ext>
            </a:extLst>
          </p:cNvPr>
          <p:cNvSpPr txBox="1"/>
          <p:nvPr/>
        </p:nvSpPr>
        <p:spPr>
          <a:xfrm>
            <a:off x="5491177" y="4843046"/>
            <a:ext cx="3429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Isodose</a:t>
            </a:r>
            <a:r>
              <a:rPr lang="en-US" sz="1600" i="1" dirty="0"/>
              <a:t> lines in % of planning-aim dose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078E4D4-8C75-4229-A9CC-B047B0113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57170"/>
            <a:ext cx="8610600" cy="33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4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Protocol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D9023-2A06-4D80-A0C4-542B50CE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441464"/>
            <a:ext cx="85915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0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14582</TotalTime>
  <Words>2325</Words>
  <Application>Microsoft Office PowerPoint</Application>
  <PresentationFormat>On-screen Show (4:3)</PresentationFormat>
  <Paragraphs>414</Paragraphs>
  <Slides>67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Cambria Math</vt:lpstr>
      <vt:lpstr>Office Theme</vt:lpstr>
      <vt:lpstr>Better, Faster, and more Insightful Semi-Automatic Brachytherapy Treatment Planning for Prostate Cancer with Multi-objective Gene-pool Optimal Mixing Evolutionary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Improving Childhood Cancer Care when Parents Cannot be There  –  Reducing Medical Traumatic Stress in Childhood Cancer Patients by Bonding with a Robot Companion </dc:title>
  <dc:creator>Peter Bosman</dc:creator>
  <cp:lastModifiedBy>Peter Bosman</cp:lastModifiedBy>
  <cp:revision>727</cp:revision>
  <dcterms:created xsi:type="dcterms:W3CDTF">2016-05-24T14:52:47Z</dcterms:created>
  <dcterms:modified xsi:type="dcterms:W3CDTF">2018-09-23T16:18:36Z</dcterms:modified>
</cp:coreProperties>
</file>