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8" r:id="rId6"/>
    <p:sldId id="287" r:id="rId7"/>
    <p:sldId id="272" r:id="rId8"/>
    <p:sldId id="288" r:id="rId9"/>
    <p:sldId id="284" r:id="rId10"/>
    <p:sldId id="285" r:id="rId11"/>
    <p:sldId id="286" r:id="rId12"/>
    <p:sldId id="283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ar-Velzeboer, M.M.A. (Martine) van de" initials="GM(vd" lastIdx="40" clrIdx="0">
    <p:extLst>
      <p:ext uri="{19B8F6BF-5375-455C-9EA6-DF929625EA0E}">
        <p15:presenceInfo xmlns:p15="http://schemas.microsoft.com/office/powerpoint/2012/main" userId="S::martine.vandegaar@tno.nl::30b1944a-5bfa-491e-9364-d9ef0dae2aa2" providerId="AD"/>
      </p:ext>
    </p:extLst>
  </p:cmAuthor>
  <p:cmAuthor id="2" name="Verhagen, W.P. (Pieter)" initials="VW(" lastIdx="27" clrIdx="1">
    <p:extLst>
      <p:ext uri="{19B8F6BF-5375-455C-9EA6-DF929625EA0E}">
        <p15:presenceInfo xmlns:p15="http://schemas.microsoft.com/office/powerpoint/2012/main" userId="S::pieter.verhagen@tno.nl::5f2f34f7-582a-432f-acaf-2239dc36fc1d" providerId="AD"/>
      </p:ext>
    </p:extLst>
  </p:cmAuthor>
  <p:cmAuthor id="3" name="Jorick Heijerman" initials="JH" lastIdx="4" clrIdx="2">
    <p:extLst>
      <p:ext uri="{19B8F6BF-5375-455C-9EA6-DF929625EA0E}">
        <p15:presenceInfo xmlns:p15="http://schemas.microsoft.com/office/powerpoint/2012/main" userId="Jorick Heijer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984"/>
    <a:srgbClr val="4F4D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7BB37C-F16C-4E10-96AA-672347AC74CE}" v="224" dt="2021-09-08T13:34:36.250"/>
    <p1510:client id="{9CB99463-3710-1B45-93D7-7C7D380A686C}" v="59" dt="2021-09-07T15:11:30.8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B7589-C302-DD4D-8E2E-80F83BB43D88}" type="datetimeFigureOut">
              <a:rPr lang="nl-NL" smtClean="0"/>
              <a:t>8-9-2021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67A93-201C-3D40-826C-87DBED810A0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873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867A93-201C-3D40-826C-87DBED810A0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8528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867A93-201C-3D40-826C-87DBED810A0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182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68ABB034-F354-AC41-8723-79A8839BA9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065301-B2DC-4E40-83D6-A1BCF23C4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C86A0E4-B1FE-3543-A716-0FF149377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4A4115-D7FE-5F4A-98D9-BB7C34D86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CEA4-5432-AE46-9E3D-A5055477C2A2}" type="datetimeFigureOut">
              <a:rPr lang="nl-NL" smtClean="0"/>
              <a:t>8-9-2021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5C7E60-ED7B-DC42-9687-007E7EE7C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8DA8E8-EEFB-6B46-A05A-3CF4AB92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1451-4FF8-2F43-9EF0-1466E9604644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Afbeelding 8" descr="Afbeelding met tekening&#10;&#10;Automatisch gegenereerde beschrijving">
            <a:extLst>
              <a:ext uri="{FF2B5EF4-FFF2-40B4-BE49-F238E27FC236}">
                <a16:creationId xmlns:a16="http://schemas.microsoft.com/office/drawing/2014/main" id="{28302E4F-F518-DC4A-AF97-19756B929C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0298" y="6336887"/>
            <a:ext cx="2255802" cy="31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7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065301-B2DC-4E40-83D6-A1BCF23C4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279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C86A0E4-B1FE-3543-A716-0FF149377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2279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4A4115-D7FE-5F4A-98D9-BB7C34D86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CEA4-5432-AE46-9E3D-A5055477C2A2}" type="datetimeFigureOut">
              <a:rPr lang="nl-NL" smtClean="0"/>
              <a:t>8-9-2021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5C7E60-ED7B-DC42-9687-007E7EE7C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8DA8E8-EEFB-6B46-A05A-3CF4AB92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1451-4FF8-2F43-9EF0-1466E96046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555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33288-19C0-BC46-B5F1-3C8F09184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DCECDF-4FBF-D047-8218-C2A8AC8A1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330E8-7632-BC43-989F-CEB61C8A0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CEA4-5432-AE46-9E3D-A5055477C2A2}" type="datetimeFigureOut">
              <a:rPr lang="nl-NL" smtClean="0"/>
              <a:t>8-9-2021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B2517F-95D4-E94F-948B-35100FD7C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3FAA2C-173A-6B4A-94DA-A8147B89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1451-4FF8-2F43-9EF0-1466E96046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14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6524B-9377-5647-96D0-BAE80B40E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105C19-E7E6-094D-B54C-56291C2BB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62279" y="1825625"/>
            <a:ext cx="4584356" cy="4351338"/>
          </a:xfrm>
        </p:spPr>
        <p:txBody>
          <a:bodyPr/>
          <a:lstStyle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CF3E0D1-E80A-554D-9ACA-874AD6721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5673" y="1825625"/>
            <a:ext cx="4584357" cy="4351338"/>
          </a:xfrm>
        </p:spPr>
        <p:txBody>
          <a:bodyPr/>
          <a:lstStyle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07E727C-B2B6-F540-AF40-A44CC5067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CEA4-5432-AE46-9E3D-A5055477C2A2}" type="datetimeFigureOut">
              <a:rPr lang="nl-NL" smtClean="0"/>
              <a:t>8-9-2021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4DBC2B5-5133-F64C-A4D8-C48AB335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DA801D5-617F-7245-8DC4-80ECD29F5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1451-4FF8-2F43-9EF0-1466E96046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2652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E2DB78-4E1C-E447-943B-B3AE3B48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279" y="2766218"/>
            <a:ext cx="9586784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B96BAC0-E4BF-9F4B-8EE0-E70058732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CEA4-5432-AE46-9E3D-A5055477C2A2}" type="datetimeFigureOut">
              <a:rPr lang="nl-NL" smtClean="0"/>
              <a:t>8-9-2021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24459FC-4676-564C-A50A-250D8E910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D87F0B0-FA61-984D-AC2D-138D1B9B8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1451-4FF8-2F43-9EF0-1466E96046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9224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82D8B26-3D1E-E248-B2C0-61BE96619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CEA4-5432-AE46-9E3D-A5055477C2A2}" type="datetimeFigureOut">
              <a:rPr lang="nl-NL" smtClean="0"/>
              <a:t>8-9-2021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985781D-CF61-4F4C-AE34-90979CD5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B9CD7DD-FFF3-4343-97F2-946BC2694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1451-4FF8-2F43-9EF0-1466E96046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6879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68ABB034-F354-AC41-8723-79A8839BA9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4A4115-D7FE-5F4A-98D9-BB7C34D86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CEA4-5432-AE46-9E3D-A5055477C2A2}" type="datetimeFigureOut">
              <a:rPr lang="nl-NL" smtClean="0"/>
              <a:t>8-9-2021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5C7E60-ED7B-DC42-9687-007E7EE7C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8DA8E8-EEFB-6B46-A05A-3CF4AB92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1451-4FF8-2F43-9EF0-1466E9604644}" type="slidenum">
              <a:rPr lang="nl-NL" smtClean="0"/>
              <a:t>‹#›</a:t>
            </a:fld>
            <a:endParaRPr lang="nl-NL"/>
          </a:p>
        </p:txBody>
      </p:sp>
      <p:pic>
        <p:nvPicPr>
          <p:cNvPr id="3" name="Afbeelding 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A414AC5A-63D8-FF4B-8D1B-4D0CEAA80D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7907" y="3006232"/>
            <a:ext cx="6276185" cy="126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99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68ABB034-F354-AC41-8723-79A8839BA9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4A4115-D7FE-5F4A-98D9-BB7C34D86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CEA4-5432-AE46-9E3D-A5055477C2A2}" type="datetimeFigureOut">
              <a:rPr lang="nl-NL" smtClean="0"/>
              <a:t>8-9-2021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5C7E60-ED7B-DC42-9687-007E7EE7C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8DA8E8-EEFB-6B46-A05A-3CF4AB92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1451-4FF8-2F43-9EF0-1466E9604644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Afbeelding 7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C0E0F36D-597A-5149-8C06-8B9D605412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7907" y="3006232"/>
            <a:ext cx="6276185" cy="126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86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68ABB034-F354-AC41-8723-79A8839BA9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4A4115-D7FE-5F4A-98D9-BB7C34D86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CEA4-5432-AE46-9E3D-A5055477C2A2}" type="datetimeFigureOut">
              <a:rPr lang="nl-NL" smtClean="0"/>
              <a:t>8-9-2021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5C7E60-ED7B-DC42-9687-007E7EE7C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8DA8E8-EEFB-6B46-A05A-3CF4AB92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1451-4FF8-2F43-9EF0-1466E9604644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Afbeelding 7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DFCCE562-73A3-AB4E-9E81-FF606BCA8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7907" y="3006232"/>
            <a:ext cx="6276185" cy="126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1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68ABB034-F354-AC41-8723-79A8839BA9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065301-B2DC-4E40-83D6-A1BCF23C4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C86A0E4-B1FE-3543-A716-0FF149377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4A4115-D7FE-5F4A-98D9-BB7C34D86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CEA4-5432-AE46-9E3D-A5055477C2A2}" type="datetimeFigureOut">
              <a:rPr lang="nl-NL" smtClean="0"/>
              <a:t>8-9-2021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5C7E60-ED7B-DC42-9687-007E7EE7C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8DA8E8-EEFB-6B46-A05A-3CF4AB92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1451-4FF8-2F43-9EF0-1466E9604644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Afbeelding 8" descr="Afbeelding met tekening&#10;&#10;Automatisch gegenereerde beschrijving">
            <a:extLst>
              <a:ext uri="{FF2B5EF4-FFF2-40B4-BE49-F238E27FC236}">
                <a16:creationId xmlns:a16="http://schemas.microsoft.com/office/drawing/2014/main" id="{28302E4F-F518-DC4A-AF97-19756B929C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0298" y="6336887"/>
            <a:ext cx="2255802" cy="31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8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68ABB034-F354-AC41-8723-79A8839BA9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065301-B2DC-4E40-83D6-A1BCF23C4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C86A0E4-B1FE-3543-A716-0FF149377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4A4115-D7FE-5F4A-98D9-BB7C34D86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CEA4-5432-AE46-9E3D-A5055477C2A2}" type="datetimeFigureOut">
              <a:rPr lang="nl-NL" smtClean="0"/>
              <a:t>8-9-2021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5C7E60-ED7B-DC42-9687-007E7EE7C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8DA8E8-EEFB-6B46-A05A-3CF4AB92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1451-4FF8-2F43-9EF0-1466E9604644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Afbeelding 8" descr="Afbeelding met tekening&#10;&#10;Automatisch gegenereerde beschrijving">
            <a:extLst>
              <a:ext uri="{FF2B5EF4-FFF2-40B4-BE49-F238E27FC236}">
                <a16:creationId xmlns:a16="http://schemas.microsoft.com/office/drawing/2014/main" id="{28302E4F-F518-DC4A-AF97-19756B929C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0298" y="6336887"/>
            <a:ext cx="2255802" cy="31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3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persoon, tafel, binnen, zitten&#10;&#10;Automatisch gegenereerde beschrijving">
            <a:extLst>
              <a:ext uri="{FF2B5EF4-FFF2-40B4-BE49-F238E27FC236}">
                <a16:creationId xmlns:a16="http://schemas.microsoft.com/office/drawing/2014/main" id="{80477A5C-29CA-0C42-8050-411B44F4F1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7065301-B2DC-4E40-83D6-A1BCF23C4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643" y="1122363"/>
            <a:ext cx="7329329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C86A0E4-B1FE-3543-A716-0FF149377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643" y="3602038"/>
            <a:ext cx="7329329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4A4115-D7FE-5F4A-98D9-BB7C34D86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CEA4-5432-AE46-9E3D-A5055477C2A2}" type="datetimeFigureOut">
              <a:rPr lang="nl-NL" smtClean="0"/>
              <a:t>8-9-2021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5C7E60-ED7B-DC42-9687-007E7EE7C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8DA8E8-EEFB-6B46-A05A-3CF4AB92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1451-4FF8-2F43-9EF0-1466E9604644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Afbeelding 8" descr="Afbeelding met tekening&#10;&#10;Automatisch gegenereerde beschrijving">
            <a:extLst>
              <a:ext uri="{FF2B5EF4-FFF2-40B4-BE49-F238E27FC236}">
                <a16:creationId xmlns:a16="http://schemas.microsoft.com/office/drawing/2014/main" id="{28302E4F-F518-DC4A-AF97-19756B929C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0298" y="6336887"/>
            <a:ext cx="2255802" cy="31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1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065301-B2DC-4E40-83D6-A1BCF23C4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279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3E3984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C86A0E4-B1FE-3543-A716-0FF149377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2279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4A4115-D7FE-5F4A-98D9-BB7C34D86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CEA4-5432-AE46-9E3D-A5055477C2A2}" type="datetimeFigureOut">
              <a:rPr lang="nl-NL" smtClean="0"/>
              <a:t>8-9-2021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5C7E60-ED7B-DC42-9687-007E7EE7C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8DA8E8-EEFB-6B46-A05A-3CF4AB92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1451-4FF8-2F43-9EF0-1466E96046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726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065301-B2DC-4E40-83D6-A1BCF23C4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279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C86A0E4-B1FE-3543-A716-0FF149377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2279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4A4115-D7FE-5F4A-98D9-BB7C34D86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CEA4-5432-AE46-9E3D-A5055477C2A2}" type="datetimeFigureOut">
              <a:rPr lang="nl-NL" smtClean="0"/>
              <a:t>8-9-2021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5C7E60-ED7B-DC42-9687-007E7EE7C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8DA8E8-EEFB-6B46-A05A-3CF4AB92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1451-4FF8-2F43-9EF0-1466E96046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71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33288-19C0-BC46-B5F1-3C8F09184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DCECDF-4FBF-D047-8218-C2A8AC8A1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/>
            </a:lvl1pPr>
            <a:lvl2pPr>
              <a:buSzPct val="100000"/>
              <a:defRPr sz="1200"/>
            </a:lvl2pPr>
            <a:lvl3pPr>
              <a:buSzPct val="100000"/>
              <a:defRPr sz="1100"/>
            </a:lvl3pPr>
            <a:lvl4pPr>
              <a:buSzPct val="100000"/>
              <a:defRPr sz="1100"/>
            </a:lvl4pPr>
            <a:lvl5pPr>
              <a:buSzPct val="100000"/>
              <a:defRPr sz="11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330E8-7632-BC43-989F-CEB61C8A0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CEA4-5432-AE46-9E3D-A5055477C2A2}" type="datetimeFigureOut">
              <a:rPr lang="nl-NL" smtClean="0"/>
              <a:t>8-9-2021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B2517F-95D4-E94F-948B-35100FD7C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3FAA2C-173A-6B4A-94DA-A8147B89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1451-4FF8-2F43-9EF0-1466E96046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589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6524B-9377-5647-96D0-BAE80B40E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105C19-E7E6-094D-B54C-56291C2BB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62279" y="1825625"/>
            <a:ext cx="4584356" cy="4351338"/>
          </a:xfrm>
        </p:spPr>
        <p:txBody>
          <a:bodyPr/>
          <a:lstStyle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CF3E0D1-E80A-554D-9ACA-874AD6721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5673" y="1825625"/>
            <a:ext cx="4584357" cy="4351338"/>
          </a:xfrm>
        </p:spPr>
        <p:txBody>
          <a:bodyPr/>
          <a:lstStyle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07E727C-B2B6-F540-AF40-A44CC5067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CEA4-5432-AE46-9E3D-A5055477C2A2}" type="datetimeFigureOut">
              <a:rPr lang="nl-NL" smtClean="0"/>
              <a:t>8-9-2021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4DBC2B5-5133-F64C-A4D8-C48AB335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DA801D5-617F-7245-8DC4-80ECD29F5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1451-4FF8-2F43-9EF0-1466E96046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5298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3BED87-3220-2449-B3AC-14259EFF0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279" y="365125"/>
            <a:ext cx="9374188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560715A-F18F-634F-B96B-D4B8FE518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2279" y="1681163"/>
            <a:ext cx="40163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9B880D7-E8C0-2A4B-A844-87970561E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2279" y="2505075"/>
            <a:ext cx="4585945" cy="3684588"/>
          </a:xfrm>
        </p:spPr>
        <p:txBody>
          <a:bodyPr/>
          <a:lstStyle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C6AFDFC-4611-EF40-8440-0F9FE8AC6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77743" y="1681163"/>
            <a:ext cx="4585946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8C6E009-FFBA-DA4F-A9CD-770BEE65F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77743" y="2505075"/>
            <a:ext cx="4585945" cy="3684588"/>
          </a:xfrm>
        </p:spPr>
        <p:txBody>
          <a:bodyPr/>
          <a:lstStyle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BC46C64-2B2C-9248-837F-62A67E85A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CEA4-5432-AE46-9E3D-A5055477C2A2}" type="datetimeFigureOut">
              <a:rPr lang="nl-NL" smtClean="0"/>
              <a:t>8-9-2021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948618C-F55D-6949-853B-90C3AF077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850710A-9445-4246-AFC8-5E4DCEB4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1451-4FF8-2F43-9EF0-1466E96046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787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95BE1F4-E41F-3249-8FF4-A3FC42052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281" y="365125"/>
            <a:ext cx="95867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D0B54BE-66A0-0742-AD7B-17292BD7C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2279" y="1825625"/>
            <a:ext cx="95867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837F85-57E7-704D-83FC-D8A7617EEA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2279" y="62579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FCEA4-5432-AE46-9E3D-A5055477C2A2}" type="datetimeFigureOut">
              <a:rPr lang="nl-NL" smtClean="0"/>
              <a:t>8-9-2021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A1F6CA-7956-BA41-938B-A23D3FF57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62943" y="62619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214FF5-CE38-4547-A893-CFFAB6B7A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69443" y="62757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E1451-4FF8-2F43-9EF0-1466E9604644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D50A96A-85CA-AF43-93D4-610182C5E03A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722708" y="6334995"/>
            <a:ext cx="2248930" cy="31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5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4" r:id="rId4"/>
    <p:sldLayoutId id="2147483668" r:id="rId5"/>
    <p:sldLayoutId id="2147483660" r:id="rId6"/>
    <p:sldLayoutId id="2147483650" r:id="rId7"/>
    <p:sldLayoutId id="2147483652" r:id="rId8"/>
    <p:sldLayoutId id="2147483653" r:id="rId9"/>
    <p:sldLayoutId id="2147483669" r:id="rId10"/>
    <p:sldLayoutId id="2147483670" r:id="rId11"/>
    <p:sldLayoutId id="2147483671" r:id="rId12"/>
    <p:sldLayoutId id="2147483654" r:id="rId13"/>
    <p:sldLayoutId id="2147483655" r:id="rId14"/>
    <p:sldLayoutId id="2147483665" r:id="rId15"/>
    <p:sldLayoutId id="2147483666" r:id="rId16"/>
    <p:sldLayoutId id="21474836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3E3984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14000"/>
        <a:buFontTx/>
        <a:buBlip>
          <a:blip r:embed="rId21"/>
        </a:buBlip>
        <a:defRPr sz="1400" kern="1200">
          <a:solidFill>
            <a:schemeClr val="tx2"/>
          </a:solidFill>
          <a:latin typeface="Lato" panose="020F05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14000"/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Lato" panose="020F0502020204030203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SzPct val="114000"/>
        <a:buFontTx/>
        <a:buNone/>
        <a:defRPr sz="1200" kern="1200">
          <a:solidFill>
            <a:schemeClr val="tx2"/>
          </a:solidFill>
          <a:latin typeface="Lato" panose="020F0502020204030203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SzPct val="114000"/>
        <a:buFontTx/>
        <a:buNone/>
        <a:defRPr sz="1200" kern="1200">
          <a:solidFill>
            <a:schemeClr val="tx2"/>
          </a:solidFill>
          <a:latin typeface="Lato" panose="020F0502020204030203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SzPct val="114000"/>
        <a:buFontTx/>
        <a:buNone/>
        <a:defRPr sz="1200" kern="1200">
          <a:solidFill>
            <a:schemeClr val="tx2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365tno.sharepoint.com/teams/T94988/TeamDocuments/Team/Work/Business%20Plan/pieter@linksight.n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9047511-EB09-4E28-B6AA-956EBDC844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/>
              <a:t>Linksight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22FFFA92-FC74-448B-BA0C-85E01CB957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1800"/>
              <a:t>a TNO MPC spin-off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5301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F55D4-BAC6-D246-ACCE-D78874F3E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437354"/>
            <a:ext cx="9484659" cy="2387600"/>
          </a:xfrm>
        </p:spPr>
        <p:txBody>
          <a:bodyPr>
            <a:normAutofit/>
          </a:bodyPr>
          <a:lstStyle/>
          <a:p>
            <a:pPr algn="l"/>
            <a:r>
              <a:rPr lang="nl-NL" sz="4400" err="1">
                <a:latin typeface="Lato" panose="020F0502020204030203"/>
              </a:rPr>
              <a:t>Create</a:t>
            </a:r>
            <a:r>
              <a:rPr lang="nl-NL" sz="4400">
                <a:latin typeface="Lato" panose="020F0502020204030203"/>
              </a:rPr>
              <a:t> </a:t>
            </a:r>
            <a:r>
              <a:rPr lang="nl-NL" sz="4400"/>
              <a:t>data-</a:t>
            </a:r>
            <a:r>
              <a:rPr lang="nl-NL" sz="4400" err="1"/>
              <a:t>driven</a:t>
            </a:r>
            <a:r>
              <a:rPr lang="nl-NL" sz="4400"/>
              <a:t> </a:t>
            </a:r>
            <a:r>
              <a:rPr lang="nl-NL" sz="4400" err="1"/>
              <a:t>insights</a:t>
            </a:r>
            <a:r>
              <a:rPr lang="nl-NL" sz="4400"/>
              <a:t> </a:t>
            </a:r>
            <a:r>
              <a:rPr lang="nl-NL" sz="4400" err="1"/>
              <a:t>together</a:t>
            </a:r>
            <a:r>
              <a:rPr lang="nl-NL" sz="4400"/>
              <a:t>,</a:t>
            </a:r>
            <a:br>
              <a:rPr lang="nl-NL" sz="4400"/>
            </a:br>
            <a:r>
              <a:rPr lang="nl-NL" sz="4400">
                <a:latin typeface="Lato Hairline" panose="020F0202020204030203"/>
              </a:rPr>
              <a:t>without </a:t>
            </a:r>
            <a:r>
              <a:rPr lang="nl-NL" sz="4400" err="1">
                <a:latin typeface="Lato Hairline" panose="020F0202020204030203"/>
              </a:rPr>
              <a:t>sharing</a:t>
            </a:r>
            <a:r>
              <a:rPr lang="nl-NL" sz="4400">
                <a:latin typeface="Lato Hairline" panose="020F0202020204030203"/>
              </a:rPr>
              <a:t> </a:t>
            </a:r>
            <a:r>
              <a:rPr lang="nl-NL" sz="4400" err="1">
                <a:latin typeface="Lato Hairline" panose="020F0202020204030203"/>
              </a:rPr>
              <a:t>sensitive</a:t>
            </a:r>
            <a:r>
              <a:rPr lang="nl-NL" sz="4400">
                <a:latin typeface="Lato Hairline" panose="020F0202020204030203"/>
              </a:rPr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val="3526769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44BA9-4514-4A5F-8DC8-C9EE8475E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Governance</a:t>
            </a:r>
            <a:r>
              <a:rPr lang="nl-NL"/>
              <a:t> </a:t>
            </a:r>
            <a:r>
              <a:rPr lang="nl-NL" err="1"/>
              <a:t>needed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set </a:t>
            </a:r>
            <a:r>
              <a:rPr lang="nl-NL" err="1"/>
              <a:t>conditions</a:t>
            </a:r>
            <a:r>
              <a:rPr lang="nl-NL"/>
              <a:t> </a:t>
            </a:r>
            <a:r>
              <a:rPr lang="nl-NL" err="1"/>
              <a:t>for</a:t>
            </a:r>
            <a:r>
              <a:rPr lang="nl-NL"/>
              <a:t> analysis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E6AAC7F-E985-4647-9285-17DD01D3F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281" y="2297228"/>
            <a:ext cx="9586783" cy="260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4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E7DA44F-6DC0-B647-984C-BED9A2DA1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Combine MPC </a:t>
            </a:r>
            <a:r>
              <a:rPr lang="nl-NL" err="1"/>
              <a:t>and</a:t>
            </a:r>
            <a:r>
              <a:rPr lang="nl-NL"/>
              <a:t> blockchain </a:t>
            </a:r>
            <a:r>
              <a:rPr lang="nl-NL" err="1"/>
              <a:t>for</a:t>
            </a:r>
            <a:r>
              <a:rPr lang="nl-NL"/>
              <a:t> </a:t>
            </a:r>
            <a:r>
              <a:rPr lang="nl-NL" err="1"/>
              <a:t>governance</a:t>
            </a:r>
            <a:endParaRPr lang="nl-NL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BD0B310-F503-FA4B-980F-A08F848C4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681" y="2835648"/>
            <a:ext cx="636577" cy="636577"/>
          </a:xfrm>
          <a:prstGeom prst="rect">
            <a:avLst/>
          </a:prstGeom>
        </p:spPr>
      </p:pic>
      <p:pic>
        <p:nvPicPr>
          <p:cNvPr id="75" name="Picture 74" descr="Icon&#10;&#10;Description automatically generated">
            <a:extLst>
              <a:ext uri="{FF2B5EF4-FFF2-40B4-BE49-F238E27FC236}">
                <a16:creationId xmlns:a16="http://schemas.microsoft.com/office/drawing/2014/main" id="{147A4DFB-1E34-1340-99C5-D9A91EBCB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664" y="3765912"/>
            <a:ext cx="636577" cy="636577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:a16="http://schemas.microsoft.com/office/drawing/2014/main" id="{758ACA3F-C6B3-6444-8879-87ED08BD2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173" y="3129385"/>
            <a:ext cx="636577" cy="636577"/>
          </a:xfrm>
          <a:prstGeom prst="rect">
            <a:avLst/>
          </a:prstGeom>
        </p:spPr>
      </p:pic>
      <p:pic>
        <p:nvPicPr>
          <p:cNvPr id="88" name="Picture 87" descr="Icon&#10;&#10;Description automatically generated">
            <a:extLst>
              <a:ext uri="{FF2B5EF4-FFF2-40B4-BE49-F238E27FC236}">
                <a16:creationId xmlns:a16="http://schemas.microsoft.com/office/drawing/2014/main" id="{3E73BE55-5382-FF44-B97F-40230E3D2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458" y="4527751"/>
            <a:ext cx="636577" cy="63657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4B894D-2032-4240-9F23-E1344EA7C0B2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1740243" y="3153937"/>
            <a:ext cx="428438" cy="492921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A4282C8-6C3A-DA4A-A061-A13399F26390}"/>
              </a:ext>
            </a:extLst>
          </p:cNvPr>
          <p:cNvCxnSpPr>
            <a:cxnSpLocks/>
          </p:cNvCxnSpPr>
          <p:nvPr/>
        </p:nvCxnSpPr>
        <p:spPr>
          <a:xfrm>
            <a:off x="1954462" y="4380025"/>
            <a:ext cx="626726" cy="369982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3E77C19-FBE5-514D-87AF-E54C0121896A}"/>
              </a:ext>
            </a:extLst>
          </p:cNvPr>
          <p:cNvCxnSpPr>
            <a:cxnSpLocks/>
          </p:cNvCxnSpPr>
          <p:nvPr/>
        </p:nvCxnSpPr>
        <p:spPr>
          <a:xfrm flipH="1">
            <a:off x="3365674" y="3931605"/>
            <a:ext cx="317325" cy="689355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4E74055F-B185-1845-B857-B08DA91BFE3A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805258" y="3153937"/>
            <a:ext cx="404615" cy="103814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014AAF7C-A36A-0C45-8A31-51B6E539D749}"/>
              </a:ext>
            </a:extLst>
          </p:cNvPr>
          <p:cNvSpPr txBox="1"/>
          <p:nvPr/>
        </p:nvSpPr>
        <p:spPr>
          <a:xfrm>
            <a:off x="800324" y="1676872"/>
            <a:ext cx="2585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1600">
                <a:latin typeface="Lato" panose="020F0502020204030203" pitchFamily="34" charset="77"/>
              </a:rPr>
              <a:t>Blockchain network for governance &amp; auditlog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416DB6A6-1743-D946-AD42-FF8E2B0B2BAE}"/>
              </a:ext>
            </a:extLst>
          </p:cNvPr>
          <p:cNvSpPr/>
          <p:nvPr/>
        </p:nvSpPr>
        <p:spPr>
          <a:xfrm>
            <a:off x="1095809" y="3631769"/>
            <a:ext cx="220684" cy="23707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/>
              <a:t>A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177A79BF-ADC0-FE4C-811B-3C314A7425B3}"/>
              </a:ext>
            </a:extLst>
          </p:cNvPr>
          <p:cNvSpPr/>
          <p:nvPr/>
        </p:nvSpPr>
        <p:spPr>
          <a:xfrm>
            <a:off x="4120579" y="3294809"/>
            <a:ext cx="220684" cy="23707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/>
              <a:t>B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6388914C-4A38-ED47-A6CC-5D0FCF3A29C0}"/>
              </a:ext>
            </a:extLst>
          </p:cNvPr>
          <p:cNvSpPr/>
          <p:nvPr/>
        </p:nvSpPr>
        <p:spPr>
          <a:xfrm>
            <a:off x="3177489" y="5195638"/>
            <a:ext cx="220684" cy="23707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/>
              <a:t>C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44C3DEE-1A1B-3246-BC1B-53F883AEE114}"/>
              </a:ext>
            </a:extLst>
          </p:cNvPr>
          <p:cNvSpPr txBox="1"/>
          <p:nvPr/>
        </p:nvSpPr>
        <p:spPr>
          <a:xfrm>
            <a:off x="4456695" y="2110931"/>
            <a:ext cx="1968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L" sz="1600">
                <a:latin typeface="Lato" panose="020F0502020204030203" pitchFamily="34" charset="77"/>
              </a:rPr>
              <a:t>Smart contract with</a:t>
            </a:r>
            <a:br>
              <a:rPr lang="en-NL" sz="1600">
                <a:latin typeface="Lato" panose="020F0502020204030203" pitchFamily="34" charset="77"/>
              </a:rPr>
            </a:br>
            <a:r>
              <a:rPr lang="en-NL" sz="1600">
                <a:latin typeface="Lato" panose="020F0502020204030203" pitchFamily="34" charset="77"/>
              </a:rPr>
              <a:t>governance rules</a:t>
            </a:r>
          </a:p>
        </p:txBody>
      </p:sp>
      <p:pic>
        <p:nvPicPr>
          <p:cNvPr id="119" name="Picture 118" descr="Icon&#10;&#10;Description automatically generated">
            <a:extLst>
              <a:ext uri="{FF2B5EF4-FFF2-40B4-BE49-F238E27FC236}">
                <a16:creationId xmlns:a16="http://schemas.microsoft.com/office/drawing/2014/main" id="{22A4B951-E453-4B40-BBA9-9D4529A22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0115" y="3257359"/>
            <a:ext cx="478887" cy="478887"/>
          </a:xfrm>
          <a:prstGeom prst="rect">
            <a:avLst/>
          </a:prstGeom>
        </p:spPr>
      </p:pic>
      <p:pic>
        <p:nvPicPr>
          <p:cNvPr id="120" name="Picture 119" descr="Icon&#10;&#10;Description automatically generated">
            <a:extLst>
              <a:ext uri="{FF2B5EF4-FFF2-40B4-BE49-F238E27FC236}">
                <a16:creationId xmlns:a16="http://schemas.microsoft.com/office/drawing/2014/main" id="{7661C50C-6703-434B-9AEE-5BC682CB3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2666" y="2675049"/>
            <a:ext cx="478887" cy="478887"/>
          </a:xfrm>
          <a:prstGeom prst="rect">
            <a:avLst/>
          </a:prstGeom>
        </p:spPr>
      </p:pic>
      <p:pic>
        <p:nvPicPr>
          <p:cNvPr id="121" name="Picture 120" descr="Icon&#10;&#10;Description automatically generated">
            <a:extLst>
              <a:ext uri="{FF2B5EF4-FFF2-40B4-BE49-F238E27FC236}">
                <a16:creationId xmlns:a16="http://schemas.microsoft.com/office/drawing/2014/main" id="{7926861D-D36F-454C-9ADA-E201E88A2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0906" y="4845552"/>
            <a:ext cx="478887" cy="478887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0626B40E-D15D-404F-A892-C02BABB06A70}"/>
              </a:ext>
            </a:extLst>
          </p:cNvPr>
          <p:cNvSpPr txBox="1"/>
          <p:nvPr/>
        </p:nvSpPr>
        <p:spPr>
          <a:xfrm>
            <a:off x="8282271" y="2171978"/>
            <a:ext cx="1824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L" sz="1600">
                <a:latin typeface="Lato" panose="020F0502020204030203" pitchFamily="34" charset="77"/>
              </a:rPr>
              <a:t>MPC computation</a:t>
            </a:r>
            <a:br>
              <a:rPr lang="en-NL" sz="1600">
                <a:latin typeface="Lato" panose="020F0502020204030203" pitchFamily="34" charset="77"/>
              </a:rPr>
            </a:br>
            <a:r>
              <a:rPr lang="en-NL" sz="1600">
                <a:latin typeface="Lato" panose="020F0502020204030203" pitchFamily="34" charset="77"/>
              </a:rPr>
              <a:t>servers</a:t>
            </a:r>
          </a:p>
        </p:txBody>
      </p:sp>
      <p:pic>
        <p:nvPicPr>
          <p:cNvPr id="124" name="Picture 123" descr="Icon&#10;&#10;Description automatically generated">
            <a:extLst>
              <a:ext uri="{FF2B5EF4-FFF2-40B4-BE49-F238E27FC236}">
                <a16:creationId xmlns:a16="http://schemas.microsoft.com/office/drawing/2014/main" id="{C31486B3-BEEE-E742-BA09-6D3A5ACEE0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909" y="6144720"/>
            <a:ext cx="714828" cy="714828"/>
          </a:xfrm>
          <a:prstGeom prst="rect">
            <a:avLst/>
          </a:prstGeom>
        </p:spPr>
      </p:pic>
      <p:pic>
        <p:nvPicPr>
          <p:cNvPr id="127" name="Picture 126" descr="Icon&#10;&#10;Description automatically generated">
            <a:extLst>
              <a:ext uri="{FF2B5EF4-FFF2-40B4-BE49-F238E27FC236}">
                <a16:creationId xmlns:a16="http://schemas.microsoft.com/office/drawing/2014/main" id="{5ED5A202-D991-3743-BCE8-29D5B5B4DC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504" y="5373081"/>
            <a:ext cx="771639" cy="771639"/>
          </a:xfrm>
          <a:prstGeom prst="rect">
            <a:avLst/>
          </a:prstGeom>
        </p:spPr>
      </p:pic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6D477A90-723F-7A42-B597-C00FC45368F1}"/>
              </a:ext>
            </a:extLst>
          </p:cNvPr>
          <p:cNvCxnSpPr>
            <a:cxnSpLocks/>
          </p:cNvCxnSpPr>
          <p:nvPr/>
        </p:nvCxnSpPr>
        <p:spPr>
          <a:xfrm flipV="1">
            <a:off x="5997171" y="3223345"/>
            <a:ext cx="4004343" cy="15869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FD208CFD-FD65-F849-9D78-85FB168B4A78}"/>
              </a:ext>
            </a:extLst>
          </p:cNvPr>
          <p:cNvCxnSpPr>
            <a:cxnSpLocks/>
          </p:cNvCxnSpPr>
          <p:nvPr/>
        </p:nvCxnSpPr>
        <p:spPr>
          <a:xfrm>
            <a:off x="6052824" y="3480712"/>
            <a:ext cx="1908440" cy="464118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7D5EA6A5-E45C-2A4C-ACF2-80C44D832D7F}"/>
              </a:ext>
            </a:extLst>
          </p:cNvPr>
          <p:cNvCxnSpPr>
            <a:cxnSpLocks/>
          </p:cNvCxnSpPr>
          <p:nvPr/>
        </p:nvCxnSpPr>
        <p:spPr>
          <a:xfrm>
            <a:off x="5722045" y="3534528"/>
            <a:ext cx="3514270" cy="1407157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7" name="Picture 156" descr="Icon&#10;&#10;Description automatically generated">
            <a:extLst>
              <a:ext uri="{FF2B5EF4-FFF2-40B4-BE49-F238E27FC236}">
                <a16:creationId xmlns:a16="http://schemas.microsoft.com/office/drawing/2014/main" id="{C961CE1F-2A66-B546-8329-C799C9B94D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1487" y="2878001"/>
            <a:ext cx="887961" cy="887961"/>
          </a:xfrm>
          <a:prstGeom prst="rect">
            <a:avLst/>
          </a:prstGeom>
        </p:spPr>
      </p:pic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922C9293-C2AD-2B49-A814-9449F37329AE}"/>
              </a:ext>
            </a:extLst>
          </p:cNvPr>
          <p:cNvCxnSpPr>
            <a:cxnSpLocks/>
            <a:stCxn id="157" idx="2"/>
            <a:endCxn id="127" idx="0"/>
          </p:cNvCxnSpPr>
          <p:nvPr/>
        </p:nvCxnSpPr>
        <p:spPr>
          <a:xfrm>
            <a:off x="5085468" y="3765962"/>
            <a:ext cx="22856" cy="1607119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34AF2594-61AA-D446-BF85-15841F2BCD84}"/>
              </a:ext>
            </a:extLst>
          </p:cNvPr>
          <p:cNvCxnSpPr>
            <a:cxnSpLocks/>
            <a:stCxn id="127" idx="3"/>
          </p:cNvCxnSpPr>
          <p:nvPr/>
        </p:nvCxnSpPr>
        <p:spPr>
          <a:xfrm flipV="1">
            <a:off x="5494143" y="5390105"/>
            <a:ext cx="3902998" cy="368796"/>
          </a:xfrm>
          <a:prstGeom prst="bentConnector3">
            <a:avLst>
              <a:gd name="adj1" fmla="val 99831"/>
            </a:avLst>
          </a:prstGeom>
          <a:ln w="25400">
            <a:solidFill>
              <a:schemeClr val="bg2">
                <a:lumMod val="75000"/>
              </a:schemeClr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A7926BA3-7340-104E-916D-46E38CDFCAA1}"/>
              </a:ext>
            </a:extLst>
          </p:cNvPr>
          <p:cNvSpPr txBox="1"/>
          <p:nvPr/>
        </p:nvSpPr>
        <p:spPr>
          <a:xfrm>
            <a:off x="6144322" y="5346309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L">
                <a:solidFill>
                  <a:schemeClr val="bg2">
                    <a:lumMod val="75000"/>
                  </a:schemeClr>
                </a:solidFill>
                <a:latin typeface="Lato" panose="020F0502020204030203" pitchFamily="34" charset="77"/>
              </a:rPr>
              <a:t>Result</a:t>
            </a:r>
          </a:p>
        </p:txBody>
      </p:sp>
      <p:pic>
        <p:nvPicPr>
          <p:cNvPr id="174" name="Picture 173" descr="Icon&#10;&#10;Description automatically generated">
            <a:extLst>
              <a:ext uri="{FF2B5EF4-FFF2-40B4-BE49-F238E27FC236}">
                <a16:creationId xmlns:a16="http://schemas.microsoft.com/office/drawing/2014/main" id="{D3859177-88E9-C44C-B039-B3470B1DD7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3750" y="4722977"/>
            <a:ext cx="448657" cy="448657"/>
          </a:xfrm>
          <a:prstGeom prst="rect">
            <a:avLst/>
          </a:prstGeom>
        </p:spPr>
      </p:pic>
      <p:pic>
        <p:nvPicPr>
          <p:cNvPr id="175" name="Picture 174" descr="Icon&#10;&#10;Description automatically generated">
            <a:extLst>
              <a:ext uri="{FF2B5EF4-FFF2-40B4-BE49-F238E27FC236}">
                <a16:creationId xmlns:a16="http://schemas.microsoft.com/office/drawing/2014/main" id="{EAD15CFA-C86D-8844-A0EB-072197D2F8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8835" y="3397618"/>
            <a:ext cx="448657" cy="448657"/>
          </a:xfrm>
          <a:prstGeom prst="rect">
            <a:avLst/>
          </a:prstGeom>
        </p:spPr>
      </p:pic>
      <p:pic>
        <p:nvPicPr>
          <p:cNvPr id="176" name="Picture 175" descr="Icon&#10;&#10;Description automatically generated">
            <a:extLst>
              <a:ext uri="{FF2B5EF4-FFF2-40B4-BE49-F238E27FC236}">
                <a16:creationId xmlns:a16="http://schemas.microsoft.com/office/drawing/2014/main" id="{E6DA58FD-9EC1-6C49-B9C2-8A7D10790C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4994" y="2819024"/>
            <a:ext cx="448657" cy="448657"/>
          </a:xfrm>
          <a:prstGeom prst="rect">
            <a:avLst/>
          </a:prstGeom>
        </p:spPr>
      </p:pic>
      <p:pic>
        <p:nvPicPr>
          <p:cNvPr id="190" name="Picture 189" descr="Icon&#10;&#10;Description automatically generated">
            <a:extLst>
              <a:ext uri="{FF2B5EF4-FFF2-40B4-BE49-F238E27FC236}">
                <a16:creationId xmlns:a16="http://schemas.microsoft.com/office/drawing/2014/main" id="{7D6A1A39-8CF8-F444-9205-7D17DCA12E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6437" y="4279848"/>
            <a:ext cx="496531" cy="496531"/>
          </a:xfrm>
          <a:prstGeom prst="rect">
            <a:avLst/>
          </a:prstGeom>
        </p:spPr>
      </p:pic>
      <p:pic>
        <p:nvPicPr>
          <p:cNvPr id="206" name="Picture 205" descr="Icon&#10;&#10;Description automatically generated">
            <a:extLst>
              <a:ext uri="{FF2B5EF4-FFF2-40B4-BE49-F238E27FC236}">
                <a16:creationId xmlns:a16="http://schemas.microsoft.com/office/drawing/2014/main" id="{E79102F8-AD5D-8542-B015-05F44B137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347" y="3727736"/>
            <a:ext cx="636577" cy="636577"/>
          </a:xfrm>
          <a:prstGeom prst="rect">
            <a:avLst/>
          </a:prstGeom>
        </p:spPr>
      </p:pic>
      <p:pic>
        <p:nvPicPr>
          <p:cNvPr id="207" name="Picture 206" descr="Icon&#10;&#10;Description automatically generated">
            <a:extLst>
              <a:ext uri="{FF2B5EF4-FFF2-40B4-BE49-F238E27FC236}">
                <a16:creationId xmlns:a16="http://schemas.microsoft.com/office/drawing/2014/main" id="{72A273A7-C6D1-6445-B073-4CE3B50C8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856" y="3091209"/>
            <a:ext cx="636577" cy="636577"/>
          </a:xfrm>
          <a:prstGeom prst="rect">
            <a:avLst/>
          </a:prstGeom>
        </p:spPr>
      </p:pic>
      <p:pic>
        <p:nvPicPr>
          <p:cNvPr id="208" name="Picture 207" descr="Icon&#10;&#10;Description automatically generated">
            <a:extLst>
              <a:ext uri="{FF2B5EF4-FFF2-40B4-BE49-F238E27FC236}">
                <a16:creationId xmlns:a16="http://schemas.microsoft.com/office/drawing/2014/main" id="{BFB12CA0-41A9-1F4F-B9B9-2FC5782EA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141" y="4489575"/>
            <a:ext cx="636577" cy="636577"/>
          </a:xfrm>
          <a:prstGeom prst="rect">
            <a:avLst/>
          </a:prstGeom>
        </p:spPr>
      </p:pic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95135BBF-F0AA-9A4D-BFD7-EA01F3351BB5}"/>
              </a:ext>
            </a:extLst>
          </p:cNvPr>
          <p:cNvCxnSpPr>
            <a:cxnSpLocks/>
          </p:cNvCxnSpPr>
          <p:nvPr/>
        </p:nvCxnSpPr>
        <p:spPr>
          <a:xfrm flipV="1">
            <a:off x="8804723" y="3433777"/>
            <a:ext cx="1218596" cy="459653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CEDED1B5-A805-8345-B90F-8FEB157AA5AD}"/>
              </a:ext>
            </a:extLst>
          </p:cNvPr>
          <p:cNvCxnSpPr>
            <a:cxnSpLocks/>
          </p:cNvCxnSpPr>
          <p:nvPr/>
        </p:nvCxnSpPr>
        <p:spPr>
          <a:xfrm>
            <a:off x="8755785" y="4252094"/>
            <a:ext cx="548484" cy="397961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7A99F1AB-5C54-AD47-8071-52B9D691C0D8}"/>
              </a:ext>
            </a:extLst>
          </p:cNvPr>
          <p:cNvCxnSpPr>
            <a:cxnSpLocks/>
          </p:cNvCxnSpPr>
          <p:nvPr/>
        </p:nvCxnSpPr>
        <p:spPr>
          <a:xfrm flipH="1">
            <a:off x="9813803" y="3766065"/>
            <a:ext cx="351853" cy="598248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Rounded Rectangle 211">
            <a:extLst>
              <a:ext uri="{FF2B5EF4-FFF2-40B4-BE49-F238E27FC236}">
                <a16:creationId xmlns:a16="http://schemas.microsoft.com/office/drawing/2014/main" id="{13753904-2AF9-1F43-ADB3-C56B6C5F415D}"/>
              </a:ext>
            </a:extLst>
          </p:cNvPr>
          <p:cNvSpPr/>
          <p:nvPr/>
        </p:nvSpPr>
        <p:spPr>
          <a:xfrm>
            <a:off x="7809492" y="3593593"/>
            <a:ext cx="220684" cy="23707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/>
              <a:t>A</a:t>
            </a:r>
          </a:p>
        </p:txBody>
      </p:sp>
      <p:sp>
        <p:nvSpPr>
          <p:cNvPr id="213" name="Rounded Rectangle 212">
            <a:extLst>
              <a:ext uri="{FF2B5EF4-FFF2-40B4-BE49-F238E27FC236}">
                <a16:creationId xmlns:a16="http://schemas.microsoft.com/office/drawing/2014/main" id="{361FE45A-4C73-BB42-A497-D4C86C7279AA}"/>
              </a:ext>
            </a:extLst>
          </p:cNvPr>
          <p:cNvSpPr/>
          <p:nvPr/>
        </p:nvSpPr>
        <p:spPr>
          <a:xfrm>
            <a:off x="10892432" y="3266056"/>
            <a:ext cx="220684" cy="23707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/>
              <a:t>B</a:t>
            </a:r>
          </a:p>
        </p:txBody>
      </p:sp>
      <p:sp>
        <p:nvSpPr>
          <p:cNvPr id="214" name="Rounded Rectangle 213">
            <a:extLst>
              <a:ext uri="{FF2B5EF4-FFF2-40B4-BE49-F238E27FC236}">
                <a16:creationId xmlns:a16="http://schemas.microsoft.com/office/drawing/2014/main" id="{9C891284-AC2C-4148-938D-07986F5D944B}"/>
              </a:ext>
            </a:extLst>
          </p:cNvPr>
          <p:cNvSpPr/>
          <p:nvPr/>
        </p:nvSpPr>
        <p:spPr>
          <a:xfrm>
            <a:off x="9891172" y="5157462"/>
            <a:ext cx="220684" cy="23707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/>
              <a:t>C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30492BA-74C1-4264-9590-03EBC80AAEE5}"/>
              </a:ext>
            </a:extLst>
          </p:cNvPr>
          <p:cNvCxnSpPr>
            <a:cxnSpLocks/>
          </p:cNvCxnSpPr>
          <p:nvPr/>
        </p:nvCxnSpPr>
        <p:spPr>
          <a:xfrm flipV="1">
            <a:off x="2115263" y="3670448"/>
            <a:ext cx="1172888" cy="412706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3C7499E7-7CEB-40F8-AFF3-00A49D05D3E9">
            <a:extLst>
              <a:ext uri="{FF2B5EF4-FFF2-40B4-BE49-F238E27FC236}">
                <a16:creationId xmlns:a16="http://schemas.microsoft.com/office/drawing/2014/main" id="{344A3D9A-4A34-4A07-BAB8-8244175A4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30"/>
          <a:stretch/>
        </p:blipFill>
        <p:spPr bwMode="auto">
          <a:xfrm>
            <a:off x="1886092" y="2475498"/>
            <a:ext cx="398199" cy="31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741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44BA9-4514-4A5F-8DC8-C9EE8475E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First in NL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apply</a:t>
            </a:r>
            <a:r>
              <a:rPr lang="nl-NL"/>
              <a:t> MPC on </a:t>
            </a:r>
            <a:r>
              <a:rPr lang="nl-NL" i="1"/>
              <a:t>real</a:t>
            </a:r>
            <a:r>
              <a:rPr lang="nl-NL"/>
              <a:t> </a:t>
            </a:r>
            <a:r>
              <a:rPr lang="nl-NL" err="1"/>
              <a:t>patient</a:t>
            </a:r>
            <a:r>
              <a:rPr lang="nl-NL"/>
              <a:t> data </a:t>
            </a:r>
          </a:p>
        </p:txBody>
      </p:sp>
      <p:pic>
        <p:nvPicPr>
          <p:cNvPr id="4" name="Picture 3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CDD9B350-E0C2-734B-80DC-CF28D765E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281" y="1788659"/>
            <a:ext cx="8213355" cy="407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87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40FF2E-8EF7-48BD-A8FD-B020BFF8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No real data, no real </a:t>
            </a:r>
            <a:r>
              <a:rPr lang="nl-NL" err="1"/>
              <a:t>learning</a:t>
            </a:r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F25C94EA-194E-4DEA-A906-D73BAA459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6418" y="1972615"/>
            <a:ext cx="3533301" cy="2670874"/>
          </a:xfrm>
        </p:spPr>
        <p:txBody>
          <a:bodyPr/>
          <a:lstStyle/>
          <a:p>
            <a:endParaRPr lang="nl-NL"/>
          </a:p>
          <a:p>
            <a:r>
              <a:rPr lang="nl-NL" sz="2000"/>
              <a:t>Legal</a:t>
            </a:r>
          </a:p>
          <a:p>
            <a:r>
              <a:rPr lang="nl-NL" sz="2000"/>
              <a:t>Security</a:t>
            </a:r>
          </a:p>
          <a:p>
            <a:r>
              <a:rPr lang="nl-NL" sz="2000"/>
              <a:t>Business</a:t>
            </a:r>
          </a:p>
          <a:p>
            <a:r>
              <a:rPr lang="nl-NL" sz="2000"/>
              <a:t>Data subjects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B48927B-B14D-4AB4-A66A-D9C3D3245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281" y="2214510"/>
            <a:ext cx="4657579" cy="2428979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24C02A27-D54E-B94B-8499-D6FA4FE20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974" y="2298583"/>
            <a:ext cx="399598" cy="399598"/>
          </a:xfrm>
          <a:prstGeom prst="rect">
            <a:avLst/>
          </a:prstGeom>
        </p:spPr>
      </p:pic>
      <p:pic>
        <p:nvPicPr>
          <p:cNvPr id="11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093CBFE1-8E63-403A-A226-FD182144B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974" y="3776861"/>
            <a:ext cx="399598" cy="399598"/>
          </a:xfrm>
          <a:prstGeom prst="rect">
            <a:avLst/>
          </a:prstGeom>
        </p:spPr>
      </p:pic>
      <p:pic>
        <p:nvPicPr>
          <p:cNvPr id="12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ABF4DD2C-F6EB-4949-A586-88E2F7430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974" y="3269466"/>
            <a:ext cx="399598" cy="399598"/>
          </a:xfrm>
          <a:prstGeom prst="rect">
            <a:avLst/>
          </a:prstGeom>
        </p:spPr>
      </p:pic>
      <p:pic>
        <p:nvPicPr>
          <p:cNvPr id="13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84560742-9EC9-48FA-A6B9-7D8A1A196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168" y="2789339"/>
            <a:ext cx="399598" cy="39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65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27C74C-7190-4319-8850-77CDD224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Explain</a:t>
            </a:r>
            <a:r>
              <a:rPr lang="nl-NL"/>
              <a:t> MPC at different levels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84687A4-3368-834F-9200-DA7B0B26A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281" y="1910203"/>
            <a:ext cx="6610265" cy="1710503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8A46953-9E88-7A4D-A3AD-E3990EE33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281" y="3840221"/>
            <a:ext cx="51562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61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9393F-85BD-4A47-B443-EDDB1F057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Take </a:t>
            </a:r>
            <a:r>
              <a:rPr lang="nl-NL" err="1"/>
              <a:t>the</a:t>
            </a:r>
            <a:r>
              <a:rPr lang="nl-NL"/>
              <a:t> next step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95B57E3-A153-4471-9628-F16BECC92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022" y="1795942"/>
            <a:ext cx="3584895" cy="35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02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4BCD8E59-5E18-F049-8B77-01149B872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54843"/>
            <a:ext cx="9144000" cy="3488745"/>
          </a:xfrm>
        </p:spPr>
        <p:txBody>
          <a:bodyPr>
            <a:normAutofit/>
          </a:bodyPr>
          <a:lstStyle/>
          <a:p>
            <a:pPr algn="l"/>
            <a:r>
              <a:rPr lang="nl-NL"/>
              <a:t>Contact</a:t>
            </a:r>
          </a:p>
          <a:p>
            <a:br>
              <a:rPr lang="nl-NL" sz="1700"/>
            </a:br>
            <a:br>
              <a:rPr lang="nl-NL" sz="1400"/>
            </a:br>
            <a:r>
              <a:rPr lang="nl-NL" sz="1400"/>
              <a:t>Martine van de Gaar</a:t>
            </a:r>
          </a:p>
          <a:p>
            <a:r>
              <a:rPr lang="nl-NL" sz="1400"/>
              <a:t>martine@linksight.nl</a:t>
            </a:r>
          </a:p>
          <a:p>
            <a:r>
              <a:rPr lang="nl-NL" sz="1400"/>
              <a:t>0615621883</a:t>
            </a:r>
          </a:p>
          <a:p>
            <a:r>
              <a:rPr lang="nl-NL" sz="1400"/>
              <a:t>www.linksight.nl</a:t>
            </a:r>
            <a:endParaRPr lang="nl-NL" sz="140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332349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Linksigh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E3883"/>
      </a:accent1>
      <a:accent2>
        <a:srgbClr val="FA8E3A"/>
      </a:accent2>
      <a:accent3>
        <a:srgbClr val="A5A5A5"/>
      </a:accent3>
      <a:accent4>
        <a:srgbClr val="FFC000"/>
      </a:accent4>
      <a:accent5>
        <a:srgbClr val="44B6B2"/>
      </a:accent5>
      <a:accent6>
        <a:srgbClr val="98C647"/>
      </a:accent6>
      <a:hlink>
        <a:srgbClr val="3E3883"/>
      </a:hlink>
      <a:folHlink>
        <a:srgbClr val="00C1D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DE940D7B-AFA0-344B-8B91-11E903C27164}" vid="{8E72D30A-708A-C24F-B86D-736EB27914C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5C8A0337D7A64A8855B3B590BE0A45" ma:contentTypeVersion="12" ma:contentTypeDescription="Een nieuw document maken." ma:contentTypeScope="" ma:versionID="7d3337c4cd97e7e7678d0cafb50a45ea">
  <xsd:schema xmlns:xsd="http://www.w3.org/2001/XMLSchema" xmlns:xs="http://www.w3.org/2001/XMLSchema" xmlns:p="http://schemas.microsoft.com/office/2006/metadata/properties" xmlns:ns2="5705c998-8f7f-4ef7-81a8-164c2a608a2d" xmlns:ns3="70b9c07d-dcb8-43f7-8ec4-997dae5f41b6" targetNamespace="http://schemas.microsoft.com/office/2006/metadata/properties" ma:root="true" ma:fieldsID="806543f0c7ad3b2bb76441a914546604" ns2:_="" ns3:_="">
    <xsd:import namespace="5705c998-8f7f-4ef7-81a8-164c2a608a2d"/>
    <xsd:import namespace="70b9c07d-dcb8-43f7-8ec4-997dae5f41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05c998-8f7f-4ef7-81a8-164c2a608a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9c07d-dcb8-43f7-8ec4-997dae5f41b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5E5056-15B9-4EAE-8620-1B30298CC7CE}">
  <ds:schemaRefs>
    <ds:schemaRef ds:uri="http://schemas.microsoft.com/office/2006/documentManagement/types"/>
    <ds:schemaRef ds:uri="5705c998-8f7f-4ef7-81a8-164c2a608a2d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70b9c07d-dcb8-43f7-8ec4-997dae5f41b6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7E365D6-0009-46D6-8805-99EE8F2061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05c998-8f7f-4ef7-81a8-164c2a608a2d"/>
    <ds:schemaRef ds:uri="70b9c07d-dcb8-43f7-8ec4-997dae5f41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E0373A-B94C-4C01-B199-4C85F6EB85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20210503-Linksight-Sjabloon</Template>
  <TotalTime>0</TotalTime>
  <Words>103</Words>
  <Application>Microsoft Office PowerPoint</Application>
  <PresentationFormat>Widescreen</PresentationFormat>
  <Paragraphs>31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Lato</vt:lpstr>
      <vt:lpstr>Lato Hairline</vt:lpstr>
      <vt:lpstr>Kantoorthema</vt:lpstr>
      <vt:lpstr>Linksight</vt:lpstr>
      <vt:lpstr>Create data-driven insights together, without sharing sensitive data.</vt:lpstr>
      <vt:lpstr>Governance needed to set conditions for analysis</vt:lpstr>
      <vt:lpstr>Combine MPC and blockchain for governance</vt:lpstr>
      <vt:lpstr>First in NL to apply MPC on real patient data </vt:lpstr>
      <vt:lpstr>No real data, no real learning</vt:lpstr>
      <vt:lpstr>Explain MPC at different levels</vt:lpstr>
      <vt:lpstr>Take the next step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Linksight</dc:title>
  <dc:creator>Martine van de Gaar</dc:creator>
  <cp:lastModifiedBy>kollerie</cp:lastModifiedBy>
  <cp:revision>1</cp:revision>
  <dcterms:created xsi:type="dcterms:W3CDTF">2021-09-07T13:52:05Z</dcterms:created>
  <dcterms:modified xsi:type="dcterms:W3CDTF">2021-09-08T13:44:13Z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0x010100675C8A0337D7A64A8855B3B590BE0A45</vt:lpwstr>
  </property>
  <property fmtid="{D5CDD505-2E9C-101B-9397-08002B2CF9AE}" pid="3" name="TNOC_DocumentClassification">
    <vt:lpwstr>5;#TNO Internal|1a23c89f-ef54-4907-86fd-8242403ff722</vt:lpwstr>
  </property>
  <property fmtid="{D5CDD505-2E9C-101B-9397-08002B2CF9AE}" pid="4" name="TNOC_DocumentType">
    <vt:lpwstr/>
  </property>
  <property fmtid="{D5CDD505-2E9C-101B-9397-08002B2CF9AE}" pid="5" name="TNOC_ClusterType">
    <vt:lpwstr>3;#Team|c614ed86-6527-4042-aa9d-da80e2b69463</vt:lpwstr>
  </property>
  <property fmtid="{D5CDD505-2E9C-101B-9397-08002B2CF9AE}" pid="6" name="TNOC_DocumentCategory">
    <vt:lpwstr/>
  </property>
  <property fmtid="{D5CDD505-2E9C-101B-9397-08002B2CF9AE}" pid="7" name="TNOC_DocumentSetType">
    <vt:lpwstr/>
  </property>
  <property fmtid="{D5CDD505-2E9C-101B-9397-08002B2CF9AE}" pid="8" name="_dlc_DocIdItemGuid">
    <vt:lpwstr>3acfac51-383e-47d4-9ed5-bc92a243392a</vt:lpwstr>
  </property>
</Properties>
</file>