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21"/>
  </p:notesMasterIdLst>
  <p:sldIdLst>
    <p:sldId id="367" r:id="rId3"/>
    <p:sldId id="368" r:id="rId4"/>
    <p:sldId id="369" r:id="rId5"/>
    <p:sldId id="370" r:id="rId6"/>
    <p:sldId id="371" r:id="rId7"/>
    <p:sldId id="373" r:id="rId8"/>
    <p:sldId id="382" r:id="rId9"/>
    <p:sldId id="374" r:id="rId10"/>
    <p:sldId id="375" r:id="rId11"/>
    <p:sldId id="376" r:id="rId12"/>
    <p:sldId id="379" r:id="rId13"/>
    <p:sldId id="377" r:id="rId14"/>
    <p:sldId id="378" r:id="rId15"/>
    <p:sldId id="383" r:id="rId16"/>
    <p:sldId id="386" r:id="rId17"/>
    <p:sldId id="385" r:id="rId18"/>
    <p:sldId id="387" r:id="rId19"/>
    <p:sldId id="384" r:id="rId20"/>
  </p:sldIdLst>
  <p:sldSz cx="9144000" cy="6858000" type="screen4x3"/>
  <p:notesSz cx="6858000" cy="9144000"/>
  <p:embeddedFontLst>
    <p:embeddedFont>
      <p:font typeface="Berlin Sans FB" panose="020E0602020502020306" pitchFamily="3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aleway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0000"/>
    <a:srgbClr val="B9CDE5"/>
    <a:srgbClr val="E17060"/>
    <a:srgbClr val="95B584"/>
    <a:srgbClr val="ECC6CA"/>
    <a:srgbClr val="A37077"/>
    <a:srgbClr val="9B362E"/>
    <a:srgbClr val="FEF6DA"/>
    <a:srgbClr val="E5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61" autoAdjust="0"/>
  </p:normalViewPr>
  <p:slideViewPr>
    <p:cSldViewPr snapToGrid="0">
      <p:cViewPr varScale="1">
        <p:scale>
          <a:sx n="88" d="100"/>
          <a:sy n="88" d="100"/>
        </p:scale>
        <p:origin x="9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7E05B-D5A1-46F0-90DD-34C1EE8E0CC4}" type="datetimeFigureOut">
              <a:rPr lang="en-US" smtClean="0"/>
              <a:t>03-Feb-21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0AC48-0F69-4F5A-9C10-6E7DBE6DB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3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15 min. plus questions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13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9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7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00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6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8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256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84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92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6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07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2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4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5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0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56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F0A5A-B0AF-4955-BEB3-2E8167409D84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6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75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26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63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25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4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28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77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14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624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6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923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419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6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0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6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4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6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1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31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3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3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61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D879-976A-4329-9839-6E5A69D4F77D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2021-02-03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CB442-AFBE-47C2-BC83-6B8D4832324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6.png"/><Relationship Id="rId18" Type="http://schemas.openxmlformats.org/officeDocument/2006/relationships/image" Target="../media/image64.png"/><Relationship Id="rId3" Type="http://schemas.openxmlformats.org/officeDocument/2006/relationships/image" Target="../media/image1.png"/><Relationship Id="rId21" Type="http://schemas.openxmlformats.org/officeDocument/2006/relationships/image" Target="../media/image67.png"/><Relationship Id="rId7" Type="http://schemas.openxmlformats.org/officeDocument/2006/relationships/image" Target="../media/image49.png"/><Relationship Id="rId12" Type="http://schemas.openxmlformats.org/officeDocument/2006/relationships/image" Target="../media/image59.jpe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pn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8.png"/><Relationship Id="rId5" Type="http://schemas.openxmlformats.org/officeDocument/2006/relationships/image" Target="../media/image45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Relationship Id="rId14" Type="http://schemas.openxmlformats.org/officeDocument/2006/relationships/image" Target="../media/image60.pn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tags" Target="../tags/tag21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notesSlide" Target="../notesSlides/notesSlide6.xml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80528" y="-27383"/>
            <a:ext cx="9433048" cy="697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448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sz="4800" dirty="0">
                <a:solidFill>
                  <a:srgbClr val="953B2D"/>
                </a:solidFill>
                <a:latin typeface="Raleway" pitchFamily="2" charset="0"/>
              </a:rPr>
              <a:t>Quantum Software </a:t>
            </a:r>
            <a:br>
              <a:rPr lang="en-CA" sz="4800" dirty="0">
                <a:solidFill>
                  <a:srgbClr val="953B2D"/>
                </a:solidFill>
                <a:latin typeface="Raleway" pitchFamily="2" charset="0"/>
              </a:rPr>
            </a:br>
            <a:r>
              <a:rPr lang="en-CA" sz="4800" dirty="0">
                <a:solidFill>
                  <a:srgbClr val="953B2D"/>
                </a:solidFill>
                <a:latin typeface="Raleway" pitchFamily="2" charset="0"/>
              </a:rPr>
              <a:t>Copy Protection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504056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741352" y="4445496"/>
            <a:ext cx="648072" cy="576064"/>
          </a:xfrm>
          <a:prstGeom prst="rect">
            <a:avLst/>
          </a:prstGeom>
          <a:solidFill>
            <a:srgbClr val="AF3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953B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73400" y="2924944"/>
            <a:ext cx="648072" cy="576064"/>
          </a:xfrm>
          <a:prstGeom prst="rect">
            <a:avLst/>
          </a:prstGeom>
          <a:solidFill>
            <a:srgbClr val="C55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953B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80528" y="6239611"/>
            <a:ext cx="9433048" cy="6183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5949280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96" y="5292554"/>
            <a:ext cx="2483768" cy="588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5542" y="4417948"/>
            <a:ext cx="2452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Stacey Jeffery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33" y="942986"/>
            <a:ext cx="2135657" cy="18852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3164" y="4464444"/>
            <a:ext cx="2824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pitchFamily="2" charset="0"/>
              </a:rPr>
              <a:t>Joint work with:</a:t>
            </a:r>
          </a:p>
          <a:p>
            <a:pPr algn="r"/>
            <a:r>
              <a:rPr lang="en-US" dirty="0">
                <a:latin typeface="Raleway" pitchFamily="2" charset="0"/>
              </a:rPr>
              <a:t>Anne Broadbent</a:t>
            </a:r>
          </a:p>
          <a:p>
            <a:pPr algn="r"/>
            <a:r>
              <a:rPr lang="en-US" dirty="0" err="1">
                <a:latin typeface="Raleway" pitchFamily="2" charset="0"/>
              </a:rPr>
              <a:t>Sébastien</a:t>
            </a:r>
            <a:r>
              <a:rPr lang="en-US" dirty="0">
                <a:latin typeface="Raleway" pitchFamily="2" charset="0"/>
              </a:rPr>
              <a:t> Lord</a:t>
            </a:r>
          </a:p>
          <a:p>
            <a:pPr algn="r"/>
            <a:r>
              <a:rPr lang="en-US" dirty="0" err="1">
                <a:latin typeface="Raleway" pitchFamily="2" charset="0"/>
              </a:rPr>
              <a:t>Supartha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Podder</a:t>
            </a:r>
            <a:endParaRPr lang="en-US" dirty="0">
              <a:latin typeface="Raleway" pitchFamily="2" charset="0"/>
            </a:endParaRPr>
          </a:p>
          <a:p>
            <a:pPr algn="r"/>
            <a:r>
              <a:rPr lang="en-US" dirty="0" err="1">
                <a:latin typeface="Raleway" pitchFamily="2" charset="0"/>
              </a:rPr>
              <a:t>Aarthi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Sundaram</a:t>
            </a:r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08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Malicious-user Copy Protection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3" y="1401020"/>
            <a:ext cx="1864553" cy="18645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3" y="3795541"/>
            <a:ext cx="1823513" cy="182351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00180" y="2638094"/>
            <a:ext cx="1134163" cy="2409596"/>
            <a:chOff x="2933990" y="3036944"/>
            <a:chExt cx="1134163" cy="1219010"/>
          </a:xfrm>
        </p:grpSpPr>
        <p:cxnSp>
          <p:nvCxnSpPr>
            <p:cNvPr id="33" name="Elbow Connector 32"/>
            <p:cNvCxnSpPr/>
            <p:nvPr/>
          </p:nvCxnSpPr>
          <p:spPr>
            <a:xfrm flipV="1">
              <a:off x="2933990" y="3036944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>
              <a:off x="2933990" y="3646449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1091022" y="2328222"/>
            <a:ext cx="2074127" cy="21921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43" y="2203200"/>
            <a:ext cx="853929" cy="8927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7" y="4596751"/>
            <a:ext cx="853929" cy="89274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090177" y="1979692"/>
            <a:ext cx="877824" cy="377655"/>
            <a:chOff x="4572000" y="1773879"/>
            <a:chExt cx="877824" cy="377655"/>
          </a:xfrm>
        </p:grpSpPr>
        <p:sp>
          <p:nvSpPr>
            <p:cNvPr id="39" name="Oval 38"/>
            <p:cNvSpPr/>
            <p:nvPr/>
          </p:nvSpPr>
          <p:spPr>
            <a:xfrm>
              <a:off x="4785973" y="1861344"/>
              <a:ext cx="220926" cy="290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3" b="7149"/>
            <a:stretch/>
          </p:blipFill>
          <p:spPr>
            <a:xfrm>
              <a:off x="4572000" y="1773879"/>
              <a:ext cx="877824" cy="37765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090177" y="4419533"/>
            <a:ext cx="877824" cy="377655"/>
            <a:chOff x="4572000" y="1773879"/>
            <a:chExt cx="877824" cy="377655"/>
          </a:xfrm>
        </p:grpSpPr>
        <p:sp>
          <p:nvSpPr>
            <p:cNvPr id="42" name="Oval 41"/>
            <p:cNvSpPr/>
            <p:nvPr/>
          </p:nvSpPr>
          <p:spPr>
            <a:xfrm>
              <a:off x="4785973" y="1861344"/>
              <a:ext cx="220926" cy="290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3" b="7149"/>
            <a:stretch/>
          </p:blipFill>
          <p:spPr>
            <a:xfrm>
              <a:off x="4572000" y="1773879"/>
              <a:ext cx="877824" cy="3776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26" y="2861197"/>
            <a:ext cx="2073171" cy="1923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ular Callout 46"/>
          <p:cNvSpPr/>
          <p:nvPr/>
        </p:nvSpPr>
        <p:spPr>
          <a:xfrm>
            <a:off x="6289925" y="2866951"/>
            <a:ext cx="732982" cy="637563"/>
          </a:xfrm>
          <a:prstGeom prst="wedgeRoundRectCallout">
            <a:avLst>
              <a:gd name="adj1" fmla="val -73780"/>
              <a:gd name="adj2" fmla="val -1033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0</a:t>
            </a:r>
            <a:endParaRPr lang="en-US" dirty="0">
              <a:latin typeface="Raleway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297984" y="3805146"/>
            <a:ext cx="732982" cy="637563"/>
          </a:xfrm>
          <a:prstGeom prst="wedgeRoundRectCallout">
            <a:avLst>
              <a:gd name="adj1" fmla="val -88993"/>
              <a:gd name="adj2" fmla="val 64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1</a:t>
            </a:r>
            <a:endParaRPr lang="en-US" dirty="0">
              <a:latin typeface="Raleway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" y="4059875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blipFill>
                <a:blip r:embed="rId12"/>
                <a:stretch>
                  <a:fillRect l="-2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445483" y="4474977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6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Malicious-user Copy Protection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3" y="1401020"/>
            <a:ext cx="1864553" cy="18645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3" y="3795541"/>
            <a:ext cx="1823513" cy="182351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00180" y="2638094"/>
            <a:ext cx="1134163" cy="2409596"/>
            <a:chOff x="2933990" y="3036944"/>
            <a:chExt cx="1134163" cy="1219010"/>
          </a:xfrm>
        </p:grpSpPr>
        <p:cxnSp>
          <p:nvCxnSpPr>
            <p:cNvPr id="33" name="Elbow Connector 32"/>
            <p:cNvCxnSpPr/>
            <p:nvPr/>
          </p:nvCxnSpPr>
          <p:spPr>
            <a:xfrm flipV="1">
              <a:off x="2933990" y="3036944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>
              <a:off x="2933990" y="3646449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1091022" y="2328222"/>
            <a:ext cx="2074127" cy="21921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43" y="2203200"/>
            <a:ext cx="853929" cy="8927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7" y="4596751"/>
            <a:ext cx="853929" cy="89274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090177" y="1979692"/>
            <a:ext cx="877824" cy="377655"/>
            <a:chOff x="4572000" y="1773879"/>
            <a:chExt cx="877824" cy="377655"/>
          </a:xfrm>
        </p:grpSpPr>
        <p:sp>
          <p:nvSpPr>
            <p:cNvPr id="39" name="Oval 38"/>
            <p:cNvSpPr/>
            <p:nvPr/>
          </p:nvSpPr>
          <p:spPr>
            <a:xfrm>
              <a:off x="4785973" y="1861344"/>
              <a:ext cx="220926" cy="290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3" b="7149"/>
            <a:stretch/>
          </p:blipFill>
          <p:spPr>
            <a:xfrm>
              <a:off x="4572000" y="1773879"/>
              <a:ext cx="877824" cy="377655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090177" y="4419533"/>
            <a:ext cx="877824" cy="377655"/>
            <a:chOff x="4572000" y="1773879"/>
            <a:chExt cx="877824" cy="377655"/>
          </a:xfrm>
        </p:grpSpPr>
        <p:sp>
          <p:nvSpPr>
            <p:cNvPr id="42" name="Oval 41"/>
            <p:cNvSpPr/>
            <p:nvPr/>
          </p:nvSpPr>
          <p:spPr>
            <a:xfrm>
              <a:off x="4785973" y="1861344"/>
              <a:ext cx="220926" cy="290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3" b="7149"/>
            <a:stretch/>
          </p:blipFill>
          <p:spPr>
            <a:xfrm>
              <a:off x="4572000" y="1773879"/>
              <a:ext cx="877824" cy="3776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26" y="2861197"/>
            <a:ext cx="2073171" cy="1923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ular Callout 46"/>
          <p:cNvSpPr/>
          <p:nvPr/>
        </p:nvSpPr>
        <p:spPr>
          <a:xfrm>
            <a:off x="6289925" y="2866951"/>
            <a:ext cx="732982" cy="637563"/>
          </a:xfrm>
          <a:prstGeom prst="wedgeRoundRectCallout">
            <a:avLst>
              <a:gd name="adj1" fmla="val -73780"/>
              <a:gd name="adj2" fmla="val -1033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0</a:t>
            </a:r>
            <a:endParaRPr lang="en-US" dirty="0">
              <a:latin typeface="Raleway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297984" y="3805146"/>
            <a:ext cx="732982" cy="637563"/>
          </a:xfrm>
          <a:prstGeom prst="wedgeRoundRectCallout">
            <a:avLst>
              <a:gd name="adj1" fmla="val -88993"/>
              <a:gd name="adj2" fmla="val 64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1</a:t>
            </a:r>
            <a:endParaRPr lang="en-US" dirty="0">
              <a:latin typeface="Raleway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" y="4059875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blipFill>
                <a:blip r:embed="rId12"/>
                <a:stretch>
                  <a:fillRect l="-2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445483" y="4474977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6" y="4591318"/>
            <a:ext cx="853929" cy="8927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46" y="2233264"/>
            <a:ext cx="853929" cy="8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Honest-Malicious Copy Protection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3" y="1401020"/>
            <a:ext cx="1864553" cy="18645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3" y="3795541"/>
            <a:ext cx="1823513" cy="182351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00180" y="2638094"/>
            <a:ext cx="1134163" cy="2409596"/>
            <a:chOff x="2933990" y="3036944"/>
            <a:chExt cx="1134163" cy="1219010"/>
          </a:xfrm>
        </p:grpSpPr>
        <p:cxnSp>
          <p:nvCxnSpPr>
            <p:cNvPr id="33" name="Elbow Connector 32"/>
            <p:cNvCxnSpPr/>
            <p:nvPr/>
          </p:nvCxnSpPr>
          <p:spPr>
            <a:xfrm flipV="1">
              <a:off x="2933990" y="3036944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>
              <a:off x="2933990" y="3646449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1091022" y="2328222"/>
            <a:ext cx="2074127" cy="21921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43" y="2203200"/>
            <a:ext cx="853929" cy="8927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7" y="4596751"/>
            <a:ext cx="853929" cy="89274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5090177" y="4419533"/>
            <a:ext cx="877824" cy="377655"/>
            <a:chOff x="4572000" y="1773879"/>
            <a:chExt cx="877824" cy="377655"/>
          </a:xfrm>
        </p:grpSpPr>
        <p:sp>
          <p:nvSpPr>
            <p:cNvPr id="42" name="Oval 41"/>
            <p:cNvSpPr/>
            <p:nvPr/>
          </p:nvSpPr>
          <p:spPr>
            <a:xfrm>
              <a:off x="4785973" y="1861344"/>
              <a:ext cx="220926" cy="2901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83" b="7149"/>
            <a:stretch/>
          </p:blipFill>
          <p:spPr>
            <a:xfrm>
              <a:off x="4572000" y="1773879"/>
              <a:ext cx="877824" cy="3776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26" y="2861197"/>
            <a:ext cx="2073171" cy="1923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ular Callout 46"/>
          <p:cNvSpPr/>
          <p:nvPr/>
        </p:nvSpPr>
        <p:spPr>
          <a:xfrm>
            <a:off x="6289925" y="2866951"/>
            <a:ext cx="732982" cy="637563"/>
          </a:xfrm>
          <a:prstGeom prst="wedgeRoundRectCallout">
            <a:avLst>
              <a:gd name="adj1" fmla="val -73780"/>
              <a:gd name="adj2" fmla="val -1033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0</a:t>
            </a:r>
            <a:endParaRPr lang="en-US" dirty="0">
              <a:latin typeface="Raleway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297984" y="3805146"/>
            <a:ext cx="732982" cy="637563"/>
          </a:xfrm>
          <a:prstGeom prst="wedgeRoundRectCallout">
            <a:avLst>
              <a:gd name="adj1" fmla="val -88993"/>
              <a:gd name="adj2" fmla="val 64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1</a:t>
            </a:r>
            <a:endParaRPr lang="en-US" dirty="0">
              <a:latin typeface="Raleway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" y="4059875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blipFill>
                <a:blip r:embed="rId12"/>
                <a:stretch>
                  <a:fillRect l="-2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445483" y="4474977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6" y="4591318"/>
            <a:ext cx="853929" cy="892744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5022222" y="1352362"/>
            <a:ext cx="1005708" cy="249890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6936055" y="4318891"/>
            <a:ext cx="696971" cy="6773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300903" y="5482854"/>
            <a:ext cx="696971" cy="6773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937685" y="2559293"/>
            <a:ext cx="696971" cy="677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799121" y="3347971"/>
            <a:ext cx="696971" cy="677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365628" y="3909225"/>
            <a:ext cx="696971" cy="677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022225" y="3340702"/>
            <a:ext cx="696971" cy="677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Secure Software Leasing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062796" y="1301422"/>
            <a:ext cx="1521836" cy="1405220"/>
            <a:chOff x="1062796" y="1301422"/>
            <a:chExt cx="1521836" cy="140522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96" y="1337160"/>
              <a:ext cx="1521836" cy="1369482"/>
            </a:xfrm>
            <a:prstGeom prst="rect">
              <a:avLst/>
            </a:prstGeom>
          </p:spPr>
        </p:pic>
        <p:sp>
          <p:nvSpPr>
            <p:cNvPr id="69" name="Oval 68"/>
            <p:cNvSpPr/>
            <p:nvPr/>
          </p:nvSpPr>
          <p:spPr>
            <a:xfrm>
              <a:off x="1410012" y="1301422"/>
              <a:ext cx="820852" cy="1835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76815" y="1953902"/>
            <a:ext cx="4708695" cy="3184023"/>
            <a:chOff x="4376815" y="1953902"/>
            <a:chExt cx="4708695" cy="3184023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425" y="1989640"/>
              <a:ext cx="1521836" cy="1369482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6015024" y="2898250"/>
              <a:ext cx="925697" cy="1769807"/>
              <a:chOff x="2933990" y="3036944"/>
              <a:chExt cx="1134163" cy="1219010"/>
            </a:xfrm>
          </p:grpSpPr>
          <p:cxnSp>
            <p:nvCxnSpPr>
              <p:cNvPr id="56" name="Elbow Connector 55"/>
              <p:cNvCxnSpPr/>
              <p:nvPr/>
            </p:nvCxnSpPr>
            <p:spPr>
              <a:xfrm flipV="1">
                <a:off x="2933990" y="3036944"/>
                <a:ext cx="1134163" cy="609505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/>
              <p:nvPr/>
            </p:nvCxnSpPr>
            <p:spPr>
              <a:xfrm>
                <a:off x="2933990" y="3646449"/>
                <a:ext cx="1134163" cy="609505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1" r="6230" b="5607"/>
            <a:stretch/>
          </p:blipFill>
          <p:spPr>
            <a:xfrm>
              <a:off x="4620020" y="2670654"/>
              <a:ext cx="1692889" cy="161013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721" y="2578828"/>
              <a:ext cx="696971" cy="65570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055" y="4336850"/>
              <a:ext cx="696971" cy="655705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815" y="3942524"/>
              <a:ext cx="696971" cy="65570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055" y="4332860"/>
              <a:ext cx="696971" cy="655705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7828641" y="1953902"/>
              <a:ext cx="820852" cy="1835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1" r="6230" b="5607"/>
            <a:stretch/>
          </p:blipFill>
          <p:spPr>
            <a:xfrm>
              <a:off x="7392621" y="3527795"/>
              <a:ext cx="1692889" cy="1610130"/>
            </a:xfrm>
            <a:prstGeom prst="rect">
              <a:avLst/>
            </a:prstGeom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956501" y="4303584"/>
            <a:ext cx="1692889" cy="161013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022225" y="3088888"/>
            <a:ext cx="696971" cy="1181488"/>
            <a:chOff x="1066829" y="3088888"/>
            <a:chExt cx="696971" cy="1181488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415314" y="3088888"/>
              <a:ext cx="0" cy="11814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29" y="3362363"/>
              <a:ext cx="696971" cy="655705"/>
            </a:xfrm>
            <a:prstGeom prst="rect">
              <a:avLst/>
            </a:prstGeom>
          </p:spPr>
        </p:pic>
      </p:grpSp>
      <p:sp>
        <p:nvSpPr>
          <p:cNvPr id="77" name="Rounded Rectangular Callout 76"/>
          <p:cNvSpPr/>
          <p:nvPr/>
        </p:nvSpPr>
        <p:spPr>
          <a:xfrm>
            <a:off x="2719805" y="1403648"/>
            <a:ext cx="1997161" cy="950749"/>
          </a:xfrm>
          <a:prstGeom prst="wedgeRoundRectCallout">
            <a:avLst>
              <a:gd name="adj1" fmla="val -69946"/>
              <a:gd name="adj2" fmla="val 33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leway" pitchFamily="2" charset="0"/>
              </a:rPr>
              <a:t>You may use my software for one week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799085" y="3088888"/>
            <a:ext cx="696971" cy="1181488"/>
            <a:chOff x="1698726" y="3088888"/>
            <a:chExt cx="696971" cy="1181488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2047211" y="3088888"/>
              <a:ext cx="0" cy="11814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726" y="3369800"/>
              <a:ext cx="696971" cy="655705"/>
            </a:xfrm>
            <a:prstGeom prst="rect">
              <a:avLst/>
            </a:prstGeom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04" y="5505156"/>
            <a:ext cx="696971" cy="655705"/>
          </a:xfrm>
          <a:prstGeom prst="rect">
            <a:avLst/>
          </a:prstGeom>
        </p:spPr>
      </p:pic>
      <p:cxnSp>
        <p:nvCxnSpPr>
          <p:cNvPr id="84" name="Elbow Connector 83"/>
          <p:cNvCxnSpPr>
            <a:endCxn id="82" idx="0"/>
          </p:cNvCxnSpPr>
          <p:nvPr/>
        </p:nvCxnSpPr>
        <p:spPr>
          <a:xfrm rot="16200000" flipH="1">
            <a:off x="1781090" y="4636856"/>
            <a:ext cx="1234780" cy="501820"/>
          </a:xfrm>
          <a:prstGeom prst="bentConnector3">
            <a:avLst>
              <a:gd name="adj1" fmla="val -870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3396435" y="3790124"/>
            <a:ext cx="579863" cy="152400"/>
            <a:chOff x="4873083" y="5505156"/>
            <a:chExt cx="579863" cy="152400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4873083" y="5505156"/>
              <a:ext cx="5798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4873083" y="5657556"/>
              <a:ext cx="5798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3304608" y="3713924"/>
            <a:ext cx="159833" cy="304800"/>
            <a:chOff x="5025484" y="5657556"/>
            <a:chExt cx="159833" cy="304800"/>
          </a:xfrm>
        </p:grpSpPr>
        <p:cxnSp>
          <p:nvCxnSpPr>
            <p:cNvPr id="108" name="Straight Connector 107"/>
            <p:cNvCxnSpPr/>
            <p:nvPr/>
          </p:nvCxnSpPr>
          <p:spPr>
            <a:xfrm flipH="1">
              <a:off x="5025484" y="5657556"/>
              <a:ext cx="159833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 flipV="1">
              <a:off x="5025484" y="5809956"/>
              <a:ext cx="159833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4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88" grpId="0" animBg="1"/>
      <p:bldP spid="87" grpId="0" animBg="1"/>
      <p:bldP spid="86" grpId="0" animBg="1"/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Quantum Total Authentication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822286" y="1625385"/>
            <a:ext cx="1521836" cy="1405220"/>
            <a:chOff x="1062796" y="1301422"/>
            <a:chExt cx="1521836" cy="140522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96" y="1337160"/>
              <a:ext cx="1521836" cy="1369482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1410012" y="1301422"/>
              <a:ext cx="820852" cy="1835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5595" y="1752603"/>
            <a:ext cx="892810" cy="952384"/>
            <a:chOff x="2687700" y="1911337"/>
            <a:chExt cx="933910" cy="996226"/>
          </a:xfrm>
        </p:grpSpPr>
        <p:grpSp>
          <p:nvGrpSpPr>
            <p:cNvPr id="38" name="Group 37"/>
            <p:cNvGrpSpPr/>
            <p:nvPr/>
          </p:nvGrpSpPr>
          <p:grpSpPr>
            <a:xfrm>
              <a:off x="2747941" y="2084327"/>
              <a:ext cx="818288" cy="577927"/>
              <a:chOff x="13444170" y="-7262499"/>
              <a:chExt cx="3439573" cy="24292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538" y="2028480"/>
              <a:ext cx="840862" cy="879083"/>
            </a:xfrm>
            <a:prstGeom prst="rect">
              <a:avLst/>
            </a:prstGeom>
          </p:spPr>
        </p:pic>
        <p:sp>
          <p:nvSpPr>
            <p:cNvPr id="40" name="10-Point Star 39"/>
            <p:cNvSpPr/>
            <p:nvPr/>
          </p:nvSpPr>
          <p:spPr>
            <a:xfrm>
              <a:off x="3074255" y="2389077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>
            <a:off x="2389949" y="2561878"/>
            <a:ext cx="43416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782128" y="1504992"/>
            <a:ext cx="1492160" cy="1492160"/>
            <a:chOff x="4617333" y="3795541"/>
            <a:chExt cx="1823513" cy="182351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5024321" y="3862603"/>
              <a:ext cx="1005708" cy="24989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817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Quantum Total Authentication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822286" y="1625385"/>
            <a:ext cx="1521836" cy="1405220"/>
            <a:chOff x="1062796" y="1301422"/>
            <a:chExt cx="1521836" cy="140522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96" y="1337160"/>
              <a:ext cx="1521836" cy="1369482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1410012" y="1301422"/>
              <a:ext cx="820852" cy="1835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716680" y="1431626"/>
            <a:ext cx="1692889" cy="16101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83306" y="1752603"/>
            <a:ext cx="892810" cy="952384"/>
            <a:chOff x="2687700" y="1911337"/>
            <a:chExt cx="933910" cy="996226"/>
          </a:xfrm>
        </p:grpSpPr>
        <p:grpSp>
          <p:nvGrpSpPr>
            <p:cNvPr id="38" name="Group 37"/>
            <p:cNvGrpSpPr/>
            <p:nvPr/>
          </p:nvGrpSpPr>
          <p:grpSpPr>
            <a:xfrm>
              <a:off x="2747941" y="2084327"/>
              <a:ext cx="818288" cy="577927"/>
              <a:chOff x="13444170" y="-7262499"/>
              <a:chExt cx="3439573" cy="24292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538" y="2028480"/>
              <a:ext cx="840862" cy="879083"/>
            </a:xfrm>
            <a:prstGeom prst="rect">
              <a:avLst/>
            </a:prstGeom>
          </p:spPr>
        </p:pic>
        <p:sp>
          <p:nvSpPr>
            <p:cNvPr id="40" name="10-Point Star 39"/>
            <p:cNvSpPr/>
            <p:nvPr/>
          </p:nvSpPr>
          <p:spPr>
            <a:xfrm>
              <a:off x="3074255" y="2389077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545449" y="1752603"/>
            <a:ext cx="892809" cy="952384"/>
            <a:chOff x="5538692" y="1996831"/>
            <a:chExt cx="933909" cy="996226"/>
          </a:xfrm>
        </p:grpSpPr>
        <p:grpSp>
          <p:nvGrpSpPr>
            <p:cNvPr id="52" name="Group 51"/>
            <p:cNvGrpSpPr/>
            <p:nvPr/>
          </p:nvGrpSpPr>
          <p:grpSpPr>
            <a:xfrm>
              <a:off x="5598933" y="2169821"/>
              <a:ext cx="818288" cy="577927"/>
              <a:chOff x="13444170" y="-7262499"/>
              <a:chExt cx="3439573" cy="242924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530" y="2113974"/>
              <a:ext cx="840862" cy="879083"/>
            </a:xfrm>
            <a:prstGeom prst="rect">
              <a:avLst/>
            </a:prstGeom>
          </p:spPr>
        </p:pic>
        <p:sp>
          <p:nvSpPr>
            <p:cNvPr id="73" name="10-Point Star 72"/>
            <p:cNvSpPr/>
            <p:nvPr/>
          </p:nvSpPr>
          <p:spPr>
            <a:xfrm>
              <a:off x="5925247" y="2474571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538692" y="1996831"/>
                  <a:ext cx="9339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692" y="1996831"/>
                  <a:ext cx="933909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>
            <a:off x="2389949" y="2561878"/>
            <a:ext cx="1479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252091" y="2569314"/>
            <a:ext cx="1479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782128" y="1504992"/>
            <a:ext cx="1492160" cy="1492160"/>
            <a:chOff x="4617333" y="3795541"/>
            <a:chExt cx="1823513" cy="182351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5024321" y="3862603"/>
              <a:ext cx="1005708" cy="24989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5610466" y="2635299"/>
            <a:ext cx="1504696" cy="966545"/>
          </a:xfrm>
          <a:prstGeom prst="wedgeRoundRectCallout">
            <a:avLst>
              <a:gd name="adj1" fmla="val 56982"/>
              <a:gd name="adj2" fmla="val -7017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Raleway" pitchFamily="2" charset="0"/>
              </a:rPr>
              <a:t>Fake news!</a:t>
            </a:r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Quantum Total Authentication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822286" y="1625385"/>
            <a:ext cx="1521836" cy="1405220"/>
            <a:chOff x="1062796" y="1301422"/>
            <a:chExt cx="1521836" cy="140522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96" y="1337160"/>
              <a:ext cx="1521836" cy="1369482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1410012" y="1301422"/>
              <a:ext cx="820852" cy="1835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716680" y="1431626"/>
            <a:ext cx="1692889" cy="161013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683306" y="1752603"/>
            <a:ext cx="892810" cy="952384"/>
            <a:chOff x="2687700" y="1911337"/>
            <a:chExt cx="933910" cy="996226"/>
          </a:xfrm>
        </p:grpSpPr>
        <p:grpSp>
          <p:nvGrpSpPr>
            <p:cNvPr id="38" name="Group 37"/>
            <p:cNvGrpSpPr/>
            <p:nvPr/>
          </p:nvGrpSpPr>
          <p:grpSpPr>
            <a:xfrm>
              <a:off x="2747941" y="2084327"/>
              <a:ext cx="818288" cy="577927"/>
              <a:chOff x="13444170" y="-7262499"/>
              <a:chExt cx="3439573" cy="242924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538" y="2028480"/>
              <a:ext cx="840862" cy="879083"/>
            </a:xfrm>
            <a:prstGeom prst="rect">
              <a:avLst/>
            </a:prstGeom>
          </p:spPr>
        </p:pic>
        <p:sp>
          <p:nvSpPr>
            <p:cNvPr id="40" name="10-Point Star 39"/>
            <p:cNvSpPr/>
            <p:nvPr/>
          </p:nvSpPr>
          <p:spPr>
            <a:xfrm>
              <a:off x="3074255" y="2389077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545449" y="1752603"/>
            <a:ext cx="933909" cy="952384"/>
            <a:chOff x="5538692" y="1996831"/>
            <a:chExt cx="976901" cy="996226"/>
          </a:xfrm>
        </p:grpSpPr>
        <p:grpSp>
          <p:nvGrpSpPr>
            <p:cNvPr id="52" name="Group 51"/>
            <p:cNvGrpSpPr/>
            <p:nvPr/>
          </p:nvGrpSpPr>
          <p:grpSpPr>
            <a:xfrm>
              <a:off x="5598933" y="2169821"/>
              <a:ext cx="818288" cy="577927"/>
              <a:chOff x="13444170" y="-7262499"/>
              <a:chExt cx="3439573" cy="2429242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530" y="2113974"/>
              <a:ext cx="840862" cy="879083"/>
            </a:xfrm>
            <a:prstGeom prst="rect">
              <a:avLst/>
            </a:prstGeom>
          </p:spPr>
        </p:pic>
        <p:sp>
          <p:nvSpPr>
            <p:cNvPr id="73" name="10-Point Star 72"/>
            <p:cNvSpPr/>
            <p:nvPr/>
          </p:nvSpPr>
          <p:spPr>
            <a:xfrm>
              <a:off x="5925247" y="2474571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538692" y="1996831"/>
                  <a:ext cx="976901" cy="965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8692" y="1996831"/>
                  <a:ext cx="976901" cy="965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>
            <a:off x="2389949" y="2561878"/>
            <a:ext cx="1479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252091" y="2569314"/>
            <a:ext cx="14795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782128" y="1504992"/>
            <a:ext cx="1492160" cy="1492160"/>
            <a:chOff x="4617333" y="3795541"/>
            <a:chExt cx="1823513" cy="182351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5024321" y="3862603"/>
              <a:ext cx="1005708" cy="24989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073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Quantum Total Authentication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822286" y="1625385"/>
            <a:ext cx="1521836" cy="1405220"/>
            <a:chOff x="1062796" y="1301422"/>
            <a:chExt cx="1521836" cy="140522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796" y="1337160"/>
              <a:ext cx="1521836" cy="1369482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1410012" y="1301422"/>
              <a:ext cx="820852" cy="1835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3716680" y="4063312"/>
            <a:ext cx="1692889" cy="16101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82128" y="1504992"/>
            <a:ext cx="1492160" cy="1492160"/>
            <a:chOff x="4617333" y="3795541"/>
            <a:chExt cx="1823513" cy="182351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333" y="3795541"/>
              <a:ext cx="1823513" cy="1823513"/>
            </a:xfrm>
            <a:prstGeom prst="rect">
              <a:avLst/>
            </a:prstGeom>
          </p:spPr>
        </p:pic>
        <p:sp>
          <p:nvSpPr>
            <p:cNvPr id="93" name="Oval 92"/>
            <p:cNvSpPr/>
            <p:nvPr/>
          </p:nvSpPr>
          <p:spPr>
            <a:xfrm>
              <a:off x="5024321" y="3862603"/>
              <a:ext cx="1005708" cy="24989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5595" y="1752603"/>
            <a:ext cx="892810" cy="952384"/>
            <a:chOff x="2687700" y="1911337"/>
            <a:chExt cx="933910" cy="996226"/>
          </a:xfrm>
        </p:grpSpPr>
        <p:grpSp>
          <p:nvGrpSpPr>
            <p:cNvPr id="32" name="Group 31"/>
            <p:cNvGrpSpPr/>
            <p:nvPr/>
          </p:nvGrpSpPr>
          <p:grpSpPr>
            <a:xfrm>
              <a:off x="2747941" y="2084327"/>
              <a:ext cx="818288" cy="577927"/>
              <a:chOff x="13444170" y="-7262499"/>
              <a:chExt cx="3439573" cy="242924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538" y="2028480"/>
              <a:ext cx="840862" cy="879083"/>
            </a:xfrm>
            <a:prstGeom prst="rect">
              <a:avLst/>
            </a:prstGeom>
          </p:spPr>
        </p:pic>
        <p:sp>
          <p:nvSpPr>
            <p:cNvPr id="34" name="10-Point Star 33"/>
            <p:cNvSpPr/>
            <p:nvPr/>
          </p:nvSpPr>
          <p:spPr>
            <a:xfrm>
              <a:off x="3074255" y="2389077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54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7700" y="1911337"/>
                  <a:ext cx="933910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Arrow Connector 48"/>
          <p:cNvCxnSpPr/>
          <p:nvPr/>
        </p:nvCxnSpPr>
        <p:spPr>
          <a:xfrm>
            <a:off x="2389949" y="2561878"/>
            <a:ext cx="43416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434898" y="3702205"/>
            <a:ext cx="110954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302118" y="5207520"/>
            <a:ext cx="14294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570462" y="4399793"/>
            <a:ext cx="854370" cy="952384"/>
            <a:chOff x="2687700" y="1911337"/>
            <a:chExt cx="893700" cy="996226"/>
          </a:xfrm>
        </p:grpSpPr>
        <p:grpSp>
          <p:nvGrpSpPr>
            <p:cNvPr id="53" name="Group 52"/>
            <p:cNvGrpSpPr/>
            <p:nvPr/>
          </p:nvGrpSpPr>
          <p:grpSpPr>
            <a:xfrm>
              <a:off x="2747941" y="2084327"/>
              <a:ext cx="818288" cy="577927"/>
              <a:chOff x="13444170" y="-7262499"/>
              <a:chExt cx="3439573" cy="242924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538" y="2028480"/>
              <a:ext cx="840862" cy="879083"/>
            </a:xfrm>
            <a:prstGeom prst="rect">
              <a:avLst/>
            </a:prstGeom>
          </p:spPr>
        </p:pic>
        <p:sp>
          <p:nvSpPr>
            <p:cNvPr id="56" name="10-Point Star 55"/>
            <p:cNvSpPr/>
            <p:nvPr/>
          </p:nvSpPr>
          <p:spPr>
            <a:xfrm>
              <a:off x="3074255" y="2389077"/>
              <a:ext cx="173429" cy="173429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87700" y="1911337"/>
              <a:ext cx="193235" cy="965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5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005" y="5602225"/>
                <a:ext cx="13144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Raleway" pitchFamily="2" charset="0"/>
                  </a:rPr>
                  <a:t>nothing to do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latin typeface="Raleway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5" y="5602225"/>
                <a:ext cx="1314450" cy="646331"/>
              </a:xfrm>
              <a:prstGeom prst="rect">
                <a:avLst/>
              </a:prstGeom>
              <a:blipFill>
                <a:blip r:embed="rId9"/>
                <a:stretch>
                  <a:fillRect l="-3704" t="-4717" r="-416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stCxn id="12" idx="0"/>
            <a:endCxn id="55" idx="3"/>
          </p:cNvCxnSpPr>
          <p:nvPr/>
        </p:nvCxnSpPr>
        <p:spPr>
          <a:xfrm rot="16200000" flipV="1">
            <a:off x="6175908" y="5180903"/>
            <a:ext cx="670246" cy="172398"/>
          </a:xfrm>
          <a:prstGeom prst="curved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953B2D"/>
                </a:solidFill>
                <a:latin typeface="Raleway" pitchFamily="2" charset="0"/>
              </a:rPr>
              <a:t>Summary of Results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 flipH="1">
            <a:off x="2826412" y="2418728"/>
            <a:ext cx="671690" cy="304800"/>
            <a:chOff x="3304608" y="3713924"/>
            <a:chExt cx="671690" cy="304800"/>
          </a:xfrm>
        </p:grpSpPr>
        <p:grpSp>
          <p:nvGrpSpPr>
            <p:cNvPr id="20" name="Group 19"/>
            <p:cNvGrpSpPr/>
            <p:nvPr/>
          </p:nvGrpSpPr>
          <p:grpSpPr>
            <a:xfrm>
              <a:off x="3396435" y="3790124"/>
              <a:ext cx="579863" cy="152400"/>
              <a:chOff x="4873083" y="5505156"/>
              <a:chExt cx="579863" cy="152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H="1">
                <a:off x="4873083" y="5505156"/>
                <a:ext cx="5798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4873083" y="5657556"/>
                <a:ext cx="5798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304608" y="3713924"/>
              <a:ext cx="159833" cy="304800"/>
              <a:chOff x="5025484" y="5657556"/>
              <a:chExt cx="159833" cy="3048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5025484" y="5657556"/>
                <a:ext cx="159833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5025484" y="5809956"/>
                <a:ext cx="159833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 flipH="1">
            <a:off x="5822755" y="2418728"/>
            <a:ext cx="671690" cy="304800"/>
            <a:chOff x="3304608" y="3713924"/>
            <a:chExt cx="671690" cy="304800"/>
          </a:xfrm>
        </p:grpSpPr>
        <p:grpSp>
          <p:nvGrpSpPr>
            <p:cNvPr id="28" name="Group 27"/>
            <p:cNvGrpSpPr/>
            <p:nvPr/>
          </p:nvGrpSpPr>
          <p:grpSpPr>
            <a:xfrm>
              <a:off x="3396435" y="3790124"/>
              <a:ext cx="579863" cy="152400"/>
              <a:chOff x="4873083" y="5505156"/>
              <a:chExt cx="579863" cy="152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>
                <a:off x="4873083" y="5505156"/>
                <a:ext cx="5798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4873083" y="5657556"/>
                <a:ext cx="579863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3304608" y="3713924"/>
              <a:ext cx="159833" cy="304800"/>
              <a:chOff x="5025484" y="5657556"/>
              <a:chExt cx="159833" cy="3048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H="1">
                <a:off x="5025484" y="5657556"/>
                <a:ext cx="159833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5025484" y="5809956"/>
                <a:ext cx="159833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 flipH="1">
            <a:off x="4372471" y="5186806"/>
            <a:ext cx="385940" cy="304800"/>
            <a:chOff x="3304608" y="3713924"/>
            <a:chExt cx="385940" cy="304800"/>
          </a:xfrm>
        </p:grpSpPr>
        <p:grpSp>
          <p:nvGrpSpPr>
            <p:cNvPr id="51" name="Group 50"/>
            <p:cNvGrpSpPr/>
            <p:nvPr/>
          </p:nvGrpSpPr>
          <p:grpSpPr>
            <a:xfrm>
              <a:off x="3388796" y="3790124"/>
              <a:ext cx="301752" cy="152400"/>
              <a:chOff x="4865444" y="5505156"/>
              <a:chExt cx="301752" cy="1524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H="1">
                <a:off x="4870192" y="5505156"/>
                <a:ext cx="2970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4865444" y="5657556"/>
                <a:ext cx="301752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3304608" y="3713924"/>
              <a:ext cx="159833" cy="304800"/>
              <a:chOff x="5025484" y="5657556"/>
              <a:chExt cx="159833" cy="3048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H="1">
                <a:off x="5025484" y="5657556"/>
                <a:ext cx="159833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 flipV="1">
                <a:off x="5025484" y="5809956"/>
                <a:ext cx="159833" cy="152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/>
          <p:cNvSpPr txBox="1"/>
          <p:nvPr/>
        </p:nvSpPr>
        <p:spPr>
          <a:xfrm>
            <a:off x="1664090" y="5967056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???</a:t>
            </a:r>
            <a:endParaRPr lang="en-US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8692" y="1845740"/>
            <a:ext cx="2600238" cy="1862257"/>
            <a:chOff x="211873" y="2262140"/>
            <a:chExt cx="2600238" cy="1862257"/>
          </a:xfrm>
        </p:grpSpPr>
        <p:sp>
          <p:nvSpPr>
            <p:cNvPr id="6" name="TextBox 5"/>
            <p:cNvSpPr txBox="1"/>
            <p:nvPr/>
          </p:nvSpPr>
          <p:spPr>
            <a:xfrm>
              <a:off x="586162" y="2394620"/>
              <a:ext cx="1851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Raleway" pitchFamily="2" charset="0"/>
                </a:rPr>
                <a:t>Quantum Total Authentication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30594" y="3097169"/>
              <a:ext cx="2362797" cy="1027228"/>
              <a:chOff x="822286" y="1431626"/>
              <a:chExt cx="7452002" cy="3173455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822286" y="1625385"/>
                <a:ext cx="1521836" cy="1405220"/>
                <a:chOff x="1062796" y="1301422"/>
                <a:chExt cx="1521836" cy="1405220"/>
              </a:xfrm>
            </p:grpSpPr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96" y="1337160"/>
                  <a:ext cx="1521836" cy="1369482"/>
                </a:xfrm>
                <a:prstGeom prst="rect">
                  <a:avLst/>
                </a:prstGeom>
              </p:spPr>
            </p:pic>
            <p:sp>
              <p:nvSpPr>
                <p:cNvPr id="59" name="Oval 58"/>
                <p:cNvSpPr/>
                <p:nvPr/>
              </p:nvSpPr>
              <p:spPr>
                <a:xfrm>
                  <a:off x="1410012" y="1301422"/>
                  <a:ext cx="820852" cy="183540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1" r="6230" b="5607"/>
              <a:stretch/>
            </p:blipFill>
            <p:spPr>
              <a:xfrm>
                <a:off x="3716680" y="1431626"/>
                <a:ext cx="1692889" cy="1610130"/>
              </a:xfrm>
              <a:prstGeom prst="rect">
                <a:avLst/>
              </a:prstGeom>
            </p:spPr>
          </p:pic>
          <p:grpSp>
            <p:nvGrpSpPr>
              <p:cNvPr id="61" name="Group 60"/>
              <p:cNvGrpSpPr/>
              <p:nvPr/>
            </p:nvGrpSpPr>
            <p:grpSpPr>
              <a:xfrm>
                <a:off x="2683307" y="1752603"/>
                <a:ext cx="854370" cy="2852478"/>
                <a:chOff x="2687700" y="1911337"/>
                <a:chExt cx="893700" cy="2983789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2747941" y="2084327"/>
                  <a:ext cx="818288" cy="577927"/>
                  <a:chOff x="13444170" y="-7262499"/>
                  <a:chExt cx="3439573" cy="2429242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13444170" y="-7249886"/>
                    <a:ext cx="3439573" cy="2416629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Isosceles Triangle 66"/>
                  <p:cNvSpPr/>
                  <p:nvPr/>
                </p:nvSpPr>
                <p:spPr>
                  <a:xfrm>
                    <a:off x="13476826" y="-6466114"/>
                    <a:ext cx="3406917" cy="1632857"/>
                  </a:xfrm>
                  <a:prstGeom prst="triangl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Isosceles Triangle 67"/>
                  <p:cNvSpPr/>
                  <p:nvPr/>
                </p:nvSpPr>
                <p:spPr>
                  <a:xfrm rot="10800000">
                    <a:off x="13476826" y="-7262499"/>
                    <a:ext cx="3406917" cy="1632857"/>
                  </a:xfrm>
                  <a:prstGeom prst="triangl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538" y="2028480"/>
                  <a:ext cx="840862" cy="879083"/>
                </a:xfrm>
                <a:prstGeom prst="rect">
                  <a:avLst/>
                </a:prstGeom>
              </p:spPr>
            </p:pic>
            <p:sp>
              <p:nvSpPr>
                <p:cNvPr id="64" name="10-Point Star 63"/>
                <p:cNvSpPr/>
                <p:nvPr/>
              </p:nvSpPr>
              <p:spPr>
                <a:xfrm>
                  <a:off x="3074255" y="2389077"/>
                  <a:ext cx="173429" cy="173429"/>
                </a:xfrm>
                <a:prstGeom prst="star10">
                  <a:avLst/>
                </a:prstGeom>
                <a:solidFill>
                  <a:schemeClr val="accent2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687700" y="1911337"/>
                  <a:ext cx="609442" cy="29837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5400" dirty="0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545445" y="1752603"/>
                <a:ext cx="854369" cy="2852477"/>
                <a:chOff x="5538692" y="1996831"/>
                <a:chExt cx="893700" cy="2983788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5598933" y="2169821"/>
                  <a:ext cx="818288" cy="577927"/>
                  <a:chOff x="13444170" y="-7262499"/>
                  <a:chExt cx="3439573" cy="2429242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3444170" y="-7249886"/>
                    <a:ext cx="3439573" cy="2416629"/>
                  </a:xfrm>
                  <a:prstGeom prst="rect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Isosceles Triangle 74"/>
                  <p:cNvSpPr/>
                  <p:nvPr/>
                </p:nvSpPr>
                <p:spPr>
                  <a:xfrm>
                    <a:off x="13476826" y="-6466114"/>
                    <a:ext cx="3406917" cy="1632857"/>
                  </a:xfrm>
                  <a:prstGeom prst="triangl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Isosceles Triangle 75"/>
                  <p:cNvSpPr/>
                  <p:nvPr/>
                </p:nvSpPr>
                <p:spPr>
                  <a:xfrm rot="10800000">
                    <a:off x="13476826" y="-7262499"/>
                    <a:ext cx="3406917" cy="1632857"/>
                  </a:xfrm>
                  <a:prstGeom prst="triangle">
                    <a:avLst/>
                  </a:prstGeom>
                  <a:solidFill>
                    <a:schemeClr val="bg1"/>
                  </a:solidFill>
                  <a:ln w="76200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1530" y="2113974"/>
                  <a:ext cx="840862" cy="879083"/>
                </a:xfrm>
                <a:prstGeom prst="rect">
                  <a:avLst/>
                </a:prstGeom>
              </p:spPr>
            </p:pic>
            <p:sp>
              <p:nvSpPr>
                <p:cNvPr id="72" name="10-Point Star 71"/>
                <p:cNvSpPr/>
                <p:nvPr/>
              </p:nvSpPr>
              <p:spPr>
                <a:xfrm>
                  <a:off x="5925247" y="2474571"/>
                  <a:ext cx="173429" cy="173429"/>
                </a:xfrm>
                <a:prstGeom prst="star10">
                  <a:avLst/>
                </a:prstGeom>
                <a:solidFill>
                  <a:schemeClr val="accent2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538692" y="1996831"/>
                  <a:ext cx="609442" cy="29837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5400" dirty="0"/>
                </a:p>
              </p:txBody>
            </p:sp>
          </p:grpSp>
          <p:cxnSp>
            <p:nvCxnSpPr>
              <p:cNvPr id="77" name="Straight Arrow Connector 76"/>
              <p:cNvCxnSpPr/>
              <p:nvPr/>
            </p:nvCxnSpPr>
            <p:spPr>
              <a:xfrm>
                <a:off x="2389949" y="2561878"/>
                <a:ext cx="147952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5252091" y="2569314"/>
                <a:ext cx="147952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78"/>
              <p:cNvGrpSpPr/>
              <p:nvPr/>
            </p:nvGrpSpPr>
            <p:grpSpPr>
              <a:xfrm>
                <a:off x="6782128" y="1504992"/>
                <a:ext cx="1492160" cy="1492160"/>
                <a:chOff x="4617333" y="3795541"/>
                <a:chExt cx="1823513" cy="1823513"/>
              </a:xfrm>
            </p:grpSpPr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7333" y="3795541"/>
                  <a:ext cx="1823513" cy="1823513"/>
                </a:xfrm>
                <a:prstGeom prst="rect">
                  <a:avLst/>
                </a:prstGeom>
              </p:spPr>
            </p:pic>
            <p:sp>
              <p:nvSpPr>
                <p:cNvPr id="81" name="Oval 80"/>
                <p:cNvSpPr/>
                <p:nvPr/>
              </p:nvSpPr>
              <p:spPr>
                <a:xfrm>
                  <a:off x="5024321" y="3862603"/>
                  <a:ext cx="1005708" cy="249890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Rounded Rectangle 11"/>
            <p:cNvSpPr/>
            <p:nvPr/>
          </p:nvSpPr>
          <p:spPr>
            <a:xfrm>
              <a:off x="211873" y="2262140"/>
              <a:ext cx="2600238" cy="15279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23506" y="1195489"/>
            <a:ext cx="2236547" cy="2751278"/>
            <a:chOff x="3612507" y="1521051"/>
            <a:chExt cx="2236547" cy="2751278"/>
          </a:xfrm>
        </p:grpSpPr>
        <p:sp>
          <p:nvSpPr>
            <p:cNvPr id="35" name="TextBox 34"/>
            <p:cNvSpPr txBox="1"/>
            <p:nvPr/>
          </p:nvSpPr>
          <p:spPr>
            <a:xfrm>
              <a:off x="3612507" y="1592057"/>
              <a:ext cx="22365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Raleway" pitchFamily="2" charset="0"/>
                </a:rPr>
                <a:t>Honest-Malicious,</a:t>
              </a:r>
            </a:p>
            <a:p>
              <a:pPr algn="ctr"/>
              <a:r>
                <a:rPr lang="en-US" dirty="0" err="1">
                  <a:latin typeface="Raleway" pitchFamily="2" charset="0"/>
                </a:rPr>
                <a:t>Avg</a:t>
              </a:r>
              <a:r>
                <a:rPr lang="en-US" dirty="0">
                  <a:latin typeface="Raleway" pitchFamily="2" charset="0"/>
                </a:rPr>
                <a:t> Correct</a:t>
              </a:r>
            </a:p>
            <a:p>
              <a:pPr algn="ctr"/>
              <a:r>
                <a:rPr lang="en-US" b="1" dirty="0">
                  <a:latin typeface="Raleway" pitchFamily="2" charset="0"/>
                </a:rPr>
                <a:t>Copy-protected Point Functions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806048" y="2776192"/>
              <a:ext cx="1849464" cy="1392140"/>
              <a:chOff x="793047" y="1352362"/>
              <a:chExt cx="5668319" cy="4266692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813" y="1401020"/>
                <a:ext cx="1864553" cy="1864553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99" name="Group 98"/>
              <p:cNvGrpSpPr/>
              <p:nvPr/>
            </p:nvGrpSpPr>
            <p:grpSpPr>
              <a:xfrm>
                <a:off x="2800180" y="2638094"/>
                <a:ext cx="1134163" cy="2409596"/>
                <a:chOff x="2933990" y="3036944"/>
                <a:chExt cx="1134163" cy="1219010"/>
              </a:xfrm>
            </p:grpSpPr>
            <p:cxnSp>
              <p:nvCxnSpPr>
                <p:cNvPr id="100" name="Elbow Connector 99"/>
                <p:cNvCxnSpPr/>
                <p:nvPr/>
              </p:nvCxnSpPr>
              <p:spPr>
                <a:xfrm flipV="1">
                  <a:off x="2933990" y="3036944"/>
                  <a:ext cx="1134163" cy="609505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Elbow Connector 100"/>
                <p:cNvCxnSpPr/>
                <p:nvPr/>
              </p:nvCxnSpPr>
              <p:spPr>
                <a:xfrm>
                  <a:off x="2933990" y="3646449"/>
                  <a:ext cx="1134163" cy="609505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1" r="6230" b="5607"/>
              <a:stretch/>
            </p:blipFill>
            <p:spPr>
              <a:xfrm>
                <a:off x="1091022" y="2328222"/>
                <a:ext cx="2074127" cy="219219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343" y="2203200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627" y="4596751"/>
                <a:ext cx="853929" cy="892744"/>
              </a:xfrm>
              <a:prstGeom prst="rect">
                <a:avLst/>
              </a:prstGeom>
            </p:spPr>
          </p:pic>
          <p:grpSp>
            <p:nvGrpSpPr>
              <p:cNvPr id="105" name="Group 104"/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106" name="Oval 105"/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047" y="4059875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626" y="4591318"/>
                <a:ext cx="853929" cy="892744"/>
              </a:xfrm>
              <a:prstGeom prst="rect">
                <a:avLst/>
              </a:prstGeom>
            </p:spPr>
          </p:pic>
          <p:sp>
            <p:nvSpPr>
              <p:cNvPr id="110" name="Oval 109"/>
              <p:cNvSpPr/>
              <p:nvPr/>
            </p:nvSpPr>
            <p:spPr>
              <a:xfrm>
                <a:off x="5022222" y="1352362"/>
                <a:ext cx="1005708" cy="249890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Rounded Rectangle 110"/>
            <p:cNvSpPr/>
            <p:nvPr/>
          </p:nvSpPr>
          <p:spPr>
            <a:xfrm>
              <a:off x="3684845" y="1521051"/>
              <a:ext cx="2091870" cy="27512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63282" y="1589720"/>
            <a:ext cx="2796596" cy="1962816"/>
            <a:chOff x="5957111" y="1358812"/>
            <a:chExt cx="2796596" cy="1962816"/>
          </a:xfrm>
        </p:grpSpPr>
        <p:sp>
          <p:nvSpPr>
            <p:cNvPr id="36" name="TextBox 35"/>
            <p:cNvSpPr txBox="1"/>
            <p:nvPr/>
          </p:nvSpPr>
          <p:spPr>
            <a:xfrm>
              <a:off x="5957111" y="1591812"/>
              <a:ext cx="22365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Raleway" pitchFamily="2" charset="0"/>
                </a:rPr>
                <a:t>Secure </a:t>
              </a:r>
            </a:p>
            <a:p>
              <a:pPr algn="ctr"/>
              <a:r>
                <a:rPr lang="en-US" dirty="0">
                  <a:latin typeface="Raleway" pitchFamily="2" charset="0"/>
                </a:rPr>
                <a:t>Software </a:t>
              </a:r>
            </a:p>
            <a:p>
              <a:pPr algn="ctr"/>
              <a:r>
                <a:rPr lang="en-US" dirty="0">
                  <a:latin typeface="Raleway" pitchFamily="2" charset="0"/>
                </a:rPr>
                <a:t>Leasing of</a:t>
              </a:r>
            </a:p>
            <a:p>
              <a:pPr algn="ctr"/>
              <a:r>
                <a:rPr lang="en-US" dirty="0">
                  <a:latin typeface="Raleway" pitchFamily="2" charset="0"/>
                </a:rPr>
                <a:t>Point </a:t>
              </a:r>
            </a:p>
            <a:p>
              <a:pPr algn="ctr"/>
              <a:r>
                <a:rPr lang="en-US" dirty="0">
                  <a:latin typeface="Raleway" pitchFamily="2" charset="0"/>
                </a:rPr>
                <a:t>Functions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808226" y="1513245"/>
              <a:ext cx="728078" cy="1733171"/>
              <a:chOff x="956501" y="1301422"/>
              <a:chExt cx="2041374" cy="4859439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062796" y="1301422"/>
                <a:ext cx="1521836" cy="1405220"/>
                <a:chOff x="1062796" y="1301422"/>
                <a:chExt cx="1521836" cy="1405220"/>
              </a:xfrm>
            </p:grpSpPr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2796" y="1337160"/>
                  <a:ext cx="1521836" cy="1369482"/>
                </a:xfrm>
                <a:prstGeom prst="rect">
                  <a:avLst/>
                </a:prstGeom>
              </p:spPr>
            </p:pic>
            <p:sp>
              <p:nvSpPr>
                <p:cNvPr id="87" name="Oval 86"/>
                <p:cNvSpPr/>
                <p:nvPr/>
              </p:nvSpPr>
              <p:spPr>
                <a:xfrm>
                  <a:off x="1410012" y="1301422"/>
                  <a:ext cx="820852" cy="183540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88" name="Picture 87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1" r="6230" b="5607"/>
              <a:stretch/>
            </p:blipFill>
            <p:spPr>
              <a:xfrm>
                <a:off x="956501" y="4303584"/>
                <a:ext cx="1692889" cy="1610130"/>
              </a:xfrm>
              <a:prstGeom prst="rect">
                <a:avLst/>
              </a:prstGeom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1022225" y="3088888"/>
                <a:ext cx="696971" cy="1181488"/>
                <a:chOff x="1066829" y="3088888"/>
                <a:chExt cx="696971" cy="1181488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1415314" y="3088888"/>
                  <a:ext cx="0" cy="11814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29" y="3362363"/>
                  <a:ext cx="696971" cy="655705"/>
                </a:xfrm>
                <a:prstGeom prst="rect">
                  <a:avLst/>
                </a:prstGeom>
              </p:spPr>
            </p:pic>
          </p:grpSp>
          <p:grpSp>
            <p:nvGrpSpPr>
              <p:cNvPr id="92" name="Group 91"/>
              <p:cNvGrpSpPr/>
              <p:nvPr/>
            </p:nvGrpSpPr>
            <p:grpSpPr>
              <a:xfrm>
                <a:off x="1799085" y="3088888"/>
                <a:ext cx="696971" cy="1181488"/>
                <a:chOff x="1698726" y="3088888"/>
                <a:chExt cx="696971" cy="1181488"/>
              </a:xfrm>
            </p:grpSpPr>
            <p:cxnSp>
              <p:nvCxnSpPr>
                <p:cNvPr id="93" name="Straight Arrow Connector 92"/>
                <p:cNvCxnSpPr/>
                <p:nvPr/>
              </p:nvCxnSpPr>
              <p:spPr>
                <a:xfrm>
                  <a:off x="2047211" y="3088888"/>
                  <a:ext cx="0" cy="118148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8726" y="3369800"/>
                  <a:ext cx="696971" cy="655705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5505156"/>
                <a:ext cx="696971" cy="655705"/>
              </a:xfrm>
              <a:prstGeom prst="rect">
                <a:avLst/>
              </a:prstGeom>
            </p:spPr>
          </p:pic>
          <p:cxnSp>
            <p:nvCxnSpPr>
              <p:cNvPr id="96" name="Elbow Connector 95"/>
              <p:cNvCxnSpPr>
                <a:endCxn id="95" idx="0"/>
              </p:cNvCxnSpPr>
              <p:nvPr/>
            </p:nvCxnSpPr>
            <p:spPr>
              <a:xfrm rot="16200000" flipH="1">
                <a:off x="1781090" y="4636856"/>
                <a:ext cx="1234780" cy="501820"/>
              </a:xfrm>
              <a:prstGeom prst="bentConnector3">
                <a:avLst>
                  <a:gd name="adj1" fmla="val -8701"/>
                </a:avLst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Rounded Rectangle 111"/>
            <p:cNvSpPr/>
            <p:nvPr/>
          </p:nvSpPr>
          <p:spPr>
            <a:xfrm>
              <a:off x="6278712" y="1358812"/>
              <a:ext cx="2474995" cy="19628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14" y="4575214"/>
            <a:ext cx="4220996" cy="1527984"/>
            <a:chOff x="-233063" y="4577128"/>
            <a:chExt cx="4220996" cy="1527984"/>
          </a:xfrm>
        </p:grpSpPr>
        <p:sp>
          <p:nvSpPr>
            <p:cNvPr id="48" name="TextBox 47"/>
            <p:cNvSpPr txBox="1"/>
            <p:nvPr/>
          </p:nvSpPr>
          <p:spPr>
            <a:xfrm>
              <a:off x="1659559" y="4740956"/>
              <a:ext cx="2328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  <a:latin typeface="Raleway" pitchFamily="2" charset="0"/>
                </a:rPr>
                <a:t>Malicious-Malicious,</a:t>
              </a:r>
            </a:p>
            <a:p>
              <a:pPr algn="ctr"/>
              <a:r>
                <a:rPr lang="en-US" dirty="0" err="1">
                  <a:latin typeface="Raleway" pitchFamily="2" charset="0"/>
                </a:rPr>
                <a:t>Avg</a:t>
              </a:r>
              <a:r>
                <a:rPr lang="en-US" dirty="0">
                  <a:latin typeface="Raleway" pitchFamily="2" charset="0"/>
                </a:rPr>
                <a:t> Correct</a:t>
              </a:r>
            </a:p>
            <a:p>
              <a:pPr algn="ctr"/>
              <a:r>
                <a:rPr lang="en-US" b="1" dirty="0">
                  <a:latin typeface="Raleway" pitchFamily="2" charset="0"/>
                </a:rPr>
                <a:t>Copy-protected Point Functions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-233063" y="4577128"/>
              <a:ext cx="4220996" cy="15279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103383" y="4650855"/>
              <a:ext cx="1855197" cy="1380530"/>
              <a:chOff x="793047" y="1401020"/>
              <a:chExt cx="5668319" cy="4218034"/>
            </a:xfrm>
          </p:grpSpPr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813" y="1401020"/>
                <a:ext cx="1864553" cy="1864553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17" name="Group 116"/>
              <p:cNvGrpSpPr/>
              <p:nvPr/>
            </p:nvGrpSpPr>
            <p:grpSpPr>
              <a:xfrm>
                <a:off x="2800180" y="2638094"/>
                <a:ext cx="1134163" cy="2409596"/>
                <a:chOff x="2933990" y="3036944"/>
                <a:chExt cx="1134163" cy="1219010"/>
              </a:xfrm>
            </p:grpSpPr>
            <p:cxnSp>
              <p:nvCxnSpPr>
                <p:cNvPr id="118" name="Elbow Connector 117"/>
                <p:cNvCxnSpPr/>
                <p:nvPr/>
              </p:nvCxnSpPr>
              <p:spPr>
                <a:xfrm flipV="1">
                  <a:off x="2933990" y="3036944"/>
                  <a:ext cx="1134163" cy="609505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Elbow Connector 118"/>
                <p:cNvCxnSpPr/>
                <p:nvPr/>
              </p:nvCxnSpPr>
              <p:spPr>
                <a:xfrm>
                  <a:off x="2933990" y="3646449"/>
                  <a:ext cx="1134163" cy="609505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0" name="Picture 119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1" r="6230" b="5607"/>
              <a:stretch/>
            </p:blipFill>
            <p:spPr>
              <a:xfrm>
                <a:off x="1091022" y="2328222"/>
                <a:ext cx="2074127" cy="2192196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343" y="2203200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627" y="4596751"/>
                <a:ext cx="853929" cy="892744"/>
              </a:xfrm>
              <a:prstGeom prst="rect">
                <a:avLst/>
              </a:prstGeom>
            </p:spPr>
          </p:pic>
          <p:grpSp>
            <p:nvGrpSpPr>
              <p:cNvPr id="123" name="Group 122"/>
              <p:cNvGrpSpPr/>
              <p:nvPr/>
            </p:nvGrpSpPr>
            <p:grpSpPr>
              <a:xfrm>
                <a:off x="5090177" y="1979692"/>
                <a:ext cx="877824" cy="377655"/>
                <a:chOff x="4572000" y="1773879"/>
                <a:chExt cx="877824" cy="377655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  <p:grpSp>
            <p:nvGrpSpPr>
              <p:cNvPr id="126" name="Group 125"/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127" name="Oval 126"/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047" y="4059875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626" y="4591318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146" y="2233264"/>
                <a:ext cx="853929" cy="892744"/>
              </a:xfrm>
              <a:prstGeom prst="rect">
                <a:avLst/>
              </a:prstGeom>
            </p:spPr>
          </p:pic>
        </p:grpSp>
      </p:grpSp>
      <p:grpSp>
        <p:nvGrpSpPr>
          <p:cNvPr id="151" name="Group 150"/>
          <p:cNvGrpSpPr/>
          <p:nvPr/>
        </p:nvGrpSpPr>
        <p:grpSpPr>
          <a:xfrm>
            <a:off x="4866673" y="4575214"/>
            <a:ext cx="4220996" cy="1527984"/>
            <a:chOff x="4342567" y="4573300"/>
            <a:chExt cx="4220996" cy="1527984"/>
          </a:xfrm>
        </p:grpSpPr>
        <p:sp>
          <p:nvSpPr>
            <p:cNvPr id="49" name="TextBox 48"/>
            <p:cNvSpPr txBox="1"/>
            <p:nvPr/>
          </p:nvSpPr>
          <p:spPr>
            <a:xfrm>
              <a:off x="4383504" y="4737128"/>
              <a:ext cx="23283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Raleway" pitchFamily="2" charset="0"/>
                </a:rPr>
                <a:t>Malicious-Malicious,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  <a:latin typeface="Raleway" pitchFamily="2" charset="0"/>
                </a:rPr>
                <a:t>Fully Correct</a:t>
              </a:r>
            </a:p>
            <a:p>
              <a:pPr algn="ctr"/>
              <a:r>
                <a:rPr lang="en-US" b="1" dirty="0">
                  <a:latin typeface="Raleway" pitchFamily="2" charset="0"/>
                </a:rPr>
                <a:t>Copy-protected Point Functions</a:t>
              </a: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6647193" y="4647027"/>
              <a:ext cx="1855197" cy="1380530"/>
              <a:chOff x="793047" y="1401020"/>
              <a:chExt cx="5668319" cy="4218034"/>
            </a:xfrm>
          </p:grpSpPr>
          <p:pic>
            <p:nvPicPr>
              <p:cNvPr id="133" name="Picture 13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813" y="1401020"/>
                <a:ext cx="1864553" cy="1864553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7333" y="3795541"/>
                <a:ext cx="1823513" cy="1823513"/>
              </a:xfrm>
              <a:prstGeom prst="rect">
                <a:avLst/>
              </a:prstGeom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2800180" y="2638094"/>
                <a:ext cx="1134163" cy="2409596"/>
                <a:chOff x="2933990" y="3036944"/>
                <a:chExt cx="1134163" cy="1219010"/>
              </a:xfrm>
            </p:grpSpPr>
            <p:cxnSp>
              <p:nvCxnSpPr>
                <p:cNvPr id="148" name="Elbow Connector 147"/>
                <p:cNvCxnSpPr/>
                <p:nvPr/>
              </p:nvCxnSpPr>
              <p:spPr>
                <a:xfrm flipV="1">
                  <a:off x="2933990" y="3036944"/>
                  <a:ext cx="1134163" cy="609505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Elbow Connector 148"/>
                <p:cNvCxnSpPr/>
                <p:nvPr/>
              </p:nvCxnSpPr>
              <p:spPr>
                <a:xfrm>
                  <a:off x="2933990" y="3646449"/>
                  <a:ext cx="1134163" cy="609505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6" name="Picture 135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61" r="6230" b="5607"/>
              <a:stretch/>
            </p:blipFill>
            <p:spPr>
              <a:xfrm>
                <a:off x="1091022" y="2328222"/>
                <a:ext cx="2074127" cy="2192196"/>
              </a:xfrm>
              <a:prstGeom prst="rect">
                <a:avLst/>
              </a:prstGeom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4343" y="2203200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627" y="4596751"/>
                <a:ext cx="853929" cy="892744"/>
              </a:xfrm>
              <a:prstGeom prst="rect">
                <a:avLst/>
              </a:prstGeom>
            </p:spPr>
          </p:pic>
          <p:grpSp>
            <p:nvGrpSpPr>
              <p:cNvPr id="139" name="Group 138"/>
              <p:cNvGrpSpPr/>
              <p:nvPr/>
            </p:nvGrpSpPr>
            <p:grpSpPr>
              <a:xfrm>
                <a:off x="5090177" y="1979692"/>
                <a:ext cx="877824" cy="377655"/>
                <a:chOff x="4572000" y="1773879"/>
                <a:chExt cx="877824" cy="377655"/>
              </a:xfrm>
            </p:grpSpPr>
            <p:sp>
              <p:nvSpPr>
                <p:cNvPr id="146" name="Oval 145"/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  <p:grpSp>
            <p:nvGrpSpPr>
              <p:cNvPr id="140" name="Group 139"/>
              <p:cNvGrpSpPr/>
              <p:nvPr/>
            </p:nvGrpSpPr>
            <p:grpSpPr>
              <a:xfrm>
                <a:off x="5090177" y="4419533"/>
                <a:ext cx="877824" cy="377655"/>
                <a:chOff x="4572000" y="1773879"/>
                <a:chExt cx="877824" cy="377655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4785973" y="1861344"/>
                  <a:ext cx="220926" cy="29019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 rotWithShape="1"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983" b="7149"/>
                <a:stretch/>
              </p:blipFill>
              <p:spPr>
                <a:xfrm>
                  <a:off x="4572000" y="1773879"/>
                  <a:ext cx="877824" cy="377655"/>
                </a:xfrm>
                <a:prstGeom prst="rect">
                  <a:avLst/>
                </a:prstGeom>
              </p:spPr>
            </p:pic>
          </p:grpSp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047" y="4059875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626" y="4591318"/>
                <a:ext cx="853929" cy="892744"/>
              </a:xfrm>
              <a:prstGeom prst="rect">
                <a:avLst/>
              </a:prstGeom>
            </p:spPr>
          </p:pic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146" y="2233264"/>
                <a:ext cx="853929" cy="892744"/>
              </a:xfrm>
              <a:prstGeom prst="rect">
                <a:avLst/>
              </a:prstGeom>
            </p:spPr>
          </p:pic>
        </p:grpSp>
        <p:sp>
          <p:nvSpPr>
            <p:cNvPr id="150" name="Rounded Rectangle 149"/>
            <p:cNvSpPr/>
            <p:nvPr/>
          </p:nvSpPr>
          <p:spPr>
            <a:xfrm>
              <a:off x="4342567" y="4573300"/>
              <a:ext cx="4220996" cy="152798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6" name="Picture 155"/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059" b="929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4" y="3193627"/>
            <a:ext cx="815340" cy="602643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059" b="929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08" y="3712107"/>
            <a:ext cx="815340" cy="602643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2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059" b="929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28" y="3315231"/>
            <a:ext cx="815340" cy="602643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6600688" y="5974748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Berlin Sans FB" panose="020E0602020502020306" pitchFamily="34" charset="0"/>
              </a:rPr>
              <a:t>???</a:t>
            </a:r>
            <a:endParaRPr lang="en-US"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770043" y="2991560"/>
            <a:ext cx="360391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pitchFamily="2" charset="0"/>
              </a:rPr>
              <a:t>Thanks again to my co-authors:</a:t>
            </a:r>
          </a:p>
          <a:p>
            <a:pPr algn="r"/>
            <a:r>
              <a:rPr lang="en-US" dirty="0">
                <a:latin typeface="Raleway" pitchFamily="2" charset="0"/>
              </a:rPr>
              <a:t>Anne Broadbent</a:t>
            </a:r>
          </a:p>
          <a:p>
            <a:pPr algn="r"/>
            <a:r>
              <a:rPr lang="en-US" dirty="0" err="1">
                <a:latin typeface="Raleway" pitchFamily="2" charset="0"/>
              </a:rPr>
              <a:t>Sébastien</a:t>
            </a:r>
            <a:r>
              <a:rPr lang="en-US" dirty="0">
                <a:latin typeface="Raleway" pitchFamily="2" charset="0"/>
              </a:rPr>
              <a:t> Lord</a:t>
            </a:r>
          </a:p>
          <a:p>
            <a:pPr algn="r"/>
            <a:r>
              <a:rPr lang="en-US" dirty="0" err="1">
                <a:latin typeface="Raleway" pitchFamily="2" charset="0"/>
              </a:rPr>
              <a:t>Supartha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Podder</a:t>
            </a:r>
            <a:endParaRPr lang="en-US" dirty="0">
              <a:latin typeface="Raleway" pitchFamily="2" charset="0"/>
            </a:endParaRPr>
          </a:p>
          <a:p>
            <a:pPr algn="r"/>
            <a:r>
              <a:rPr lang="en-US" dirty="0" err="1">
                <a:latin typeface="Raleway" pitchFamily="2" charset="0"/>
              </a:rPr>
              <a:t>Aarthi</a:t>
            </a:r>
            <a:r>
              <a:rPr lang="en-US" dirty="0">
                <a:latin typeface="Raleway" pitchFamily="2" charset="0"/>
              </a:rPr>
              <a:t> </a:t>
            </a:r>
            <a:r>
              <a:rPr lang="en-US" dirty="0" err="1">
                <a:latin typeface="Raleway" pitchFamily="2" charset="0"/>
              </a:rPr>
              <a:t>Sundaram</a:t>
            </a:r>
            <a:endParaRPr lang="en-US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9" grpId="0"/>
      <p:bldP spid="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9443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latin typeface="Raleway" pitchFamily="2" charset="0"/>
              </a:rPr>
              <a:t>Quantum States Can’t be Copied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016993" y="3802999"/>
            <a:ext cx="3071416" cy="2605027"/>
            <a:chOff x="3016993" y="3435016"/>
            <a:chExt cx="3071416" cy="2605027"/>
          </a:xfrm>
        </p:grpSpPr>
        <p:grpSp>
          <p:nvGrpSpPr>
            <p:cNvPr id="38" name="Group 37"/>
            <p:cNvGrpSpPr/>
            <p:nvPr/>
          </p:nvGrpSpPr>
          <p:grpSpPr>
            <a:xfrm>
              <a:off x="3269487" y="3435016"/>
              <a:ext cx="2605027" cy="2605027"/>
              <a:chOff x="3487561" y="3435016"/>
              <a:chExt cx="2605027" cy="2605027"/>
            </a:xfrm>
          </p:grpSpPr>
          <p:sp>
            <p:nvSpPr>
              <p:cNvPr id="9" name="&quot;No&quot; Symbol 8"/>
              <p:cNvSpPr/>
              <p:nvPr/>
            </p:nvSpPr>
            <p:spPr>
              <a:xfrm>
                <a:off x="3487561" y="3435016"/>
                <a:ext cx="2605027" cy="2605027"/>
              </a:xfrm>
              <a:prstGeom prst="noSmoking">
                <a:avLst>
                  <a:gd name="adj" fmla="val 7100"/>
                </a:avLst>
              </a:prstGeom>
              <a:solidFill>
                <a:srgbClr val="E1706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4285889" y="3972295"/>
                <a:ext cx="1000567" cy="1530468"/>
                <a:chOff x="2946965" y="4070195"/>
                <a:chExt cx="1000567" cy="1530468"/>
              </a:xfrm>
            </p:grpSpPr>
            <p:cxnSp>
              <p:nvCxnSpPr>
                <p:cNvPr id="34" name="Elbow Connector 33"/>
                <p:cNvCxnSpPr/>
                <p:nvPr/>
              </p:nvCxnSpPr>
              <p:spPr>
                <a:xfrm flipV="1">
                  <a:off x="2948666" y="4070195"/>
                  <a:ext cx="998866" cy="765234"/>
                </a:xfrm>
                <a:prstGeom prst="bentConnector3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Elbow Connector 34"/>
                <p:cNvCxnSpPr/>
                <p:nvPr/>
              </p:nvCxnSpPr>
              <p:spPr>
                <a:xfrm>
                  <a:off x="2946965" y="4835429"/>
                  <a:ext cx="998866" cy="765234"/>
                </a:xfrm>
                <a:prstGeom prst="bentConnector3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993" y="4213783"/>
              <a:ext cx="1010577" cy="105651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32" y="3449235"/>
              <a:ext cx="1010577" cy="105651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832" y="4983531"/>
              <a:ext cx="1010577" cy="1056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53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 err="1">
                <a:solidFill>
                  <a:srgbClr val="953B2D"/>
                </a:solidFill>
                <a:latin typeface="Raleway" pitchFamily="2" charset="0"/>
              </a:rPr>
              <a:t>Uncloneable</a:t>
            </a:r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 Authenticity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/>
          <p:cNvSpPr txBox="1">
            <a:spLocks/>
          </p:cNvSpPr>
          <p:nvPr/>
        </p:nvSpPr>
        <p:spPr>
          <a:xfrm>
            <a:off x="6096" y="54750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Quantum Money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51474" y="1867868"/>
            <a:ext cx="3612244" cy="3454781"/>
            <a:chOff x="2751474" y="1867868"/>
            <a:chExt cx="3612244" cy="3454781"/>
          </a:xfrm>
        </p:grpSpPr>
        <p:grpSp>
          <p:nvGrpSpPr>
            <p:cNvPr id="56" name="Group 55"/>
            <p:cNvGrpSpPr/>
            <p:nvPr/>
          </p:nvGrpSpPr>
          <p:grpSpPr>
            <a:xfrm>
              <a:off x="2844610" y="1867868"/>
              <a:ext cx="3454781" cy="3454781"/>
              <a:chOff x="3487561" y="3435016"/>
              <a:chExt cx="2605027" cy="2605027"/>
            </a:xfrm>
          </p:grpSpPr>
          <p:sp>
            <p:nvSpPr>
              <p:cNvPr id="57" name="&quot;No&quot; Symbol 56"/>
              <p:cNvSpPr/>
              <p:nvPr/>
            </p:nvSpPr>
            <p:spPr>
              <a:xfrm>
                <a:off x="3487561" y="3435016"/>
                <a:ext cx="2605027" cy="2605027"/>
              </a:xfrm>
              <a:prstGeom prst="noSmoking">
                <a:avLst>
                  <a:gd name="adj" fmla="val 7100"/>
                </a:avLst>
              </a:prstGeom>
              <a:solidFill>
                <a:srgbClr val="E1706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4285889" y="3972295"/>
                <a:ext cx="1000567" cy="1530468"/>
                <a:chOff x="2946965" y="4070195"/>
                <a:chExt cx="1000567" cy="1530468"/>
              </a:xfrm>
            </p:grpSpPr>
            <p:cxnSp>
              <p:nvCxnSpPr>
                <p:cNvPr id="62" name="Elbow Connector 61"/>
                <p:cNvCxnSpPr/>
                <p:nvPr/>
              </p:nvCxnSpPr>
              <p:spPr>
                <a:xfrm flipV="1">
                  <a:off x="2948666" y="4070195"/>
                  <a:ext cx="998866" cy="765234"/>
                </a:xfrm>
                <a:prstGeom prst="bentConnector3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/>
                <p:nvPr/>
              </p:nvCxnSpPr>
              <p:spPr>
                <a:xfrm>
                  <a:off x="2946965" y="4835429"/>
                  <a:ext cx="998866" cy="765234"/>
                </a:xfrm>
                <a:prstGeom prst="bentConnector3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751474" y="3031890"/>
              <a:ext cx="1078405" cy="1070793"/>
              <a:chOff x="1457012" y="3500365"/>
              <a:chExt cx="877382" cy="871189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57012" y="3500365"/>
                <a:ext cx="877382" cy="871189"/>
                <a:chOff x="12769445" y="-10272006"/>
                <a:chExt cx="4626428" cy="4593772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12812988" y="-10272006"/>
                  <a:ext cx="4539342" cy="4539342"/>
                </a:xfrm>
                <a:prstGeom prst="ellipse">
                  <a:avLst/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Donut 53"/>
                <p:cNvSpPr/>
                <p:nvPr/>
              </p:nvSpPr>
              <p:spPr>
                <a:xfrm>
                  <a:off x="12769445" y="-10272005"/>
                  <a:ext cx="4539342" cy="4539342"/>
                </a:xfrm>
                <a:prstGeom prst="donut">
                  <a:avLst>
                    <a:gd name="adj" fmla="val 9833"/>
                  </a:avLst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Donut 54"/>
                <p:cNvSpPr/>
                <p:nvPr/>
              </p:nvSpPr>
              <p:spPr>
                <a:xfrm>
                  <a:off x="12856531" y="-10217576"/>
                  <a:ext cx="4539342" cy="4539342"/>
                </a:xfrm>
                <a:prstGeom prst="donut">
                  <a:avLst>
                    <a:gd name="adj" fmla="val 9833"/>
                  </a:avLst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5636" y="3622253"/>
                <a:ext cx="600134" cy="627413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85313" y="2020456"/>
              <a:ext cx="1078405" cy="1070793"/>
              <a:chOff x="1457012" y="3500365"/>
              <a:chExt cx="877382" cy="87118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457012" y="3500365"/>
                <a:ext cx="877382" cy="871189"/>
                <a:chOff x="12769445" y="-10272006"/>
                <a:chExt cx="4626428" cy="4593772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12812988" y="-10272006"/>
                  <a:ext cx="4539342" cy="4539342"/>
                </a:xfrm>
                <a:prstGeom prst="ellipse">
                  <a:avLst/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Donut 69"/>
                <p:cNvSpPr/>
                <p:nvPr/>
              </p:nvSpPr>
              <p:spPr>
                <a:xfrm>
                  <a:off x="12769445" y="-10272005"/>
                  <a:ext cx="4539342" cy="4539342"/>
                </a:xfrm>
                <a:prstGeom prst="donut">
                  <a:avLst>
                    <a:gd name="adj" fmla="val 9833"/>
                  </a:avLst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Donut 70"/>
                <p:cNvSpPr/>
                <p:nvPr/>
              </p:nvSpPr>
              <p:spPr>
                <a:xfrm>
                  <a:off x="12856531" y="-10217576"/>
                  <a:ext cx="4539342" cy="4539342"/>
                </a:xfrm>
                <a:prstGeom prst="donut">
                  <a:avLst>
                    <a:gd name="adj" fmla="val 9833"/>
                  </a:avLst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5636" y="3622253"/>
                <a:ext cx="600134" cy="627413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5285313" y="4055686"/>
              <a:ext cx="1078405" cy="1070793"/>
              <a:chOff x="1457012" y="3500365"/>
              <a:chExt cx="877382" cy="871189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457012" y="3500365"/>
                <a:ext cx="877382" cy="871189"/>
                <a:chOff x="12769445" y="-10272006"/>
                <a:chExt cx="4626428" cy="4593772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12812988" y="-10272006"/>
                  <a:ext cx="4539342" cy="4539342"/>
                </a:xfrm>
                <a:prstGeom prst="ellipse">
                  <a:avLst/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Donut 75"/>
                <p:cNvSpPr/>
                <p:nvPr/>
              </p:nvSpPr>
              <p:spPr>
                <a:xfrm>
                  <a:off x="12769445" y="-10272005"/>
                  <a:ext cx="4539342" cy="4539342"/>
                </a:xfrm>
                <a:prstGeom prst="donut">
                  <a:avLst>
                    <a:gd name="adj" fmla="val 9833"/>
                  </a:avLst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Donut 76"/>
                <p:cNvSpPr/>
                <p:nvPr/>
              </p:nvSpPr>
              <p:spPr>
                <a:xfrm>
                  <a:off x="12856531" y="-10217576"/>
                  <a:ext cx="4539342" cy="4539342"/>
                </a:xfrm>
                <a:prstGeom prst="donut">
                  <a:avLst>
                    <a:gd name="adj" fmla="val 9833"/>
                  </a:avLst>
                </a:prstGeom>
                <a:solidFill>
                  <a:srgbClr val="FFCB08"/>
                </a:solidFill>
                <a:ln w="12700" cap="flat" cmpd="sng" algn="ctr">
                  <a:solidFill>
                    <a:srgbClr val="706D2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5636" y="3622253"/>
                <a:ext cx="600134" cy="62741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63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 err="1">
                <a:solidFill>
                  <a:srgbClr val="953B2D"/>
                </a:solidFill>
                <a:latin typeface="Raleway" pitchFamily="2" charset="0"/>
              </a:rPr>
              <a:t>Uncloneable</a:t>
            </a:r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 Information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844610" y="1867868"/>
            <a:ext cx="3454781" cy="3454781"/>
            <a:chOff x="3487561" y="3435016"/>
            <a:chExt cx="2605027" cy="2605027"/>
          </a:xfrm>
        </p:grpSpPr>
        <p:sp>
          <p:nvSpPr>
            <p:cNvPr id="7" name="&quot;No&quot; Symbol 6"/>
            <p:cNvSpPr/>
            <p:nvPr/>
          </p:nvSpPr>
          <p:spPr>
            <a:xfrm>
              <a:off x="3487561" y="3435016"/>
              <a:ext cx="2605027" cy="2605027"/>
            </a:xfrm>
            <a:prstGeom prst="noSmoking">
              <a:avLst>
                <a:gd name="adj" fmla="val 7100"/>
              </a:avLst>
            </a:prstGeom>
            <a:solidFill>
              <a:srgbClr val="E1706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285889" y="3972295"/>
              <a:ext cx="1000567" cy="1530468"/>
              <a:chOff x="2946965" y="4070195"/>
              <a:chExt cx="1000567" cy="1530468"/>
            </a:xfrm>
          </p:grpSpPr>
          <p:cxnSp>
            <p:nvCxnSpPr>
              <p:cNvPr id="12" name="Elbow Connector 11"/>
              <p:cNvCxnSpPr/>
              <p:nvPr/>
            </p:nvCxnSpPr>
            <p:spPr>
              <a:xfrm flipV="1">
                <a:off x="2948666" y="4070195"/>
                <a:ext cx="998866" cy="765234"/>
              </a:xfrm>
              <a:prstGeom prst="bentConnector3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/>
              <p:nvPr/>
            </p:nvCxnSpPr>
            <p:spPr>
              <a:xfrm>
                <a:off x="2946965" y="4835429"/>
                <a:ext cx="998866" cy="765234"/>
              </a:xfrm>
              <a:prstGeom prst="bentConnector3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2"/>
          <p:cNvGrpSpPr/>
          <p:nvPr/>
        </p:nvGrpSpPr>
        <p:grpSpPr>
          <a:xfrm>
            <a:off x="2555481" y="3055335"/>
            <a:ext cx="1267557" cy="1325173"/>
            <a:chOff x="8066014" y="2756805"/>
            <a:chExt cx="1785650" cy="1866816"/>
          </a:xfrm>
        </p:grpSpPr>
        <p:grpSp>
          <p:nvGrpSpPr>
            <p:cNvPr id="18" name="Group 17"/>
            <p:cNvGrpSpPr/>
            <p:nvPr/>
          </p:nvGrpSpPr>
          <p:grpSpPr>
            <a:xfrm>
              <a:off x="8081734" y="2875401"/>
              <a:ext cx="1737713" cy="1227282"/>
              <a:chOff x="13444170" y="-7262499"/>
              <a:chExt cx="3439573" cy="2429242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014" y="2756805"/>
              <a:ext cx="1785650" cy="1866816"/>
            </a:xfrm>
            <a:prstGeom prst="rect">
              <a:avLst/>
            </a:prstGeom>
          </p:spPr>
        </p:pic>
        <p:sp>
          <p:nvSpPr>
            <p:cNvPr id="19" name="10-Point Star 18"/>
            <p:cNvSpPr/>
            <p:nvPr/>
          </p:nvSpPr>
          <p:spPr>
            <a:xfrm>
              <a:off x="8774694" y="3522566"/>
              <a:ext cx="368292" cy="368292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08891" y="2093367"/>
            <a:ext cx="1267557" cy="1325173"/>
            <a:chOff x="8066014" y="2756805"/>
            <a:chExt cx="1785650" cy="1866816"/>
          </a:xfrm>
        </p:grpSpPr>
        <p:grpSp>
          <p:nvGrpSpPr>
            <p:cNvPr id="25" name="Group 24"/>
            <p:cNvGrpSpPr/>
            <p:nvPr/>
          </p:nvGrpSpPr>
          <p:grpSpPr>
            <a:xfrm>
              <a:off x="8081734" y="2875401"/>
              <a:ext cx="1737713" cy="1227282"/>
              <a:chOff x="13444170" y="-7262499"/>
              <a:chExt cx="3439573" cy="242924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014" y="2756805"/>
              <a:ext cx="1785650" cy="1866816"/>
            </a:xfrm>
            <a:prstGeom prst="rect">
              <a:avLst/>
            </a:prstGeom>
          </p:spPr>
        </p:pic>
        <p:sp>
          <p:nvSpPr>
            <p:cNvPr id="27" name="10-Point Star 26"/>
            <p:cNvSpPr/>
            <p:nvPr/>
          </p:nvSpPr>
          <p:spPr>
            <a:xfrm>
              <a:off x="8774694" y="3522566"/>
              <a:ext cx="368292" cy="368292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08891" y="4079224"/>
            <a:ext cx="1267557" cy="1325173"/>
            <a:chOff x="8066014" y="2756805"/>
            <a:chExt cx="1785650" cy="1866816"/>
          </a:xfrm>
        </p:grpSpPr>
        <p:grpSp>
          <p:nvGrpSpPr>
            <p:cNvPr id="32" name="Group 31"/>
            <p:cNvGrpSpPr/>
            <p:nvPr/>
          </p:nvGrpSpPr>
          <p:grpSpPr>
            <a:xfrm>
              <a:off x="8081734" y="2875401"/>
              <a:ext cx="1737713" cy="1227282"/>
              <a:chOff x="13444170" y="-7262499"/>
              <a:chExt cx="3439573" cy="2429242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3444170" y="-7249886"/>
                <a:ext cx="3439573" cy="241662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13476826" y="-6466114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0800000">
                <a:off x="13476826" y="-7262499"/>
                <a:ext cx="3406917" cy="1632857"/>
              </a:xfrm>
              <a:prstGeom prst="triangle">
                <a:avLst/>
              </a:prstGeom>
              <a:solidFill>
                <a:schemeClr val="bg1"/>
              </a:solidFill>
              <a:ln w="762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014" y="2756805"/>
              <a:ext cx="1785650" cy="1866816"/>
            </a:xfrm>
            <a:prstGeom prst="rect">
              <a:avLst/>
            </a:prstGeom>
          </p:spPr>
        </p:pic>
        <p:sp>
          <p:nvSpPr>
            <p:cNvPr id="34" name="10-Point Star 33"/>
            <p:cNvSpPr/>
            <p:nvPr/>
          </p:nvSpPr>
          <p:spPr>
            <a:xfrm>
              <a:off x="8774694" y="3522566"/>
              <a:ext cx="368292" cy="368292"/>
            </a:xfrm>
            <a:prstGeom prst="star10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6096" y="54750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err="1">
                <a:solidFill>
                  <a:srgbClr val="953B2D"/>
                </a:solidFill>
                <a:latin typeface="Raleway" pitchFamily="2" charset="0"/>
              </a:rPr>
              <a:t>Uncloneable</a:t>
            </a:r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 Encryption</a:t>
            </a:r>
          </a:p>
        </p:txBody>
      </p:sp>
    </p:spTree>
    <p:extLst>
      <p:ext uri="{BB962C8B-B14F-4D97-AF65-F5344CB8AC3E}">
        <p14:creationId xmlns:p14="http://schemas.microsoft.com/office/powerpoint/2010/main" val="335150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 err="1">
                <a:solidFill>
                  <a:srgbClr val="953B2D"/>
                </a:solidFill>
                <a:latin typeface="Raleway" pitchFamily="2" charset="0"/>
              </a:rPr>
              <a:t>Uncloneable</a:t>
            </a:r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 Functionality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08296" y="1867868"/>
            <a:ext cx="3727409" cy="3454781"/>
            <a:chOff x="3384775" y="3435016"/>
            <a:chExt cx="2810598" cy="2605027"/>
          </a:xfrm>
        </p:grpSpPr>
        <p:sp>
          <p:nvSpPr>
            <p:cNvPr id="7" name="&quot;No&quot; Symbol 6"/>
            <p:cNvSpPr/>
            <p:nvPr/>
          </p:nvSpPr>
          <p:spPr>
            <a:xfrm>
              <a:off x="3487561" y="3435016"/>
              <a:ext cx="2605027" cy="2605027"/>
            </a:xfrm>
            <a:prstGeom prst="noSmoking">
              <a:avLst>
                <a:gd name="adj" fmla="val 7100"/>
              </a:avLst>
            </a:prstGeom>
            <a:solidFill>
              <a:srgbClr val="E1706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84775" y="3509777"/>
              <a:ext cx="2810598" cy="2455504"/>
              <a:chOff x="2045851" y="3684081"/>
              <a:chExt cx="2810598" cy="245550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5851" y="4439907"/>
                <a:ext cx="902815" cy="943852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3945831" y="3684081"/>
                <a:ext cx="910618" cy="2455504"/>
                <a:chOff x="3945831" y="3684081"/>
                <a:chExt cx="910618" cy="245550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5831" y="3684081"/>
                  <a:ext cx="902815" cy="943852"/>
                </a:xfrm>
                <a:prstGeom prst="rect">
                  <a:avLst/>
                </a:prstGeom>
              </p:spPr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3634" y="5195733"/>
                  <a:ext cx="902815" cy="943852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2946965" y="4146599"/>
                <a:ext cx="1000567" cy="1530468"/>
                <a:chOff x="2946965" y="4070195"/>
                <a:chExt cx="1000567" cy="1530468"/>
              </a:xfrm>
            </p:grpSpPr>
            <p:cxnSp>
              <p:nvCxnSpPr>
                <p:cNvPr id="12" name="Elbow Connector 11"/>
                <p:cNvCxnSpPr/>
                <p:nvPr/>
              </p:nvCxnSpPr>
              <p:spPr>
                <a:xfrm flipV="1">
                  <a:off x="2948666" y="4070195"/>
                  <a:ext cx="998866" cy="765234"/>
                </a:xfrm>
                <a:prstGeom prst="bentConnector3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Elbow Connector 13"/>
                <p:cNvCxnSpPr/>
                <p:nvPr/>
              </p:nvCxnSpPr>
              <p:spPr>
                <a:xfrm>
                  <a:off x="2946965" y="4835429"/>
                  <a:ext cx="998866" cy="765234"/>
                </a:xfrm>
                <a:prstGeom prst="bentConnector3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" name="Title 1"/>
          <p:cNvSpPr txBox="1">
            <a:spLocks/>
          </p:cNvSpPr>
          <p:nvPr/>
        </p:nvSpPr>
        <p:spPr>
          <a:xfrm>
            <a:off x="6096" y="547501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Copy-protected Software</a:t>
            </a:r>
          </a:p>
        </p:txBody>
      </p:sp>
    </p:spTree>
    <p:extLst>
      <p:ext uri="{BB962C8B-B14F-4D97-AF65-F5344CB8AC3E}">
        <p14:creationId xmlns:p14="http://schemas.microsoft.com/office/powerpoint/2010/main" val="116034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207142" y="1626707"/>
            <a:ext cx="1010778" cy="6277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94166" y="1626481"/>
            <a:ext cx="1163178" cy="627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Point Functions</a:t>
            </a:r>
          </a:p>
        </p:txBody>
      </p:sp>
      <p:pic>
        <p:nvPicPr>
          <p:cNvPr id="4" name="Picture 3 1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 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75" y="1737373"/>
            <a:ext cx="3284571" cy="3954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015" y="4620250"/>
            <a:ext cx="475429" cy="1752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15" y="4772650"/>
            <a:ext cx="464762" cy="1752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15" y="4925050"/>
            <a:ext cx="475429" cy="1752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215" y="5077450"/>
            <a:ext cx="476952" cy="17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15" y="5229850"/>
            <a:ext cx="487619" cy="17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15" y="5382250"/>
            <a:ext cx="476952" cy="1752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415" y="5534650"/>
            <a:ext cx="487619" cy="175238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1564671" y="2414016"/>
            <a:ext cx="6014659" cy="3657600"/>
            <a:chOff x="987552" y="2414016"/>
            <a:chExt cx="6014659" cy="3657600"/>
          </a:xfrm>
        </p:grpSpPr>
        <p:sp>
          <p:nvSpPr>
            <p:cNvPr id="74" name="Rectangle 73"/>
            <p:cNvSpPr/>
            <p:nvPr/>
          </p:nvSpPr>
          <p:spPr>
            <a:xfrm>
              <a:off x="6221012" y="3803884"/>
              <a:ext cx="781199" cy="161749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87552" y="2414016"/>
              <a:ext cx="1524000" cy="3657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95" y="2646199"/>
              <a:ext cx="1181714" cy="3794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592" y="4015233"/>
              <a:ext cx="162286" cy="2605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4592" y="5039360"/>
              <a:ext cx="128000" cy="2537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743" y="3321802"/>
              <a:ext cx="487619" cy="1737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76" y="3553015"/>
              <a:ext cx="476952" cy="1752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743" y="3785752"/>
              <a:ext cx="487619" cy="1752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76" y="4018489"/>
              <a:ext cx="476952" cy="17523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743" y="4251226"/>
              <a:ext cx="487619" cy="17523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76" y="4483963"/>
              <a:ext cx="476952" cy="17523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743" y="4716700"/>
              <a:ext cx="487619" cy="1752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1076" y="4949434"/>
              <a:ext cx="476952" cy="17523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171" y="5687050"/>
              <a:ext cx="464762" cy="169143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>
              <a:stCxn id="25" idx="3"/>
              <a:endCxn id="10" idx="1"/>
            </p:cNvCxnSpPr>
            <p:nvPr/>
          </p:nvCxnSpPr>
          <p:spPr>
            <a:xfrm>
              <a:off x="1988028" y="4571582"/>
              <a:ext cx="4526564" cy="5946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5" idx="3"/>
              <a:endCxn id="9" idx="1"/>
            </p:cNvCxnSpPr>
            <p:nvPr/>
          </p:nvCxnSpPr>
          <p:spPr>
            <a:xfrm>
              <a:off x="1993362" y="3408659"/>
              <a:ext cx="4521230" cy="73686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7" idx="3"/>
              <a:endCxn id="9" idx="1"/>
            </p:cNvCxnSpPr>
            <p:nvPr/>
          </p:nvCxnSpPr>
          <p:spPr>
            <a:xfrm>
              <a:off x="1988028" y="3640634"/>
              <a:ext cx="4526564" cy="50488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9" idx="3"/>
              <a:endCxn id="9" idx="1"/>
            </p:cNvCxnSpPr>
            <p:nvPr/>
          </p:nvCxnSpPr>
          <p:spPr>
            <a:xfrm>
              <a:off x="1993362" y="3873371"/>
              <a:ext cx="4521230" cy="2721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9" idx="1"/>
            </p:cNvCxnSpPr>
            <p:nvPr/>
          </p:nvCxnSpPr>
          <p:spPr>
            <a:xfrm>
              <a:off x="1988028" y="4106108"/>
              <a:ext cx="4526564" cy="394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3" idx="3"/>
              <a:endCxn id="9" idx="1"/>
            </p:cNvCxnSpPr>
            <p:nvPr/>
          </p:nvCxnSpPr>
          <p:spPr>
            <a:xfrm flipV="1">
              <a:off x="1993362" y="4145519"/>
              <a:ext cx="4521230" cy="19332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7" idx="3"/>
              <a:endCxn id="9" idx="1"/>
            </p:cNvCxnSpPr>
            <p:nvPr/>
          </p:nvCxnSpPr>
          <p:spPr>
            <a:xfrm flipV="1">
              <a:off x="1993362" y="4145519"/>
              <a:ext cx="4521230" cy="65880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9" idx="3"/>
              <a:endCxn id="9" idx="1"/>
            </p:cNvCxnSpPr>
            <p:nvPr/>
          </p:nvCxnSpPr>
          <p:spPr>
            <a:xfrm flipV="1">
              <a:off x="1988028" y="4145519"/>
              <a:ext cx="4526564" cy="891534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1" idx="3"/>
              <a:endCxn id="9" idx="1"/>
            </p:cNvCxnSpPr>
            <p:nvPr/>
          </p:nvCxnSpPr>
          <p:spPr>
            <a:xfrm flipV="1">
              <a:off x="1981933" y="4145519"/>
              <a:ext cx="4532659" cy="162610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981" y="5222985"/>
              <a:ext cx="41143" cy="345143"/>
            </a:xfrm>
            <a:prstGeom prst="rect">
              <a:avLst/>
            </a:prstGeom>
          </p:spPr>
        </p:pic>
      </p:grpSp>
      <p:pic>
        <p:nvPicPr>
          <p:cNvPr id="77" name="Picture 7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95" y="4770795"/>
            <a:ext cx="201143" cy="242286"/>
          </a:xfrm>
          <a:prstGeom prst="rect">
            <a:avLst/>
          </a:prstGeom>
        </p:spPr>
      </p:pic>
      <p:cxnSp>
        <p:nvCxnSpPr>
          <p:cNvPr id="79" name="Curved Connector 78"/>
          <p:cNvCxnSpPr>
            <a:stCxn id="77" idx="3"/>
          </p:cNvCxnSpPr>
          <p:nvPr/>
        </p:nvCxnSpPr>
        <p:spPr>
          <a:xfrm flipV="1">
            <a:off x="1439238" y="4571582"/>
            <a:ext cx="632195" cy="320356"/>
          </a:xfrm>
          <a:prstGeom prst="curvedConnector3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What is copy protection?</a:t>
            </a:r>
          </a:p>
        </p:txBody>
      </p:sp>
      <p:pic>
        <p:nvPicPr>
          <p:cNvPr id="4" name="Picture 3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" y="4059875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blipFill>
                <a:blip r:embed="rId5"/>
                <a:stretch>
                  <a:fillRect l="-2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>
            <a:off x="445483" y="4474977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89922" l="5761" r="939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9363" y="2538838"/>
            <a:ext cx="3153536" cy="30609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43" y="2626106"/>
            <a:ext cx="853929" cy="892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05" y="2826001"/>
            <a:ext cx="815493" cy="852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1304" y="3196535"/>
                <a:ext cx="949299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304" y="3196535"/>
                <a:ext cx="949299" cy="490199"/>
              </a:xfrm>
              <a:prstGeom prst="rect">
                <a:avLst/>
              </a:prstGeom>
              <a:blipFill>
                <a:blip r:embed="rId9"/>
                <a:stretch>
                  <a:fillRect l="-1935" r="-129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7582" y="3568781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582" y="3568781"/>
                <a:ext cx="4263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7069873" y="3441634"/>
            <a:ext cx="53617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76898" y="3076085"/>
            <a:ext cx="53617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76898" y="3818287"/>
            <a:ext cx="53617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82953" y="5344634"/>
                <a:ext cx="1595180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Raleway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latin typeface="Raleway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53" y="5344634"/>
                <a:ext cx="1595180" cy="483466"/>
              </a:xfrm>
              <a:prstGeom prst="rect">
                <a:avLst/>
              </a:prstGeom>
              <a:blipFill>
                <a:blip r:embed="rId11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82953" y="5922564"/>
                <a:ext cx="2214902" cy="520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Raleway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dirty="0">
                  <a:latin typeface="Raleway" pitchFamily="2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53" y="5922564"/>
                <a:ext cx="2214902" cy="520655"/>
              </a:xfrm>
              <a:prstGeom prst="rect">
                <a:avLst/>
              </a:prstGeom>
              <a:blipFill>
                <a:blip r:embed="rId12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3023" y="5825544"/>
                <a:ext cx="364292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Raleway" pitchFamily="2" charset="0"/>
                  </a:rPr>
                  <a:t>Average Correctness: </a:t>
                </a:r>
              </a:p>
              <a:p>
                <a:r>
                  <a:rPr lang="en-US" dirty="0">
                    <a:latin typeface="Raleway" pitchFamily="2" charset="0"/>
                  </a:rPr>
                  <a:t>Correct with high probability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Raleway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23" y="5825544"/>
                <a:ext cx="3642920" cy="646331"/>
              </a:xfrm>
              <a:prstGeom prst="rect">
                <a:avLst/>
              </a:prstGeom>
              <a:blipFill>
                <a:blip r:embed="rId13"/>
                <a:stretch>
                  <a:fillRect l="-150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0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8" grpId="0"/>
      <p:bldP spid="3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What is copy protection?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3" y="1401020"/>
            <a:ext cx="1864553" cy="18645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3" y="3795541"/>
            <a:ext cx="1823513" cy="182351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800180" y="2638094"/>
            <a:ext cx="1134163" cy="2409596"/>
            <a:chOff x="2933990" y="3036944"/>
            <a:chExt cx="1134163" cy="1219010"/>
          </a:xfrm>
        </p:grpSpPr>
        <p:cxnSp>
          <p:nvCxnSpPr>
            <p:cNvPr id="36" name="Elbow Connector 35"/>
            <p:cNvCxnSpPr>
              <a:endCxn id="25" idx="1"/>
            </p:cNvCxnSpPr>
            <p:nvPr/>
          </p:nvCxnSpPr>
          <p:spPr>
            <a:xfrm flipV="1">
              <a:off x="2933990" y="3036944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>
              <a:off x="2933990" y="3646449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1091022" y="2328222"/>
            <a:ext cx="2074127" cy="21921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43" y="2203200"/>
            <a:ext cx="853929" cy="89274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7" y="4596751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ular Callout 47"/>
              <p:cNvSpPr/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8" name="Rounded Rectangular Callou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26" y="2861197"/>
            <a:ext cx="2073171" cy="1923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ular Callout 49"/>
              <p:cNvSpPr/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0" name="Rounded Rectangular Callou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ular Callout 50"/>
          <p:cNvSpPr/>
          <p:nvPr/>
        </p:nvSpPr>
        <p:spPr>
          <a:xfrm>
            <a:off x="6289925" y="2866951"/>
            <a:ext cx="732982" cy="637563"/>
          </a:xfrm>
          <a:prstGeom prst="wedgeRoundRectCallout">
            <a:avLst>
              <a:gd name="adj1" fmla="val -73780"/>
              <a:gd name="adj2" fmla="val -1033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0</a:t>
            </a:r>
            <a:endParaRPr lang="en-US" dirty="0">
              <a:latin typeface="Raleway" pitchFamily="2" charset="0"/>
            </a:endParaRPr>
          </a:p>
        </p:txBody>
      </p:sp>
      <p:sp>
        <p:nvSpPr>
          <p:cNvPr id="52" name="Rounded Rectangular Callout 51"/>
          <p:cNvSpPr/>
          <p:nvPr/>
        </p:nvSpPr>
        <p:spPr>
          <a:xfrm>
            <a:off x="6297984" y="3805146"/>
            <a:ext cx="732982" cy="637563"/>
          </a:xfrm>
          <a:prstGeom prst="wedgeRoundRectCallout">
            <a:avLst>
              <a:gd name="adj1" fmla="val -88993"/>
              <a:gd name="adj2" fmla="val 64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1</a:t>
            </a:r>
            <a:endParaRPr lang="en-US" dirty="0">
              <a:latin typeface="Raleway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" y="4059875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blipFill>
                <a:blip r:embed="rId11"/>
                <a:stretch>
                  <a:fillRect l="-2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>
            <a:off x="445483" y="4474977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1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rgbClr val="953B2D"/>
                </a:solidFill>
                <a:latin typeface="Raleway" pitchFamily="2" charset="0"/>
              </a:rPr>
              <a:t>Honest-user Copy Protection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67" r="1509" b="29485"/>
          <a:stretch/>
        </p:blipFill>
        <p:spPr bwMode="auto">
          <a:xfrm>
            <a:off x="-1616585" y="-27384"/>
            <a:ext cx="12813321" cy="3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9" r="1509" b="65290"/>
          <a:stretch/>
        </p:blipFill>
        <p:spPr bwMode="auto">
          <a:xfrm>
            <a:off x="-540568" y="6554184"/>
            <a:ext cx="10054259" cy="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5" r="1509" b="28860"/>
          <a:stretch/>
        </p:blipFill>
        <p:spPr bwMode="auto">
          <a:xfrm>
            <a:off x="-1620688" y="980728"/>
            <a:ext cx="128133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13" y="1401020"/>
            <a:ext cx="1864553" cy="18645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33" y="3795541"/>
            <a:ext cx="1823513" cy="182351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800180" y="2638094"/>
            <a:ext cx="1134163" cy="2409596"/>
            <a:chOff x="2933990" y="3036944"/>
            <a:chExt cx="1134163" cy="1219010"/>
          </a:xfrm>
        </p:grpSpPr>
        <p:cxnSp>
          <p:nvCxnSpPr>
            <p:cNvPr id="33" name="Elbow Connector 32"/>
            <p:cNvCxnSpPr/>
            <p:nvPr/>
          </p:nvCxnSpPr>
          <p:spPr>
            <a:xfrm flipV="1">
              <a:off x="2933990" y="3036944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>
              <a:off x="2933990" y="3646449"/>
              <a:ext cx="1134163" cy="609505"/>
            </a:xfrm>
            <a:prstGeom prst="bent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r="6230" b="5607"/>
          <a:stretch/>
        </p:blipFill>
        <p:spPr>
          <a:xfrm>
            <a:off x="1091022" y="2328222"/>
            <a:ext cx="2074127" cy="21921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43" y="2203200"/>
            <a:ext cx="853929" cy="8927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27" y="4596751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1690605"/>
                <a:ext cx="2572918" cy="875714"/>
              </a:xfrm>
              <a:prstGeom prst="wedgeRoundRectCallout">
                <a:avLst>
                  <a:gd name="adj1" fmla="val 31609"/>
                  <a:gd name="adj2" fmla="val 70140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026" y="2861197"/>
            <a:ext cx="2073171" cy="1923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Raleway" pitchFamily="2" charset="0"/>
                  </a:rPr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Raleway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4" y="4743340"/>
                <a:ext cx="2572918" cy="875714"/>
              </a:xfrm>
              <a:prstGeom prst="wedgeRoundRectCallout">
                <a:avLst>
                  <a:gd name="adj1" fmla="val 16873"/>
                  <a:gd name="adj2" fmla="val -99220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ounded Rectangular Callout 46"/>
          <p:cNvSpPr/>
          <p:nvPr/>
        </p:nvSpPr>
        <p:spPr>
          <a:xfrm>
            <a:off x="6289925" y="2866951"/>
            <a:ext cx="732982" cy="637563"/>
          </a:xfrm>
          <a:prstGeom prst="wedgeRoundRectCallout">
            <a:avLst>
              <a:gd name="adj1" fmla="val -73780"/>
              <a:gd name="adj2" fmla="val -10332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0</a:t>
            </a:r>
            <a:endParaRPr lang="en-US" dirty="0">
              <a:latin typeface="Raleway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6297984" y="3805146"/>
            <a:ext cx="732982" cy="637563"/>
          </a:xfrm>
          <a:prstGeom prst="wedgeRoundRectCallout">
            <a:avLst>
              <a:gd name="adj1" fmla="val -88993"/>
              <a:gd name="adj2" fmla="val 645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Raleway" pitchFamily="2" charset="0"/>
              </a:rPr>
              <a:t>1</a:t>
            </a:r>
            <a:endParaRPr lang="en-US" dirty="0">
              <a:latin typeface="Raleway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7" y="4059875"/>
            <a:ext cx="853929" cy="892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7609"/>
                <a:ext cx="520014" cy="490199"/>
              </a:xfrm>
              <a:prstGeom prst="rect">
                <a:avLst/>
              </a:prstGeom>
              <a:blipFill>
                <a:blip r:embed="rId11"/>
                <a:stretch>
                  <a:fillRect l="-235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>
            <a:off x="445483" y="4474977"/>
            <a:ext cx="3657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022222" y="1352362"/>
            <a:ext cx="1005708" cy="249890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024321" y="3862603"/>
            <a:ext cx="1005708" cy="249890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986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77.615"/>
  <p:tag name="LATEXADDIN" val="\documentclass{article}&#10;\usepackage{amsmath}&#10;\pagestyle{empty}&#10;\input{genericmacros.tex}&#10;\begin{document}&#10;&#10;$f_p:\{0,1\}^n\rightarrow\{0,1\}$&#10;&#10;\end{document}"/>
  <p:tag name="IGUANATEXSIZE" val="30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387.7015"/>
  <p:tag name="LATEXADDIN" val="\documentclass{article}&#10;\usepackage{amsmath}&#10;\pagestyle{empty}&#10;\input{genericmacros.tex}&#10;\begin{document}&#10;&#10;$\{0,1\}^n$:&#10;&#10;\end{document}"/>
  <p:tag name="IGUANATEXSIZE" val="30"/>
  <p:tag name="IGUANATEXCURSOR" val="11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input{genericmacros.tex}&#10;\begin{document}&#10;&#10;0&#10;&#10;\end{document}"/>
  <p:tag name="IGUANATEXSIZE" val="3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41.99472"/>
  <p:tag name="LATEXADDIN" val="\documentclass{article}&#10;\usepackage{amsmath}&#10;\pagestyle{empty}&#10;\input{genericmacros.tex}&#10;\begin{document}&#10;&#10;1&#10;&#10;\end{document}"/>
  <p:tag name="IGUANATEXSIZE" val="3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39.97"/>
  <p:tag name="LATEXADDIN" val="\documentclass{article}&#10;\usepackage{amsmath}&#10;\pagestyle{empty}&#10;\input{genericmacros.tex}&#10;\begin{document}&#10;&#10;0000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4.7206"/>
  <p:tag name="LATEXADDIN" val="\documentclass{article}&#10;\usepackage{amsmath}&#10;\pagestyle{empty}&#10;\input{genericmacros.tex}&#10;\begin{document}&#10;&#10;0001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9.97"/>
  <p:tag name="LATEXADDIN" val="\documentclass{article}&#10;\usepackage{amsmath}&#10;\pagestyle{empty}&#10;\input{genericmacros.tex}&#10;\begin{document}&#10;&#10;0010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4.7206"/>
  <p:tag name="LATEXADDIN" val="\documentclass{article}&#10;\usepackage{amsmath}&#10;\pagestyle{empty}&#10;\input{genericmacros.tex}&#10;\begin{document}&#10;&#10;0011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9.97"/>
  <p:tag name="LATEXADDIN" val="\documentclass{article}&#10;\usepackage{amsmath}&#10;\pagestyle{empty}&#10;\input{genericmacros.tex}&#10;\begin{document}&#10;&#10;0100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4.7206"/>
  <p:tag name="LATEXADDIN" val="\documentclass{article}&#10;\usepackage{amsmath}&#10;\pagestyle{empty}&#10;\input{genericmacros.tex}&#10;\begin{document}&#10;&#10;0101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9.97"/>
  <p:tag name="LATEXADDIN" val="\documentclass{article}&#10;\usepackage{amsmath}&#10;\pagestyle{empty}&#10;\input{genericmacros.tex}&#10;\begin{document}&#10;&#10;0110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3.9708"/>
  <p:tag name="LATEXADDIN" val="\documentclass{article}&#10;\usepackage{amsmath}&#10;\pagestyle{empty}&#10;\input{genericmacros.tex}&#10;\begin{document}&#10;&#10;1000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4.7206"/>
  <p:tag name="LATEXADDIN" val="\documentclass{article}&#10;\usepackage{amsmath}&#10;\pagestyle{empty}&#10;\input{genericmacros.tex}&#10;\begin{document}&#10;&#10;0111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228.7214"/>
  <p:tag name="LATEXADDIN" val="\documentclass{article}&#10;\usepackage{amsmath}&#10;\pagestyle{empty}&#10;\input{genericmacros.tex}&#10;\begin{document}&#10;&#10;1111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.49835"/>
  <p:tag name="LATEXADDIN" val="\documentclass{article}&#10;\usepackage{amsmath}&#10;\pagestyle{empty}&#10;\input{genericmacros.tex}&#10;\begin{document}&#10;&#10;$\vdots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28.7214"/>
  <p:tag name="LATEXADDIN" val="\documentclass{article}&#10;\usepackage{amsmath}&#10;\pagestyle{empty}&#10;\input{genericmacros.tex}&#10;\begin{document}&#10;&#10;1001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3.9708"/>
  <p:tag name="LATEXADDIN" val="\documentclass{article}&#10;\usepackage{amsmath}&#10;\pagestyle{empty}&#10;\input{genericmacros.tex}&#10;\begin{document}&#10;&#10;1010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4.7206"/>
  <p:tag name="LATEXADDIN" val="\documentclass{article}&#10;\usepackage{amsmath}&#10;\pagestyle{empty}&#10;\input{genericmacros.tex}&#10;\begin{document}&#10;&#10;0011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9.97"/>
  <p:tag name="LATEXADDIN" val="\documentclass{article}&#10;\usepackage{amsmath}&#10;\pagestyle{empty}&#10;\input{genericmacros.tex}&#10;\begin{document}&#10;&#10;0100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4.7206"/>
  <p:tag name="LATEXADDIN" val="\documentclass{article}&#10;\usepackage{amsmath}&#10;\pagestyle{empty}&#10;\input{genericmacros.tex}&#10;\begin{document}&#10;&#10;0101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239.97"/>
  <p:tag name="LATEXADDIN" val="\documentclass{article}&#10;\usepackage{amsmath}&#10;\pagestyle{empty}&#10;\input{genericmacros.tex}&#10;\begin{document}&#10;&#10;0110&#10;&#10;\end{document}"/>
  <p:tag name="IGUANATEXSIZE" val="20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65.99173"/>
  <p:tag name="LATEXADDIN" val="\documentclass{article}&#10;\usepackage{amsmath}&#10;\pagestyle{empty}&#10;\input{genericmacros.tex}&#10;\begin{document}&#10;&#10;$p$&#10;&#10;\end{document}"/>
  <p:tag name="IGUANATEXSIZE" val="3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57745</TotalTime>
  <Words>262</Words>
  <Application>Microsoft Office PowerPoint</Application>
  <PresentationFormat>On-screen Show (4:3)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Berlin Sans FB</vt:lpstr>
      <vt:lpstr>Raleway</vt:lpstr>
      <vt:lpstr>Cambria Math</vt:lpstr>
      <vt:lpstr>Calibri</vt:lpstr>
      <vt:lpstr>Arial</vt:lpstr>
      <vt:lpstr>1_Office Theme</vt:lpstr>
      <vt:lpstr>2_Office Theme</vt:lpstr>
      <vt:lpstr>Quantum Software  Copy Protection</vt:lpstr>
      <vt:lpstr>Quantum States Can’t be Copied</vt:lpstr>
      <vt:lpstr>Uncloneable Authenticity</vt:lpstr>
      <vt:lpstr>Uncloneable Information</vt:lpstr>
      <vt:lpstr>Uncloneable Functionality</vt:lpstr>
      <vt:lpstr>Point Functions</vt:lpstr>
      <vt:lpstr>What is copy protection?</vt:lpstr>
      <vt:lpstr>What is copy protection?</vt:lpstr>
      <vt:lpstr>Honest-user Copy Protection</vt:lpstr>
      <vt:lpstr>Malicious-user Copy Protection</vt:lpstr>
      <vt:lpstr>Malicious-user Copy Protection</vt:lpstr>
      <vt:lpstr>Honest-Malicious Copy Protection</vt:lpstr>
      <vt:lpstr>Secure Software Leasing</vt:lpstr>
      <vt:lpstr>Quantum Total Authentication</vt:lpstr>
      <vt:lpstr>Quantum Total Authentication</vt:lpstr>
      <vt:lpstr>Quantum Total Authentication</vt:lpstr>
      <vt:lpstr>Quantum Total Authentication</vt:lpstr>
      <vt:lpstr>Summary of Results</vt:lpstr>
    </vt:vector>
  </TitlesOfParts>
  <Company>CWI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test a  Quantum Computer</dc:title>
  <dc:creator>jeffery</dc:creator>
  <cp:lastModifiedBy>kollerie</cp:lastModifiedBy>
  <cp:revision>594</cp:revision>
  <dcterms:created xsi:type="dcterms:W3CDTF">2017-09-13T07:56:22Z</dcterms:created>
  <dcterms:modified xsi:type="dcterms:W3CDTF">2021-02-03T12:59:56Z</dcterms:modified>
</cp:coreProperties>
</file>