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954" r:id="rId3"/>
    <p:sldId id="955" r:id="rId4"/>
    <p:sldId id="975" r:id="rId5"/>
    <p:sldId id="976" r:id="rId6"/>
    <p:sldId id="977" r:id="rId7"/>
    <p:sldId id="952" r:id="rId8"/>
    <p:sldId id="991" r:id="rId9"/>
    <p:sldId id="992" r:id="rId10"/>
    <p:sldId id="993" r:id="rId11"/>
    <p:sldId id="994" r:id="rId12"/>
    <p:sldId id="996" r:id="rId13"/>
    <p:sldId id="982" r:id="rId14"/>
    <p:sldId id="983" r:id="rId15"/>
    <p:sldId id="956" r:id="rId16"/>
    <p:sldId id="963" r:id="rId17"/>
    <p:sldId id="997" r:id="rId18"/>
    <p:sldId id="964" r:id="rId19"/>
    <p:sldId id="987" r:id="rId20"/>
    <p:sldId id="998" r:id="rId21"/>
    <p:sldId id="988" r:id="rId22"/>
    <p:sldId id="989" r:id="rId23"/>
    <p:sldId id="990"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Bosman" initials="PB" lastIdx="1" clrIdx="0">
    <p:extLst>
      <p:ext uri="{19B8F6BF-5375-455C-9EA6-DF929625EA0E}">
        <p15:presenceInfo xmlns:p15="http://schemas.microsoft.com/office/powerpoint/2012/main" userId="3885b9b778887c0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1241"/>
    <a:srgbClr val="00A6D6"/>
    <a:srgbClr val="CD003A"/>
    <a:srgbClr val="008200"/>
    <a:srgbClr val="0000C8"/>
    <a:srgbClr val="9E78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84" autoAdjust="0"/>
    <p:restoredTop sz="94103" autoAdjust="0"/>
  </p:normalViewPr>
  <p:slideViewPr>
    <p:cSldViewPr snapToGrid="0" snapToObjects="1">
      <p:cViewPr varScale="1">
        <p:scale>
          <a:sx n="151" d="100"/>
          <a:sy n="151" d="100"/>
        </p:scale>
        <p:origin x="984" y="108"/>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121" d="100"/>
          <a:sy n="121" d="100"/>
        </p:scale>
        <p:origin x="4086"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AE3B3E-782A-9745-8E84-372F7B6771BF}" type="datetimeFigureOut">
              <a:rPr lang="en-US" smtClean="0"/>
              <a:t>26-Jan-21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171C0A-6FC9-E54E-92BE-11816E6C8A1A}" type="slidenum">
              <a:rPr lang="en-US" smtClean="0"/>
              <a:t>‹#›</a:t>
            </a:fld>
            <a:endParaRPr lang="en-US" dirty="0"/>
          </a:p>
        </p:txBody>
      </p:sp>
    </p:spTree>
    <p:extLst>
      <p:ext uri="{BB962C8B-B14F-4D97-AF65-F5344CB8AC3E}">
        <p14:creationId xmlns:p14="http://schemas.microsoft.com/office/powerpoint/2010/main" val="1640606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513FE8-4F61-48CA-AF83-9A2AE81BE756}" type="datetimeFigureOut">
              <a:rPr lang="en-US" smtClean="0"/>
              <a:t>26-Jan-21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EFE8F-0099-4BAD-9136-008955AD54D5}" type="slidenum">
              <a:rPr lang="en-US" smtClean="0"/>
              <a:t>‹#›</a:t>
            </a:fld>
            <a:endParaRPr lang="en-US"/>
          </a:p>
        </p:txBody>
      </p:sp>
    </p:spTree>
    <p:extLst>
      <p:ext uri="{BB962C8B-B14F-4D97-AF65-F5344CB8AC3E}">
        <p14:creationId xmlns:p14="http://schemas.microsoft.com/office/powerpoint/2010/main" val="326878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Mijnheer</a:t>
            </a:r>
            <a:r>
              <a:rPr lang="en-US" sz="1200" dirty="0"/>
              <a:t> de Rector </a:t>
            </a:r>
            <a:r>
              <a:rPr lang="en-US" sz="1200" dirty="0" err="1"/>
              <a:t>Magnificus</a:t>
            </a:r>
            <a:r>
              <a:rPr lang="en-US" sz="1200" dirty="0"/>
              <a:t>,</a:t>
            </a:r>
          </a:p>
          <a:p>
            <a:endParaRPr lang="en-US" sz="1200" dirty="0"/>
          </a:p>
          <a:p>
            <a:r>
              <a:rPr lang="en-US" sz="1200" dirty="0" err="1"/>
              <a:t>leden</a:t>
            </a:r>
            <a:r>
              <a:rPr lang="en-US" sz="1200" dirty="0"/>
              <a:t> van het College van </a:t>
            </a:r>
            <a:r>
              <a:rPr lang="en-US" sz="1200" dirty="0" err="1"/>
              <a:t>Bestuur</a:t>
            </a:r>
            <a:r>
              <a:rPr lang="en-US" sz="1200" dirty="0"/>
              <a:t>,</a:t>
            </a:r>
          </a:p>
          <a:p>
            <a:endParaRPr lang="en-US" sz="1200" dirty="0"/>
          </a:p>
          <a:p>
            <a:r>
              <a:rPr lang="en-US" sz="1200" dirty="0" err="1"/>
              <a:t>collegae</a:t>
            </a:r>
            <a:r>
              <a:rPr lang="en-US" sz="1200" dirty="0"/>
              <a:t> </a:t>
            </a:r>
            <a:r>
              <a:rPr lang="en-US" sz="1200" dirty="0" err="1"/>
              <a:t>hoogleraren</a:t>
            </a:r>
            <a:r>
              <a:rPr lang="en-US" sz="1200" dirty="0"/>
              <a:t> </a:t>
            </a:r>
            <a:r>
              <a:rPr lang="en-US" sz="1200" dirty="0" err="1"/>
              <a:t>en</a:t>
            </a:r>
            <a:r>
              <a:rPr lang="en-US" sz="1200" dirty="0"/>
              <a:t> </a:t>
            </a:r>
            <a:r>
              <a:rPr lang="en-US" sz="1200" dirty="0" err="1"/>
              <a:t>andere</a:t>
            </a:r>
            <a:r>
              <a:rPr lang="en-US" sz="1200" dirty="0"/>
              <a:t> </a:t>
            </a:r>
            <a:r>
              <a:rPr lang="en-US" sz="1200" dirty="0" err="1"/>
              <a:t>leden</a:t>
            </a:r>
            <a:r>
              <a:rPr lang="en-US" sz="1200" dirty="0"/>
              <a:t> van de </a:t>
            </a:r>
            <a:r>
              <a:rPr lang="en-US" sz="1200" dirty="0" err="1"/>
              <a:t>universitaire</a:t>
            </a:r>
            <a:r>
              <a:rPr lang="en-US" sz="1200" dirty="0"/>
              <a:t> </a:t>
            </a:r>
            <a:r>
              <a:rPr lang="en-US" sz="1200" dirty="0" err="1"/>
              <a:t>gemeenschap</a:t>
            </a:r>
            <a:r>
              <a:rPr lang="en-US" sz="1200" dirty="0"/>
              <a:t>.</a:t>
            </a:r>
          </a:p>
          <a:p>
            <a:endParaRPr lang="en-US" sz="1200" dirty="0"/>
          </a:p>
          <a:p>
            <a:r>
              <a:rPr lang="en-US" sz="1200" dirty="0" err="1"/>
              <a:t>Zeer</a:t>
            </a:r>
            <a:r>
              <a:rPr lang="en-US" sz="1200" dirty="0"/>
              <a:t> </a:t>
            </a:r>
            <a:r>
              <a:rPr lang="en-US" sz="1200" dirty="0" err="1"/>
              <a:t>gewaardeerde</a:t>
            </a:r>
            <a:r>
              <a:rPr lang="en-US" sz="1200" dirty="0"/>
              <a:t> </a:t>
            </a:r>
            <a:r>
              <a:rPr lang="en-US" sz="1200" dirty="0" err="1"/>
              <a:t>toehoorders</a:t>
            </a:r>
            <a:r>
              <a:rPr lang="en-US" sz="1200" dirty="0"/>
              <a:t>.</a:t>
            </a:r>
          </a:p>
          <a:p>
            <a:endParaRPr lang="en-US" sz="1200" dirty="0"/>
          </a:p>
          <a:p>
            <a:r>
              <a:rPr lang="en-US" sz="1200" dirty="0"/>
              <a:t>Dames </a:t>
            </a:r>
            <a:r>
              <a:rPr lang="en-US" sz="1200" dirty="0" err="1"/>
              <a:t>en</a:t>
            </a:r>
            <a:r>
              <a:rPr lang="en-US" sz="1200" dirty="0"/>
              <a:t> </a:t>
            </a:r>
            <a:r>
              <a:rPr lang="en-US" sz="1200" dirty="0" err="1"/>
              <a:t>Heren</a:t>
            </a:r>
            <a:r>
              <a:rPr lang="en-US" sz="1200" dirty="0"/>
              <a:t>, </a:t>
            </a:r>
          </a:p>
          <a:p>
            <a:endParaRPr lang="en-US" sz="1200" dirty="0"/>
          </a:p>
          <a:p>
            <a:r>
              <a:rPr lang="en-US" sz="1200" dirty="0" err="1"/>
              <a:t>Vanwege</a:t>
            </a:r>
            <a:r>
              <a:rPr lang="en-US" sz="1200" dirty="0"/>
              <a:t> de </a:t>
            </a:r>
            <a:r>
              <a:rPr lang="en-US" sz="1200" dirty="0" err="1"/>
              <a:t>internationale</a:t>
            </a:r>
            <a:r>
              <a:rPr lang="en-US" sz="1200" dirty="0"/>
              <a:t> </a:t>
            </a:r>
            <a:r>
              <a:rPr lang="en-US" sz="1200" dirty="0" err="1"/>
              <a:t>samenstelling</a:t>
            </a:r>
            <a:r>
              <a:rPr lang="en-US" sz="1200" dirty="0"/>
              <a:t> van de </a:t>
            </a:r>
            <a:r>
              <a:rPr lang="en-US" sz="1200" dirty="0" err="1"/>
              <a:t>aanwezigen</a:t>
            </a:r>
            <a:r>
              <a:rPr lang="en-US" sz="1200" dirty="0"/>
              <a:t> </a:t>
            </a:r>
            <a:r>
              <a:rPr lang="en-US" sz="1200" dirty="0" err="1"/>
              <a:t>hier</a:t>
            </a:r>
            <a:r>
              <a:rPr lang="en-US" sz="1200" dirty="0"/>
              <a:t> </a:t>
            </a:r>
            <a:r>
              <a:rPr lang="en-US" sz="1200" dirty="0" err="1"/>
              <a:t>vandaag</a:t>
            </a:r>
            <a:r>
              <a:rPr lang="en-US" sz="1200" dirty="0"/>
              <a:t> </a:t>
            </a:r>
            <a:r>
              <a:rPr lang="en-US" sz="1200" dirty="0" err="1"/>
              <a:t>en</a:t>
            </a:r>
            <a:r>
              <a:rPr lang="en-US" sz="1200" dirty="0"/>
              <a:t> </a:t>
            </a:r>
            <a:r>
              <a:rPr lang="en-US" sz="1200" dirty="0" err="1"/>
              <a:t>vanwege</a:t>
            </a:r>
            <a:r>
              <a:rPr lang="en-US" sz="1200" dirty="0"/>
              <a:t> het </a:t>
            </a:r>
            <a:r>
              <a:rPr lang="en-US" sz="1200" dirty="0" err="1"/>
              <a:t>feit</a:t>
            </a:r>
            <a:r>
              <a:rPr lang="en-US" sz="1200" dirty="0"/>
              <a:t> </a:t>
            </a:r>
            <a:r>
              <a:rPr lang="en-US" sz="1200" dirty="0" err="1"/>
              <a:t>dat</a:t>
            </a:r>
            <a:r>
              <a:rPr lang="en-US" sz="1200" dirty="0"/>
              <a:t> </a:t>
            </a:r>
            <a:r>
              <a:rPr lang="en-US" sz="1200" dirty="0" err="1"/>
              <a:t>deze</a:t>
            </a:r>
            <a:r>
              <a:rPr lang="en-US" sz="1200" dirty="0"/>
              <a:t> rede </a:t>
            </a:r>
            <a:r>
              <a:rPr lang="en-US" sz="1200" dirty="0" err="1"/>
              <a:t>ook</a:t>
            </a:r>
            <a:r>
              <a:rPr lang="en-US" sz="1200" dirty="0"/>
              <a:t> later </a:t>
            </a:r>
            <a:r>
              <a:rPr lang="en-US" sz="1200" dirty="0" err="1"/>
              <a:t>nog</a:t>
            </a:r>
            <a:r>
              <a:rPr lang="en-US" sz="1200" dirty="0"/>
              <a:t> </a:t>
            </a:r>
            <a:r>
              <a:rPr lang="en-US" sz="1200" dirty="0" err="1"/>
              <a:t>te</a:t>
            </a:r>
            <a:r>
              <a:rPr lang="en-US" sz="1200" dirty="0"/>
              <a:t> </a:t>
            </a:r>
            <a:r>
              <a:rPr lang="en-US" sz="1200" dirty="0" err="1"/>
              <a:t>zien</a:t>
            </a:r>
            <a:r>
              <a:rPr lang="en-US" sz="1200" dirty="0"/>
              <a:t> </a:t>
            </a:r>
            <a:r>
              <a:rPr lang="en-US" sz="1200" dirty="0" err="1"/>
              <a:t>zal</a:t>
            </a:r>
            <a:r>
              <a:rPr lang="en-US" sz="1200" dirty="0"/>
              <a:t> </a:t>
            </a:r>
            <a:r>
              <a:rPr lang="en-US" sz="1200" dirty="0" err="1"/>
              <a:t>zijn</a:t>
            </a:r>
            <a:r>
              <a:rPr lang="en-US" sz="1200" dirty="0"/>
              <a:t> </a:t>
            </a:r>
            <a:r>
              <a:rPr lang="en-US" sz="1200" dirty="0" err="1"/>
              <a:t>voor</a:t>
            </a:r>
            <a:r>
              <a:rPr lang="en-US" sz="1200" dirty="0"/>
              <a:t> </a:t>
            </a:r>
            <a:r>
              <a:rPr lang="en-US" sz="1200" dirty="0" err="1"/>
              <a:t>een</a:t>
            </a:r>
            <a:r>
              <a:rPr lang="en-US" sz="1200" dirty="0"/>
              <a:t> </a:t>
            </a:r>
            <a:r>
              <a:rPr lang="en-US" sz="1200" dirty="0" err="1"/>
              <a:t>wereldwijd</a:t>
            </a:r>
            <a:r>
              <a:rPr lang="en-US" sz="1200" dirty="0"/>
              <a:t> </a:t>
            </a:r>
            <a:r>
              <a:rPr lang="en-US" sz="1200" dirty="0" err="1"/>
              <a:t>publiek</a:t>
            </a:r>
            <a:r>
              <a:rPr lang="en-US" sz="1200" dirty="0"/>
              <a:t> via internet, </a:t>
            </a:r>
            <a:r>
              <a:rPr lang="en-US" sz="1200" dirty="0" err="1"/>
              <a:t>zal</a:t>
            </a:r>
            <a:r>
              <a:rPr lang="en-US" sz="1200" dirty="0"/>
              <a:t> </a:t>
            </a:r>
            <a:r>
              <a:rPr lang="en-US" sz="1200" dirty="0" err="1"/>
              <a:t>ik</a:t>
            </a:r>
            <a:r>
              <a:rPr lang="en-US" sz="1200" dirty="0"/>
              <a:t> </a:t>
            </a:r>
            <a:r>
              <a:rPr lang="en-US" sz="1200" dirty="0" err="1"/>
              <a:t>mijn</a:t>
            </a:r>
            <a:r>
              <a:rPr lang="en-US" sz="1200" dirty="0"/>
              <a:t> rede </a:t>
            </a:r>
            <a:r>
              <a:rPr lang="en-US" sz="1200" dirty="0" err="1"/>
              <a:t>verder</a:t>
            </a:r>
            <a:r>
              <a:rPr lang="en-US" sz="1200" dirty="0"/>
              <a:t> in het Engels </a:t>
            </a:r>
            <a:r>
              <a:rPr lang="en-US" sz="1200" dirty="0" err="1"/>
              <a:t>houden</a:t>
            </a:r>
            <a:r>
              <a:rPr lang="en-US" sz="1200" dirty="0"/>
              <a:t>, </a:t>
            </a:r>
            <a:r>
              <a:rPr lang="en-US" sz="1200" dirty="0" err="1"/>
              <a:t>waarvoor</a:t>
            </a:r>
            <a:r>
              <a:rPr lang="en-US" sz="1200" dirty="0"/>
              <a:t> </a:t>
            </a:r>
            <a:r>
              <a:rPr lang="en-US" sz="1200" dirty="0" err="1"/>
              <a:t>ik</a:t>
            </a:r>
            <a:r>
              <a:rPr lang="en-US" sz="1200" dirty="0"/>
              <a:t> hoop op </a:t>
            </a:r>
            <a:r>
              <a:rPr lang="en-US" sz="1200" dirty="0" err="1"/>
              <a:t>uw</a:t>
            </a:r>
            <a:r>
              <a:rPr lang="en-US" sz="1200" dirty="0"/>
              <a:t> begrip.</a:t>
            </a:r>
          </a:p>
          <a:p>
            <a:endParaRPr lang="en-US" sz="1200" dirty="0"/>
          </a:p>
          <a:p>
            <a:r>
              <a:rPr lang="en-US" sz="1200" dirty="0"/>
              <a:t>If all went well, then a few minutes before I entered the room, there was a Star Wars crawl on this screen that teaser trailed my speech. As some of you already knew, and I guess all of you now understand, I'm quite the Star Wars fan, and a science fiction fan in general.</a:t>
            </a:r>
          </a:p>
          <a:p>
            <a:endParaRPr lang="en-US" sz="1200" dirty="0"/>
          </a:p>
          <a:p>
            <a:r>
              <a:rPr lang="en-US" sz="1200" dirty="0"/>
              <a:t>However, we are gathered here today for a serious academic, scientific event that has nothing to do with the wonders and excitement of science fiction. Rather, it is all about science fact. And those two are not the same, or are they?</a:t>
            </a:r>
          </a:p>
        </p:txBody>
      </p:sp>
      <p:sp>
        <p:nvSpPr>
          <p:cNvPr id="4" name="Slide Number Placeholder 3"/>
          <p:cNvSpPr>
            <a:spLocks noGrp="1"/>
          </p:cNvSpPr>
          <p:nvPr>
            <p:ph type="sldNum" sz="quarter" idx="5"/>
          </p:nvPr>
        </p:nvSpPr>
        <p:spPr/>
        <p:txBody>
          <a:bodyPr/>
          <a:lstStyle/>
          <a:p>
            <a:fld id="{6BDEFE8F-0099-4BAD-9136-008955AD54D5}" type="slidenum">
              <a:rPr lang="en-US" smtClean="0"/>
              <a:t>1</a:t>
            </a:fld>
            <a:endParaRPr lang="en-US"/>
          </a:p>
        </p:txBody>
      </p:sp>
    </p:spTree>
    <p:extLst>
      <p:ext uri="{BB962C8B-B14F-4D97-AF65-F5344CB8AC3E}">
        <p14:creationId xmlns:p14="http://schemas.microsoft.com/office/powerpoint/2010/main" val="3317887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DEFE8F-0099-4BAD-9136-008955AD54D5}" type="slidenum">
              <a:rPr lang="en-US" smtClean="0"/>
              <a:t>10</a:t>
            </a:fld>
            <a:endParaRPr lang="en-US"/>
          </a:p>
        </p:txBody>
      </p:sp>
    </p:spTree>
    <p:extLst>
      <p:ext uri="{BB962C8B-B14F-4D97-AF65-F5344CB8AC3E}">
        <p14:creationId xmlns:p14="http://schemas.microsoft.com/office/powerpoint/2010/main" val="1872307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DEFE8F-0099-4BAD-9136-008955AD54D5}" type="slidenum">
              <a:rPr lang="en-US" smtClean="0"/>
              <a:t>11</a:t>
            </a:fld>
            <a:endParaRPr lang="en-US"/>
          </a:p>
        </p:txBody>
      </p:sp>
    </p:spTree>
    <p:extLst>
      <p:ext uri="{BB962C8B-B14F-4D97-AF65-F5344CB8AC3E}">
        <p14:creationId xmlns:p14="http://schemas.microsoft.com/office/powerpoint/2010/main" val="140126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DEFE8F-0099-4BAD-9136-008955AD54D5}" type="slidenum">
              <a:rPr lang="en-US" smtClean="0"/>
              <a:t>12</a:t>
            </a:fld>
            <a:endParaRPr lang="en-US"/>
          </a:p>
        </p:txBody>
      </p:sp>
    </p:spTree>
    <p:extLst>
      <p:ext uri="{BB962C8B-B14F-4D97-AF65-F5344CB8AC3E}">
        <p14:creationId xmlns:p14="http://schemas.microsoft.com/office/powerpoint/2010/main" val="858393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benefits of a lean model-based approach becoming very clear, we started to extend the family. In the last few years, we extended the family to different types of variables as well as for multi-objective optimization problems, all the while showing similar superior scalability to other approaches, ultimately leading also the graph on the left hand side that I started my speech with.</a:t>
            </a:r>
          </a:p>
        </p:txBody>
      </p:sp>
      <p:sp>
        <p:nvSpPr>
          <p:cNvPr id="4" name="Slide Number Placeholder 3"/>
          <p:cNvSpPr>
            <a:spLocks noGrp="1"/>
          </p:cNvSpPr>
          <p:nvPr>
            <p:ph type="sldNum" sz="quarter" idx="5"/>
          </p:nvPr>
        </p:nvSpPr>
        <p:spPr/>
        <p:txBody>
          <a:bodyPr/>
          <a:lstStyle/>
          <a:p>
            <a:fld id="{6BDEFE8F-0099-4BAD-9136-008955AD54D5}" type="slidenum">
              <a:rPr lang="en-US" smtClean="0"/>
              <a:t>13</a:t>
            </a:fld>
            <a:endParaRPr lang="en-US"/>
          </a:p>
        </p:txBody>
      </p:sp>
    </p:spTree>
    <p:extLst>
      <p:ext uri="{BB962C8B-B14F-4D97-AF65-F5344CB8AC3E}">
        <p14:creationId xmlns:p14="http://schemas.microsoft.com/office/powerpoint/2010/main" val="871185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benefits of a lean model-based approach becoming very clear, we started to extend the family. In the last few years, we extended the family to different types of variables as well as for multi-objective optimization problems, all the while showing similar superior scalability to other approaches, ultimately leading also the graph on the left hand side that I started my speech with.</a:t>
            </a:r>
          </a:p>
        </p:txBody>
      </p:sp>
      <p:sp>
        <p:nvSpPr>
          <p:cNvPr id="4" name="Slide Number Placeholder 3"/>
          <p:cNvSpPr>
            <a:spLocks noGrp="1"/>
          </p:cNvSpPr>
          <p:nvPr>
            <p:ph type="sldNum" sz="quarter" idx="5"/>
          </p:nvPr>
        </p:nvSpPr>
        <p:spPr/>
        <p:txBody>
          <a:bodyPr/>
          <a:lstStyle/>
          <a:p>
            <a:fld id="{6BDEFE8F-0099-4BAD-9136-008955AD54D5}" type="slidenum">
              <a:rPr lang="en-US" smtClean="0"/>
              <a:t>14</a:t>
            </a:fld>
            <a:endParaRPr lang="en-US"/>
          </a:p>
        </p:txBody>
      </p:sp>
    </p:spTree>
    <p:extLst>
      <p:ext uri="{BB962C8B-B14F-4D97-AF65-F5344CB8AC3E}">
        <p14:creationId xmlns:p14="http://schemas.microsoft.com/office/powerpoint/2010/main" val="4291762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benefits of a lean model-based approach becoming very clear, we started to extend the family. In the last few years, we extended the family to different types of variables as well as for multi-objective optimization problems, all the while showing similar superior scalability to other approaches, ultimately leading also the graph on the left hand side that I started my speech with.</a:t>
            </a:r>
          </a:p>
        </p:txBody>
      </p:sp>
      <p:sp>
        <p:nvSpPr>
          <p:cNvPr id="4" name="Slide Number Placeholder 3"/>
          <p:cNvSpPr>
            <a:spLocks noGrp="1"/>
          </p:cNvSpPr>
          <p:nvPr>
            <p:ph type="sldNum" sz="quarter" idx="5"/>
          </p:nvPr>
        </p:nvSpPr>
        <p:spPr/>
        <p:txBody>
          <a:bodyPr/>
          <a:lstStyle/>
          <a:p>
            <a:fld id="{6BDEFE8F-0099-4BAD-9136-008955AD54D5}" type="slidenum">
              <a:rPr lang="en-US" smtClean="0"/>
              <a:t>15</a:t>
            </a:fld>
            <a:endParaRPr lang="en-US"/>
          </a:p>
        </p:txBody>
      </p:sp>
    </p:spTree>
    <p:extLst>
      <p:ext uri="{BB962C8B-B14F-4D97-AF65-F5344CB8AC3E}">
        <p14:creationId xmlns:p14="http://schemas.microsoft.com/office/powerpoint/2010/main" val="2035484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can tell you all about what we can do with these algorithms, I perhaps need to explain the title of my inaugural speech a bit better, starting with: what is Evolutionary Intelligence?</a:t>
            </a:r>
          </a:p>
          <a:p>
            <a:endParaRPr lang="en-US" dirty="0"/>
          </a:p>
          <a:p>
            <a:r>
              <a:rPr lang="en-US" dirty="0"/>
              <a:t>My definition is: Artificial Intelligence (AI) that employs Evolutionary Algorithms (EAs).</a:t>
            </a:r>
          </a:p>
          <a:p>
            <a:endParaRPr lang="en-US" dirty="0"/>
          </a:p>
          <a:p>
            <a:r>
              <a:rPr lang="en-US" dirty="0"/>
              <a:t>Of course, a definition like that really needs further explanation, as it may be unclear to you what these terms AI and EA are exactly.</a:t>
            </a:r>
          </a:p>
        </p:txBody>
      </p:sp>
      <p:sp>
        <p:nvSpPr>
          <p:cNvPr id="4" name="Slide Number Placeholder 3"/>
          <p:cNvSpPr>
            <a:spLocks noGrp="1"/>
          </p:cNvSpPr>
          <p:nvPr>
            <p:ph type="sldNum" sz="quarter" idx="5"/>
          </p:nvPr>
        </p:nvSpPr>
        <p:spPr/>
        <p:txBody>
          <a:bodyPr/>
          <a:lstStyle/>
          <a:p>
            <a:fld id="{6BDEFE8F-0099-4BAD-9136-008955AD54D5}" type="slidenum">
              <a:rPr lang="en-US" smtClean="0"/>
              <a:t>16</a:t>
            </a:fld>
            <a:endParaRPr lang="en-US"/>
          </a:p>
        </p:txBody>
      </p:sp>
    </p:spTree>
    <p:extLst>
      <p:ext uri="{BB962C8B-B14F-4D97-AF65-F5344CB8AC3E}">
        <p14:creationId xmlns:p14="http://schemas.microsoft.com/office/powerpoint/2010/main" val="3146351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can tell you all about what we can do with these algorithms, I perhaps need to explain the title of my inaugural speech a bit better, starting with: what is Evolutionary Intelligence?</a:t>
            </a:r>
          </a:p>
          <a:p>
            <a:endParaRPr lang="en-US" dirty="0"/>
          </a:p>
          <a:p>
            <a:r>
              <a:rPr lang="en-US" dirty="0"/>
              <a:t>My definition is: Artificial Intelligence (AI) that employs Evolutionary Algorithms (EAs).</a:t>
            </a:r>
          </a:p>
          <a:p>
            <a:endParaRPr lang="en-US" dirty="0"/>
          </a:p>
          <a:p>
            <a:r>
              <a:rPr lang="en-US" dirty="0"/>
              <a:t>Of course, a definition like that really needs further explanation, as it may be unclear to you what these terms AI and EA are exactly.</a:t>
            </a:r>
          </a:p>
        </p:txBody>
      </p:sp>
      <p:sp>
        <p:nvSpPr>
          <p:cNvPr id="4" name="Slide Number Placeholder 3"/>
          <p:cNvSpPr>
            <a:spLocks noGrp="1"/>
          </p:cNvSpPr>
          <p:nvPr>
            <p:ph type="sldNum" sz="quarter" idx="5"/>
          </p:nvPr>
        </p:nvSpPr>
        <p:spPr/>
        <p:txBody>
          <a:bodyPr/>
          <a:lstStyle/>
          <a:p>
            <a:fld id="{6BDEFE8F-0099-4BAD-9136-008955AD54D5}" type="slidenum">
              <a:rPr lang="en-US" smtClean="0"/>
              <a:t>17</a:t>
            </a:fld>
            <a:endParaRPr lang="en-US"/>
          </a:p>
        </p:txBody>
      </p:sp>
    </p:spTree>
    <p:extLst>
      <p:ext uri="{BB962C8B-B14F-4D97-AF65-F5344CB8AC3E}">
        <p14:creationId xmlns:p14="http://schemas.microsoft.com/office/powerpoint/2010/main" val="1578297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can tell you all about what we can do with these algorithms, I perhaps need to explain the title of my inaugural speech a bit better, starting with: what is Evolutionary Intelligence?</a:t>
            </a:r>
          </a:p>
          <a:p>
            <a:endParaRPr lang="en-US" dirty="0"/>
          </a:p>
          <a:p>
            <a:r>
              <a:rPr lang="en-US" dirty="0"/>
              <a:t>My definition is: Artificial Intelligence (AI) that employs Evolutionary Algorithms (EAs).</a:t>
            </a:r>
          </a:p>
          <a:p>
            <a:endParaRPr lang="en-US" dirty="0"/>
          </a:p>
          <a:p>
            <a:r>
              <a:rPr lang="en-US" dirty="0"/>
              <a:t>Of course, a definition like that really needs further explanation, as it may be unclear to you what these terms AI and EA are exactly.</a:t>
            </a:r>
          </a:p>
        </p:txBody>
      </p:sp>
      <p:sp>
        <p:nvSpPr>
          <p:cNvPr id="4" name="Slide Number Placeholder 3"/>
          <p:cNvSpPr>
            <a:spLocks noGrp="1"/>
          </p:cNvSpPr>
          <p:nvPr>
            <p:ph type="sldNum" sz="quarter" idx="5"/>
          </p:nvPr>
        </p:nvSpPr>
        <p:spPr/>
        <p:txBody>
          <a:bodyPr/>
          <a:lstStyle/>
          <a:p>
            <a:fld id="{6BDEFE8F-0099-4BAD-9136-008955AD54D5}" type="slidenum">
              <a:rPr lang="en-US" smtClean="0"/>
              <a:t>18</a:t>
            </a:fld>
            <a:endParaRPr lang="en-US"/>
          </a:p>
        </p:txBody>
      </p:sp>
    </p:spTree>
    <p:extLst>
      <p:ext uri="{BB962C8B-B14F-4D97-AF65-F5344CB8AC3E}">
        <p14:creationId xmlns:p14="http://schemas.microsoft.com/office/powerpoint/2010/main" val="2216365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can tell you all about what we can do with these algorithms, I perhaps need to explain the title of my inaugural speech a bit better, starting with: what is Evolutionary Intelligence?</a:t>
            </a:r>
          </a:p>
          <a:p>
            <a:endParaRPr lang="en-US" dirty="0"/>
          </a:p>
          <a:p>
            <a:r>
              <a:rPr lang="en-US" dirty="0"/>
              <a:t>My definition is: Artificial Intelligence (AI) that employs Evolutionary Algorithms (EAs).</a:t>
            </a:r>
          </a:p>
          <a:p>
            <a:endParaRPr lang="en-US" dirty="0"/>
          </a:p>
          <a:p>
            <a:r>
              <a:rPr lang="en-US" dirty="0"/>
              <a:t>Of course, a definition like that really needs further explanation, as it may be unclear to you what these terms AI and EA are exactly.</a:t>
            </a:r>
          </a:p>
        </p:txBody>
      </p:sp>
      <p:sp>
        <p:nvSpPr>
          <p:cNvPr id="4" name="Slide Number Placeholder 3"/>
          <p:cNvSpPr>
            <a:spLocks noGrp="1"/>
          </p:cNvSpPr>
          <p:nvPr>
            <p:ph type="sldNum" sz="quarter" idx="5"/>
          </p:nvPr>
        </p:nvSpPr>
        <p:spPr/>
        <p:txBody>
          <a:bodyPr/>
          <a:lstStyle/>
          <a:p>
            <a:fld id="{6BDEFE8F-0099-4BAD-9136-008955AD54D5}" type="slidenum">
              <a:rPr lang="en-US" smtClean="0"/>
              <a:t>19</a:t>
            </a:fld>
            <a:endParaRPr lang="en-US"/>
          </a:p>
        </p:txBody>
      </p:sp>
    </p:spTree>
    <p:extLst>
      <p:ext uri="{BB962C8B-B14F-4D97-AF65-F5344CB8AC3E}">
        <p14:creationId xmlns:p14="http://schemas.microsoft.com/office/powerpoint/2010/main" val="2397776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benefits of a lean model-based approach becoming very clear, we started to extend the family. In the last few years, we extended the family to different types of variables as well as for multi-objective optimization problems, all the while showing similar superior scalability to other approaches, ultimately leading also the graph on the left hand side that I started my speech with.</a:t>
            </a:r>
          </a:p>
        </p:txBody>
      </p:sp>
      <p:sp>
        <p:nvSpPr>
          <p:cNvPr id="4" name="Slide Number Placeholder 3"/>
          <p:cNvSpPr>
            <a:spLocks noGrp="1"/>
          </p:cNvSpPr>
          <p:nvPr>
            <p:ph type="sldNum" sz="quarter" idx="5"/>
          </p:nvPr>
        </p:nvSpPr>
        <p:spPr/>
        <p:txBody>
          <a:bodyPr/>
          <a:lstStyle/>
          <a:p>
            <a:fld id="{6BDEFE8F-0099-4BAD-9136-008955AD54D5}" type="slidenum">
              <a:rPr lang="en-US" smtClean="0"/>
              <a:t>2</a:t>
            </a:fld>
            <a:endParaRPr lang="en-US"/>
          </a:p>
        </p:txBody>
      </p:sp>
    </p:spTree>
    <p:extLst>
      <p:ext uri="{BB962C8B-B14F-4D97-AF65-F5344CB8AC3E}">
        <p14:creationId xmlns:p14="http://schemas.microsoft.com/office/powerpoint/2010/main" val="2186954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can tell you all about what we can do with these algorithms, I perhaps need to explain the title of my inaugural speech a bit better, starting with: what is Evolutionary Intelligence?</a:t>
            </a:r>
          </a:p>
          <a:p>
            <a:endParaRPr lang="en-US" dirty="0"/>
          </a:p>
          <a:p>
            <a:r>
              <a:rPr lang="en-US" dirty="0"/>
              <a:t>My definition is: Artificial Intelligence (AI) that employs Evolutionary Algorithms (EAs).</a:t>
            </a:r>
          </a:p>
          <a:p>
            <a:endParaRPr lang="en-US" dirty="0"/>
          </a:p>
          <a:p>
            <a:r>
              <a:rPr lang="en-US" dirty="0"/>
              <a:t>Of course, a definition like that really needs further explanation, as it may be unclear to you what these terms AI and EA are exactly.</a:t>
            </a:r>
          </a:p>
        </p:txBody>
      </p:sp>
      <p:sp>
        <p:nvSpPr>
          <p:cNvPr id="4" name="Slide Number Placeholder 3"/>
          <p:cNvSpPr>
            <a:spLocks noGrp="1"/>
          </p:cNvSpPr>
          <p:nvPr>
            <p:ph type="sldNum" sz="quarter" idx="5"/>
          </p:nvPr>
        </p:nvSpPr>
        <p:spPr/>
        <p:txBody>
          <a:bodyPr/>
          <a:lstStyle/>
          <a:p>
            <a:fld id="{6BDEFE8F-0099-4BAD-9136-008955AD54D5}" type="slidenum">
              <a:rPr lang="en-US" smtClean="0"/>
              <a:t>20</a:t>
            </a:fld>
            <a:endParaRPr lang="en-US"/>
          </a:p>
        </p:txBody>
      </p:sp>
    </p:spTree>
    <p:extLst>
      <p:ext uri="{BB962C8B-B14F-4D97-AF65-F5344CB8AC3E}">
        <p14:creationId xmlns:p14="http://schemas.microsoft.com/office/powerpoint/2010/main" val="1612724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DEFE8F-0099-4BAD-9136-008955AD54D5}" type="slidenum">
              <a:rPr lang="en-US" smtClean="0"/>
              <a:t>21</a:t>
            </a:fld>
            <a:endParaRPr lang="en-US"/>
          </a:p>
        </p:txBody>
      </p:sp>
    </p:spTree>
    <p:extLst>
      <p:ext uri="{BB962C8B-B14F-4D97-AF65-F5344CB8AC3E}">
        <p14:creationId xmlns:p14="http://schemas.microsoft.com/office/powerpoint/2010/main" val="3102713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DEFE8F-0099-4BAD-9136-008955AD54D5}" type="slidenum">
              <a:rPr lang="en-US" smtClean="0"/>
              <a:t>22</a:t>
            </a:fld>
            <a:endParaRPr lang="en-US"/>
          </a:p>
        </p:txBody>
      </p:sp>
    </p:spTree>
    <p:extLst>
      <p:ext uri="{BB962C8B-B14F-4D97-AF65-F5344CB8AC3E}">
        <p14:creationId xmlns:p14="http://schemas.microsoft.com/office/powerpoint/2010/main" val="1941059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DEFE8F-0099-4BAD-9136-008955AD54D5}" type="slidenum">
              <a:rPr lang="en-US" smtClean="0"/>
              <a:t>23</a:t>
            </a:fld>
            <a:endParaRPr lang="en-US"/>
          </a:p>
        </p:txBody>
      </p:sp>
    </p:spTree>
    <p:extLst>
      <p:ext uri="{BB962C8B-B14F-4D97-AF65-F5344CB8AC3E}">
        <p14:creationId xmlns:p14="http://schemas.microsoft.com/office/powerpoint/2010/main" val="3947603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then are these evolutionary algorithms?</a:t>
            </a:r>
          </a:p>
          <a:p>
            <a:endParaRPr lang="en-US" dirty="0"/>
          </a:p>
          <a:p>
            <a:r>
              <a:rPr lang="en-US" dirty="0"/>
              <a:t>To me, they are a form of search, which is often formulated as an optimization task.</a:t>
            </a:r>
          </a:p>
          <a:p>
            <a:endParaRPr lang="en-US" dirty="0"/>
          </a:p>
          <a:p>
            <a:r>
              <a:rPr lang="en-US" dirty="0"/>
              <a:t>For that, consider having to real-valued variables x0 and x1 and a response curve, as you can see on the left-hand side, that gives you a value for combination of values for x0 and x1. The task now is to find the lowest point in this landscape. On the right-hand side, you see a heatmap where yellow indicates the worst possible values and deep purple indicates good values.</a:t>
            </a:r>
          </a:p>
          <a:p>
            <a:endParaRPr lang="en-US" dirty="0"/>
          </a:p>
          <a:p>
            <a:r>
              <a:rPr lang="en-US" dirty="0"/>
              <a:t>A typical point-based search algorithm now uses a single search point and moves that point around to find the nearest local optimum. An evolutionary algorithm instead is based on three main ingredients. First, it uses a population of search points rather than a single point. Second, it uses selection to select the better points in the population and discard the rest, representing the effect of survival of the fittest as observed in nature. Third, it uses variation to make combinations of the selected solutions to inherit important traits of better solutions, thereby passing on the things that make them good to the next generation.</a:t>
            </a:r>
          </a:p>
          <a:p>
            <a:endParaRPr lang="en-US" dirty="0"/>
          </a:p>
          <a:p>
            <a:r>
              <a:rPr lang="en-US" dirty="0"/>
              <a:t>Finally, we repeat this cycle. This results then in a search behavior like so. You can see that in this case, over time, the evolution finds all 12 local optima in this search space in one run, including the lowest point in the landscape.</a:t>
            </a:r>
          </a:p>
        </p:txBody>
      </p:sp>
      <p:sp>
        <p:nvSpPr>
          <p:cNvPr id="4" name="Slide Number Placeholder 3"/>
          <p:cNvSpPr>
            <a:spLocks noGrp="1"/>
          </p:cNvSpPr>
          <p:nvPr>
            <p:ph type="sldNum" sz="quarter" idx="5"/>
          </p:nvPr>
        </p:nvSpPr>
        <p:spPr/>
        <p:txBody>
          <a:bodyPr/>
          <a:lstStyle/>
          <a:p>
            <a:fld id="{6BDEFE8F-0099-4BAD-9136-008955AD54D5}" type="slidenum">
              <a:rPr lang="en-US" smtClean="0"/>
              <a:t>3</a:t>
            </a:fld>
            <a:endParaRPr lang="en-US"/>
          </a:p>
        </p:txBody>
      </p:sp>
    </p:spTree>
    <p:extLst>
      <p:ext uri="{BB962C8B-B14F-4D97-AF65-F5344CB8AC3E}">
        <p14:creationId xmlns:p14="http://schemas.microsoft.com/office/powerpoint/2010/main" val="1689294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benefits of a lean model-based approach becoming very clear, we started to extend the family. In the last few years, we extended the family to different types of variables as well as for multi-objective optimization problems, all the while showing similar superior scalability to other approaches, ultimately leading also the graph on the left hand side that I started my speech with.</a:t>
            </a:r>
          </a:p>
        </p:txBody>
      </p:sp>
      <p:sp>
        <p:nvSpPr>
          <p:cNvPr id="4" name="Slide Number Placeholder 3"/>
          <p:cNvSpPr>
            <a:spLocks noGrp="1"/>
          </p:cNvSpPr>
          <p:nvPr>
            <p:ph type="sldNum" sz="quarter" idx="5"/>
          </p:nvPr>
        </p:nvSpPr>
        <p:spPr/>
        <p:txBody>
          <a:bodyPr/>
          <a:lstStyle/>
          <a:p>
            <a:fld id="{6BDEFE8F-0099-4BAD-9136-008955AD54D5}" type="slidenum">
              <a:rPr lang="en-US" smtClean="0"/>
              <a:t>4</a:t>
            </a:fld>
            <a:endParaRPr lang="en-US"/>
          </a:p>
        </p:txBody>
      </p:sp>
    </p:spTree>
    <p:extLst>
      <p:ext uri="{BB962C8B-B14F-4D97-AF65-F5344CB8AC3E}">
        <p14:creationId xmlns:p14="http://schemas.microsoft.com/office/powerpoint/2010/main" val="1896317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can simulate a simple version of evolution on a computer. That is great, but why should we care?</a:t>
            </a:r>
          </a:p>
          <a:p>
            <a:endParaRPr lang="en-US" dirty="0"/>
          </a:p>
          <a:p>
            <a:r>
              <a:rPr lang="en-US" dirty="0"/>
              <a:t>Well, if all optimization problems in the world would look like this, a simple hill with only one clearly defined peak, we could use various kinds of single-point optimization algorithms and always efficiently find the optimum.</a:t>
            </a:r>
          </a:p>
          <a:p>
            <a:endParaRPr lang="en-US" dirty="0"/>
          </a:p>
          <a:p>
            <a:r>
              <a:rPr lang="en-US" dirty="0"/>
              <a:t>However, real-world problems tend to be far more complex, exhibiting things like noise, numerical instabilities, discontinuities and local optima. Evolutionary algorithms, by virtue of using a population, are typically far more robust against such problem characteristics. Ultimately, it is these kinds of problems that I want to solve.</a:t>
            </a:r>
          </a:p>
        </p:txBody>
      </p:sp>
      <p:sp>
        <p:nvSpPr>
          <p:cNvPr id="4" name="Slide Number Placeholder 3"/>
          <p:cNvSpPr>
            <a:spLocks noGrp="1"/>
          </p:cNvSpPr>
          <p:nvPr>
            <p:ph type="sldNum" sz="quarter" idx="5"/>
          </p:nvPr>
        </p:nvSpPr>
        <p:spPr/>
        <p:txBody>
          <a:bodyPr/>
          <a:lstStyle/>
          <a:p>
            <a:fld id="{6BDEFE8F-0099-4BAD-9136-008955AD54D5}" type="slidenum">
              <a:rPr lang="en-US" smtClean="0"/>
              <a:t>5</a:t>
            </a:fld>
            <a:endParaRPr lang="en-US"/>
          </a:p>
        </p:txBody>
      </p:sp>
    </p:spTree>
    <p:extLst>
      <p:ext uri="{BB962C8B-B14F-4D97-AF65-F5344CB8AC3E}">
        <p14:creationId xmlns:p14="http://schemas.microsoft.com/office/powerpoint/2010/main" val="4136731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reason why I like evolutionary algorithms is that they are state-of-the-art for multi-objective optimization.</a:t>
            </a:r>
          </a:p>
          <a:p>
            <a:endParaRPr lang="en-US" dirty="0"/>
          </a:p>
          <a:p>
            <a:r>
              <a:rPr lang="en-US" dirty="0"/>
              <a:t>Everyone intuitively knows what a multi-objective optimization problem is, as we all buy new products from time to time, like a mobile phone. There are those products that cost very little, but also have very low quality. Then there are those products that cost very much but are also of very high quality. There are also solutions that sit somewhere in the middle. But the kind of solutions that we want to stay away from, are those that are of less quality and at the same time more expensive.</a:t>
            </a:r>
          </a:p>
          <a:p>
            <a:endParaRPr lang="en-US" dirty="0"/>
          </a:p>
          <a:p>
            <a:r>
              <a:rPr lang="en-US" dirty="0"/>
              <a:t>The optimum of such a problem is a set of solutions, the so-called Pareto front. Ultimately, it is really these solutions that we are interested in. As evolutionary algorithms already use a set of solutions, they can spread their search bias to find effectively and efficiently such a Pareto front in a single optimization run. This provides unique insight into a problem because it tells us first what our best options are, before we must ultimately make a choice what to go with.</a:t>
            </a:r>
          </a:p>
        </p:txBody>
      </p:sp>
      <p:sp>
        <p:nvSpPr>
          <p:cNvPr id="4" name="Slide Number Placeholder 3"/>
          <p:cNvSpPr>
            <a:spLocks noGrp="1"/>
          </p:cNvSpPr>
          <p:nvPr>
            <p:ph type="sldNum" sz="quarter" idx="5"/>
          </p:nvPr>
        </p:nvSpPr>
        <p:spPr/>
        <p:txBody>
          <a:bodyPr/>
          <a:lstStyle/>
          <a:p>
            <a:fld id="{6BDEFE8F-0099-4BAD-9136-008955AD54D5}" type="slidenum">
              <a:rPr lang="en-US" smtClean="0"/>
              <a:t>6</a:t>
            </a:fld>
            <a:endParaRPr lang="en-US"/>
          </a:p>
        </p:txBody>
      </p:sp>
    </p:spTree>
    <p:extLst>
      <p:ext uri="{BB962C8B-B14F-4D97-AF65-F5344CB8AC3E}">
        <p14:creationId xmlns:p14="http://schemas.microsoft.com/office/powerpoint/2010/main" val="1188563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can tell you all about what we can do with these algorithms, I perhaps need to explain the title of my inaugural speech a bit better, starting with: what is Evolutionary Intelligence?</a:t>
            </a:r>
          </a:p>
          <a:p>
            <a:endParaRPr lang="en-US" dirty="0"/>
          </a:p>
          <a:p>
            <a:r>
              <a:rPr lang="en-US" dirty="0"/>
              <a:t>My definition is: Artificial Intelligence (AI) that employs Evolutionary Algorithms (EAs).</a:t>
            </a:r>
          </a:p>
          <a:p>
            <a:endParaRPr lang="en-US" dirty="0"/>
          </a:p>
          <a:p>
            <a:r>
              <a:rPr lang="en-US" dirty="0"/>
              <a:t>Of course, a definition like that really needs further explanation, as it may be unclear to you what these terms AI and EA are exactly.</a:t>
            </a:r>
          </a:p>
        </p:txBody>
      </p:sp>
      <p:sp>
        <p:nvSpPr>
          <p:cNvPr id="4" name="Slide Number Placeholder 3"/>
          <p:cNvSpPr>
            <a:spLocks noGrp="1"/>
          </p:cNvSpPr>
          <p:nvPr>
            <p:ph type="sldNum" sz="quarter" idx="5"/>
          </p:nvPr>
        </p:nvSpPr>
        <p:spPr/>
        <p:txBody>
          <a:bodyPr/>
          <a:lstStyle/>
          <a:p>
            <a:fld id="{6BDEFE8F-0099-4BAD-9136-008955AD54D5}" type="slidenum">
              <a:rPr lang="en-US" smtClean="0"/>
              <a:t>7</a:t>
            </a:fld>
            <a:endParaRPr lang="en-US"/>
          </a:p>
        </p:txBody>
      </p:sp>
    </p:spTree>
    <p:extLst>
      <p:ext uri="{BB962C8B-B14F-4D97-AF65-F5344CB8AC3E}">
        <p14:creationId xmlns:p14="http://schemas.microsoft.com/office/powerpoint/2010/main" val="2500985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can tell you all about what we can do with these algorithms, I perhaps need to explain the title of my inaugural speech a bit better, starting with: what is Evolutionary Intelligence?</a:t>
            </a:r>
          </a:p>
          <a:p>
            <a:endParaRPr lang="en-US" dirty="0"/>
          </a:p>
          <a:p>
            <a:r>
              <a:rPr lang="en-US" dirty="0"/>
              <a:t>My definition is: Artificial Intelligence (AI) that employs Evolutionary Algorithms (EAs).</a:t>
            </a:r>
          </a:p>
          <a:p>
            <a:endParaRPr lang="en-US" dirty="0"/>
          </a:p>
          <a:p>
            <a:r>
              <a:rPr lang="en-US" dirty="0"/>
              <a:t>Of course, a definition like that really needs further explanation, as it may be unclear to you what these terms AI and EA are exactly.</a:t>
            </a:r>
          </a:p>
        </p:txBody>
      </p:sp>
      <p:sp>
        <p:nvSpPr>
          <p:cNvPr id="4" name="Slide Number Placeholder 3"/>
          <p:cNvSpPr>
            <a:spLocks noGrp="1"/>
          </p:cNvSpPr>
          <p:nvPr>
            <p:ph type="sldNum" sz="quarter" idx="5"/>
          </p:nvPr>
        </p:nvSpPr>
        <p:spPr/>
        <p:txBody>
          <a:bodyPr/>
          <a:lstStyle/>
          <a:p>
            <a:fld id="{6BDEFE8F-0099-4BAD-9136-008955AD54D5}" type="slidenum">
              <a:rPr lang="en-US" smtClean="0"/>
              <a:t>8</a:t>
            </a:fld>
            <a:endParaRPr lang="en-US"/>
          </a:p>
        </p:txBody>
      </p:sp>
    </p:spTree>
    <p:extLst>
      <p:ext uri="{BB962C8B-B14F-4D97-AF65-F5344CB8AC3E}">
        <p14:creationId xmlns:p14="http://schemas.microsoft.com/office/powerpoint/2010/main" val="4004579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can tell you all about what we can do with these algorithms, I perhaps need to explain the title of my inaugural speech a bit better, starting with: what is Evolutionary Intelligence?</a:t>
            </a:r>
          </a:p>
          <a:p>
            <a:endParaRPr lang="en-US" dirty="0"/>
          </a:p>
          <a:p>
            <a:r>
              <a:rPr lang="en-US" dirty="0"/>
              <a:t>My definition is: Artificial Intelligence (AI) that employs Evolutionary Algorithms (EAs).</a:t>
            </a:r>
          </a:p>
          <a:p>
            <a:endParaRPr lang="en-US" dirty="0"/>
          </a:p>
          <a:p>
            <a:r>
              <a:rPr lang="en-US" dirty="0"/>
              <a:t>Of course, a definition like that really needs further explanation, as it may be unclear to you what these terms AI and EA are exactly.</a:t>
            </a:r>
          </a:p>
        </p:txBody>
      </p:sp>
      <p:sp>
        <p:nvSpPr>
          <p:cNvPr id="4" name="Slide Number Placeholder 3"/>
          <p:cNvSpPr>
            <a:spLocks noGrp="1"/>
          </p:cNvSpPr>
          <p:nvPr>
            <p:ph type="sldNum" sz="quarter" idx="5"/>
          </p:nvPr>
        </p:nvSpPr>
        <p:spPr/>
        <p:txBody>
          <a:bodyPr/>
          <a:lstStyle/>
          <a:p>
            <a:fld id="{6BDEFE8F-0099-4BAD-9136-008955AD54D5}" type="slidenum">
              <a:rPr lang="en-US" smtClean="0"/>
              <a:t>9</a:t>
            </a:fld>
            <a:endParaRPr lang="en-US"/>
          </a:p>
        </p:txBody>
      </p:sp>
    </p:spTree>
    <p:extLst>
      <p:ext uri="{BB962C8B-B14F-4D97-AF65-F5344CB8AC3E}">
        <p14:creationId xmlns:p14="http://schemas.microsoft.com/office/powerpoint/2010/main" val="3653219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02192" y="617247"/>
            <a:ext cx="7265534" cy="2229538"/>
          </a:xfrm>
        </p:spPr>
        <p:txBody>
          <a:bodyPr>
            <a:noAutofit/>
          </a:bodyPr>
          <a:lstStyle>
            <a:lvl1pPr algn="l">
              <a:defRPr sz="7200">
                <a:solidFill>
                  <a:srgbClr val="D1124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802192" y="3203297"/>
            <a:ext cx="7067378" cy="1025802"/>
          </a:xfrm>
        </p:spPr>
        <p:txBody>
          <a:bodyPr>
            <a:normAutofit/>
          </a:bodyPr>
          <a:lstStyle>
            <a:lvl1pPr marL="0" indent="0" algn="l">
              <a:buNone/>
              <a:defRPr sz="280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15834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7433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341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63106" y="205979"/>
            <a:ext cx="710646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63106" y="1200150"/>
            <a:ext cx="7106464" cy="34861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8" name="Picture 3" descr="TU_P5#white.eps"/>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0264" y="4581184"/>
            <a:ext cx="1368883" cy="632424"/>
          </a:xfrm>
          <a:prstGeom prst="rect">
            <a:avLst/>
          </a:prstGeom>
        </p:spPr>
      </p:pic>
      <p:sp>
        <p:nvSpPr>
          <p:cNvPr id="10" name="Slide Number Placeholder 5"/>
          <p:cNvSpPr txBox="1">
            <a:spLocks/>
          </p:cNvSpPr>
          <p:nvPr userDrawn="1"/>
        </p:nvSpPr>
        <p:spPr>
          <a:xfrm>
            <a:off x="6651560" y="4815702"/>
            <a:ext cx="2316370" cy="27384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7312C-2AB5-4E4E-8F57-D0081D5FE9E6}" type="slidenum">
              <a:rPr lang="en-US" smtClean="0">
                <a:solidFill>
                  <a:srgbClr val="D11241"/>
                </a:solidFill>
              </a:rPr>
              <a:pPr/>
              <a:t>‹#›</a:t>
            </a:fld>
            <a:endParaRPr lang="en-US" dirty="0">
              <a:solidFill>
                <a:srgbClr val="D11241"/>
              </a:solidFill>
            </a:endParaRPr>
          </a:p>
        </p:txBody>
      </p:sp>
      <p:pic>
        <p:nvPicPr>
          <p:cNvPr id="7" name="Picture 6" descr="Shape, arrow, polygon&#10;&#10;Description automatically generated">
            <a:extLst>
              <a:ext uri="{FF2B5EF4-FFF2-40B4-BE49-F238E27FC236}">
                <a16:creationId xmlns:a16="http://schemas.microsoft.com/office/drawing/2014/main" id="{91FEC00F-2AB5-4810-8A81-D6207BD0C9EA}"/>
              </a:ext>
            </a:extLst>
          </p:cNvPr>
          <p:cNvPicPr>
            <a:picLocks noChangeAspect="1"/>
          </p:cNvPicPr>
          <p:nvPr userDrawn="1"/>
        </p:nvPicPr>
        <p:blipFill>
          <a:blip r:embed="rId6"/>
          <a:stretch>
            <a:fillRect/>
          </a:stretch>
        </p:blipFill>
        <p:spPr>
          <a:xfrm>
            <a:off x="16041" y="72024"/>
            <a:ext cx="1784114" cy="1574963"/>
          </a:xfrm>
          <a:prstGeom prst="rect">
            <a:avLst/>
          </a:prstGeom>
        </p:spPr>
      </p:pic>
    </p:spTree>
    <p:extLst>
      <p:ext uri="{BB962C8B-B14F-4D97-AF65-F5344CB8AC3E}">
        <p14:creationId xmlns:p14="http://schemas.microsoft.com/office/powerpoint/2010/main" val="3480247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457200" rtl="0" eaLnBrk="1" latinLnBrk="0" hangingPunct="1">
        <a:spcBef>
          <a:spcPct val="0"/>
        </a:spcBef>
        <a:buNone/>
        <a:defRPr sz="3600" kern="1200">
          <a:solidFill>
            <a:srgbClr val="D11241"/>
          </a:solidFill>
          <a:latin typeface="Arial"/>
          <a:ea typeface="+mj-ea"/>
          <a:cs typeface="Arial"/>
        </a:defRPr>
      </a:lvl1pPr>
    </p:titleStyle>
    <p:body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6.xml"/><Relationship Id="rId6" Type="http://schemas.openxmlformats.org/officeDocument/2006/relationships/image" Target="../media/image25.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38.jp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22.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video" Target="../media/media1.mp4"/><Relationship Id="rId7" Type="http://schemas.openxmlformats.org/officeDocument/2006/relationships/image" Target="../media/image4.jp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3.jpg"/><Relationship Id="rId5" Type="http://schemas.openxmlformats.org/officeDocument/2006/relationships/notesSlide" Target="../notesSlides/notesSlide3.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8122" y="379096"/>
            <a:ext cx="6926762" cy="2194834"/>
          </a:xfrm>
        </p:spPr>
        <p:txBody>
          <a:bodyPr>
            <a:noAutofit/>
          </a:bodyPr>
          <a:lstStyle/>
          <a:p>
            <a:pPr algn="ctr"/>
            <a:r>
              <a:rPr lang="en-US" sz="4400" dirty="0">
                <a:solidFill>
                  <a:srgbClr val="D11241"/>
                </a:solidFill>
              </a:rPr>
              <a:t>Toward</a:t>
            </a:r>
            <a:br>
              <a:rPr lang="en-US" sz="4400" dirty="0">
                <a:solidFill>
                  <a:srgbClr val="D11241"/>
                </a:solidFill>
              </a:rPr>
            </a:br>
            <a:r>
              <a:rPr lang="en-US" sz="4400" dirty="0">
                <a:solidFill>
                  <a:srgbClr val="D11241"/>
                </a:solidFill>
              </a:rPr>
              <a:t>Evolutionary Intelligence</a:t>
            </a:r>
            <a:endParaRPr lang="en-US" sz="4400" dirty="0">
              <a:solidFill>
                <a:srgbClr val="D11241"/>
              </a:solidFill>
              <a:latin typeface="Arial"/>
              <a:cs typeface="Arial"/>
            </a:endParaRPr>
          </a:p>
        </p:txBody>
      </p:sp>
      <p:sp>
        <p:nvSpPr>
          <p:cNvPr id="5" name="Subtitle 2">
            <a:extLst>
              <a:ext uri="{FF2B5EF4-FFF2-40B4-BE49-F238E27FC236}">
                <a16:creationId xmlns:a16="http://schemas.microsoft.com/office/drawing/2014/main" id="{C26BEF62-D676-46AC-8082-D64E8D949705}"/>
              </a:ext>
            </a:extLst>
          </p:cNvPr>
          <p:cNvSpPr txBox="1">
            <a:spLocks/>
          </p:cNvSpPr>
          <p:nvPr/>
        </p:nvSpPr>
        <p:spPr>
          <a:xfrm>
            <a:off x="2010643" y="3374887"/>
            <a:ext cx="6841720" cy="928813"/>
          </a:xfrm>
          <a:prstGeom prst="rect">
            <a:avLst/>
          </a:prstGeom>
        </p:spPr>
        <p:txBody>
          <a:bodyPr vert="horz" lIns="91440" tIns="45720" rIns="91440" bIns="45720" rtlCol="0">
            <a:normAutofit/>
          </a:bodyPr>
          <a:lstStyle>
            <a:lvl1pPr marL="0" indent="0" algn="l" defTabSz="457200" rtl="0" eaLnBrk="1" latinLnBrk="0" hangingPunct="1">
              <a:spcBef>
                <a:spcPct val="20000"/>
              </a:spcBef>
              <a:buClr>
                <a:srgbClr val="00A6D6"/>
              </a:buClr>
              <a:buFont typeface="Arial"/>
              <a:buNone/>
              <a:defRPr sz="2800" kern="1200">
                <a:solidFill>
                  <a:schemeClr val="tx1"/>
                </a:solidFill>
                <a:latin typeface="Arial"/>
                <a:ea typeface="+mn-ea"/>
                <a:cs typeface="Arial"/>
              </a:defRPr>
            </a:lvl1pPr>
            <a:lvl2pPr marL="457200" indent="0" algn="ctr" defTabSz="457200" rtl="0" eaLnBrk="1" latinLnBrk="0" hangingPunct="1">
              <a:spcBef>
                <a:spcPct val="20000"/>
              </a:spcBef>
              <a:buClr>
                <a:srgbClr val="00A6D6"/>
              </a:buClr>
              <a:buFont typeface="Arial"/>
              <a:buNone/>
              <a:defRPr sz="24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00A6D6"/>
              </a:buClr>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3000" dirty="0" err="1"/>
              <a:t>Prof.dr</a:t>
            </a:r>
            <a:r>
              <a:rPr lang="en-US" sz="3000" dirty="0"/>
              <a:t>. Peter A.N. Bosman</a:t>
            </a:r>
          </a:p>
          <a:p>
            <a:pPr algn="ctr"/>
            <a:r>
              <a:rPr lang="en-US" sz="2000" i="1" dirty="0">
                <a:solidFill>
                  <a:srgbClr val="D11241"/>
                </a:solidFill>
              </a:rPr>
              <a:t>Life Sciences and Health</a:t>
            </a:r>
            <a:r>
              <a:rPr lang="en-US" sz="2000" i="1" dirty="0"/>
              <a:t> research group @ </a:t>
            </a:r>
            <a:r>
              <a:rPr lang="en-US" sz="2000" i="1" dirty="0">
                <a:solidFill>
                  <a:srgbClr val="D11241"/>
                </a:solidFill>
              </a:rPr>
              <a:t>CWI</a:t>
            </a:r>
          </a:p>
        </p:txBody>
      </p:sp>
    </p:spTree>
    <p:extLst>
      <p:ext uri="{BB962C8B-B14F-4D97-AF65-F5344CB8AC3E}">
        <p14:creationId xmlns:p14="http://schemas.microsoft.com/office/powerpoint/2010/main" val="3087952304"/>
      </p:ext>
    </p:extLst>
  </p:cSld>
  <p:clrMapOvr>
    <a:masterClrMapping/>
  </p:clrMapOvr>
  <mc:AlternateContent xmlns:mc="http://schemas.openxmlformats.org/markup-compatibility/2006" xmlns:p14="http://schemas.microsoft.com/office/powerpoint/2010/main">
    <mc:Choice Requires="p14">
      <p:transition spd="slow" p14:dur="2000" advTm="74198"/>
    </mc:Choice>
    <mc:Fallback xmlns="">
      <p:transition spd="slow" advTm="7419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Neuro-GOMMING</a:t>
            </a:r>
          </a:p>
        </p:txBody>
      </p:sp>
      <p:sp>
        <p:nvSpPr>
          <p:cNvPr id="3" name="Content Placeholder 2"/>
          <p:cNvSpPr>
            <a:spLocks noGrp="1"/>
          </p:cNvSpPr>
          <p:nvPr>
            <p:ph idx="1"/>
          </p:nvPr>
        </p:nvSpPr>
        <p:spPr>
          <a:xfrm>
            <a:off x="1763106" y="1200150"/>
            <a:ext cx="7336444" cy="3651250"/>
          </a:xfrm>
        </p:spPr>
        <p:txBody>
          <a:bodyPr>
            <a:noAutofit/>
          </a:bodyPr>
          <a:lstStyle/>
          <a:p>
            <a:pPr marL="266700" indent="-266700">
              <a:buClr>
                <a:srgbClr val="D11241"/>
              </a:buClr>
            </a:pPr>
            <a:r>
              <a:rPr lang="en-US" sz="2600" spc="-30" dirty="0">
                <a:solidFill>
                  <a:srgbClr val="D11241"/>
                </a:solidFill>
              </a:rPr>
              <a:t>Neuro-evolution</a:t>
            </a:r>
            <a:r>
              <a:rPr lang="en-US" sz="2600" spc="-30" dirty="0"/>
              <a:t> evolves (deep) neural networks</a:t>
            </a:r>
          </a:p>
          <a:p>
            <a:pPr marL="266700" indent="-266700">
              <a:spcBef>
                <a:spcPts val="1876"/>
              </a:spcBef>
              <a:buClr>
                <a:srgbClr val="D11241"/>
              </a:buClr>
            </a:pPr>
            <a:r>
              <a:rPr lang="en-US" sz="2600" spc="-30" dirty="0"/>
              <a:t>There is </a:t>
            </a:r>
            <a:r>
              <a:rPr lang="en-US" sz="2600" spc="-30" dirty="0">
                <a:solidFill>
                  <a:srgbClr val="D11241"/>
                </a:solidFill>
              </a:rPr>
              <a:t>exploitable structure</a:t>
            </a:r>
            <a:r>
              <a:rPr lang="en-US" sz="2600" spc="-30" dirty="0"/>
              <a:t>!</a:t>
            </a:r>
          </a:p>
        </p:txBody>
      </p:sp>
      <p:pic>
        <p:nvPicPr>
          <p:cNvPr id="129" name="Picture 128">
            <a:extLst>
              <a:ext uri="{FF2B5EF4-FFF2-40B4-BE49-F238E27FC236}">
                <a16:creationId xmlns:a16="http://schemas.microsoft.com/office/drawing/2014/main" id="{F8789C60-C744-49CB-8A6D-C1115D033038}"/>
              </a:ext>
            </a:extLst>
          </p:cNvPr>
          <p:cNvPicPr>
            <a:picLocks noChangeAspect="1"/>
          </p:cNvPicPr>
          <p:nvPr/>
        </p:nvPicPr>
        <p:blipFill>
          <a:blip r:embed="rId4"/>
          <a:stretch>
            <a:fillRect/>
          </a:stretch>
        </p:blipFill>
        <p:spPr>
          <a:xfrm>
            <a:off x="1733550" y="2425633"/>
            <a:ext cx="4406900" cy="1960349"/>
          </a:xfrm>
          <a:prstGeom prst="rect">
            <a:avLst/>
          </a:prstGeom>
        </p:spPr>
      </p:pic>
      <p:sp>
        <p:nvSpPr>
          <p:cNvPr id="130" name="Freeform: Shape 129">
            <a:extLst>
              <a:ext uri="{FF2B5EF4-FFF2-40B4-BE49-F238E27FC236}">
                <a16:creationId xmlns:a16="http://schemas.microsoft.com/office/drawing/2014/main" id="{8AF2C350-B900-422E-A677-4EC029226AD5}"/>
              </a:ext>
            </a:extLst>
          </p:cNvPr>
          <p:cNvSpPr/>
          <p:nvPr/>
        </p:nvSpPr>
        <p:spPr>
          <a:xfrm>
            <a:off x="4210050" y="2753236"/>
            <a:ext cx="2305050" cy="224847"/>
          </a:xfrm>
          <a:custGeom>
            <a:avLst/>
            <a:gdLst>
              <a:gd name="connsiteX0" fmla="*/ 0 w 2305050"/>
              <a:gd name="connsiteY0" fmla="*/ 224847 h 224847"/>
              <a:gd name="connsiteX1" fmla="*/ 1219200 w 2305050"/>
              <a:gd name="connsiteY1" fmla="*/ 2597 h 224847"/>
              <a:gd name="connsiteX2" fmla="*/ 2305050 w 2305050"/>
              <a:gd name="connsiteY2" fmla="*/ 123247 h 224847"/>
            </a:gdLst>
            <a:ahLst/>
            <a:cxnLst>
              <a:cxn ang="0">
                <a:pos x="connsiteX0" y="connsiteY0"/>
              </a:cxn>
              <a:cxn ang="0">
                <a:pos x="connsiteX1" y="connsiteY1"/>
              </a:cxn>
              <a:cxn ang="0">
                <a:pos x="connsiteX2" y="connsiteY2"/>
              </a:cxn>
            </a:cxnLst>
            <a:rect l="l" t="t" r="r" b="b"/>
            <a:pathLst>
              <a:path w="2305050" h="224847">
                <a:moveTo>
                  <a:pt x="0" y="224847"/>
                </a:moveTo>
                <a:cubicBezTo>
                  <a:pt x="417512" y="122188"/>
                  <a:pt x="835025" y="19530"/>
                  <a:pt x="1219200" y="2597"/>
                </a:cubicBezTo>
                <a:cubicBezTo>
                  <a:pt x="1603375" y="-14336"/>
                  <a:pt x="1954212" y="54455"/>
                  <a:pt x="2305050" y="123247"/>
                </a:cubicBezTo>
              </a:path>
            </a:pathLst>
          </a:custGeom>
          <a:noFill/>
          <a:ln w="25400">
            <a:solidFill>
              <a:schemeClr val="tx1"/>
            </a:solidFill>
            <a:prstDash val="sysDash"/>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23631AF3-692B-4FC3-86FA-37F5E7B409F6}"/>
              </a:ext>
            </a:extLst>
          </p:cNvPr>
          <p:cNvSpPr/>
          <p:nvPr/>
        </p:nvSpPr>
        <p:spPr>
          <a:xfrm>
            <a:off x="2012950" y="2879657"/>
            <a:ext cx="1511300" cy="1349375"/>
          </a:xfrm>
          <a:prstGeom prst="ellipse">
            <a:avLst/>
          </a:prstGeom>
          <a:noFill/>
          <a:ln w="254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Freeform: Shape 132">
            <a:extLst>
              <a:ext uri="{FF2B5EF4-FFF2-40B4-BE49-F238E27FC236}">
                <a16:creationId xmlns:a16="http://schemas.microsoft.com/office/drawing/2014/main" id="{B69EC515-F82E-4FBD-BF26-B4F87B65E7C1}"/>
              </a:ext>
            </a:extLst>
          </p:cNvPr>
          <p:cNvSpPr/>
          <p:nvPr/>
        </p:nvSpPr>
        <p:spPr>
          <a:xfrm>
            <a:off x="2762250" y="4197283"/>
            <a:ext cx="3689350" cy="412817"/>
          </a:xfrm>
          <a:custGeom>
            <a:avLst/>
            <a:gdLst>
              <a:gd name="connsiteX0" fmla="*/ 0 w 3295650"/>
              <a:gd name="connsiteY0" fmla="*/ 25400 h 412817"/>
              <a:gd name="connsiteX1" fmla="*/ 571500 w 3295650"/>
              <a:gd name="connsiteY1" fmla="*/ 412750 h 412817"/>
              <a:gd name="connsiteX2" fmla="*/ 3295650 w 3295650"/>
              <a:gd name="connsiteY2" fmla="*/ 0 h 412817"/>
            </a:gdLst>
            <a:ahLst/>
            <a:cxnLst>
              <a:cxn ang="0">
                <a:pos x="connsiteX0" y="connsiteY0"/>
              </a:cxn>
              <a:cxn ang="0">
                <a:pos x="connsiteX1" y="connsiteY1"/>
              </a:cxn>
              <a:cxn ang="0">
                <a:pos x="connsiteX2" y="connsiteY2"/>
              </a:cxn>
            </a:cxnLst>
            <a:rect l="l" t="t" r="r" b="b"/>
            <a:pathLst>
              <a:path w="3295650" h="412817">
                <a:moveTo>
                  <a:pt x="0" y="25400"/>
                </a:moveTo>
                <a:cubicBezTo>
                  <a:pt x="11112" y="221191"/>
                  <a:pt x="22225" y="416983"/>
                  <a:pt x="571500" y="412750"/>
                </a:cubicBezTo>
                <a:cubicBezTo>
                  <a:pt x="1120775" y="408517"/>
                  <a:pt x="2208212" y="204258"/>
                  <a:pt x="3295650" y="0"/>
                </a:cubicBezTo>
              </a:path>
            </a:pathLst>
          </a:custGeom>
          <a:noFill/>
          <a:ln w="25400">
            <a:solidFill>
              <a:schemeClr val="tx1"/>
            </a:solidFill>
            <a:prstDash val="sysDash"/>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80ED674A-8DCA-414E-A5EE-DEC4AD87C22A}"/>
              </a:ext>
            </a:extLst>
          </p:cNvPr>
          <p:cNvSpPr txBox="1"/>
          <p:nvPr/>
        </p:nvSpPr>
        <p:spPr>
          <a:xfrm>
            <a:off x="6451600" y="3943350"/>
            <a:ext cx="2486728" cy="646331"/>
          </a:xfrm>
          <a:prstGeom prst="rect">
            <a:avLst/>
          </a:prstGeom>
          <a:noFill/>
        </p:spPr>
        <p:txBody>
          <a:bodyPr wrap="square" rtlCol="0">
            <a:spAutoFit/>
          </a:bodyPr>
          <a:lstStyle/>
          <a:p>
            <a:r>
              <a:rPr lang="en-US" i="1" dirty="0"/>
              <a:t>Evolvable </a:t>
            </a:r>
            <a:r>
              <a:rPr lang="en-US" i="1" dirty="0">
                <a:solidFill>
                  <a:srgbClr val="D11241"/>
                </a:solidFill>
              </a:rPr>
              <a:t>small “cells”</a:t>
            </a:r>
          </a:p>
          <a:p>
            <a:r>
              <a:rPr lang="en-US" i="1" dirty="0"/>
              <a:t>→ GP-GOMEA</a:t>
            </a:r>
          </a:p>
        </p:txBody>
      </p:sp>
      <p:sp>
        <p:nvSpPr>
          <p:cNvPr id="135" name="TextBox 134">
            <a:extLst>
              <a:ext uri="{FF2B5EF4-FFF2-40B4-BE49-F238E27FC236}">
                <a16:creationId xmlns:a16="http://schemas.microsoft.com/office/drawing/2014/main" id="{B8FAB22A-7967-44AA-86A3-41CC8FFD9CD7}"/>
              </a:ext>
            </a:extLst>
          </p:cNvPr>
          <p:cNvSpPr txBox="1"/>
          <p:nvPr/>
        </p:nvSpPr>
        <p:spPr>
          <a:xfrm>
            <a:off x="6504873" y="2727325"/>
            <a:ext cx="2486728" cy="1138773"/>
          </a:xfrm>
          <a:prstGeom prst="rect">
            <a:avLst/>
          </a:prstGeom>
          <a:noFill/>
        </p:spPr>
        <p:txBody>
          <a:bodyPr wrap="square" rtlCol="0">
            <a:spAutoFit/>
          </a:bodyPr>
          <a:lstStyle/>
          <a:p>
            <a:r>
              <a:rPr lang="en-US" i="1" dirty="0"/>
              <a:t>Evolvable </a:t>
            </a:r>
            <a:r>
              <a:rPr lang="en-US" i="1" dirty="0">
                <a:solidFill>
                  <a:srgbClr val="D11241"/>
                </a:solidFill>
              </a:rPr>
              <a:t>connections</a:t>
            </a:r>
          </a:p>
          <a:p>
            <a:r>
              <a:rPr lang="en-US" i="1" dirty="0"/>
              <a:t>→ GOMEA for DAGs</a:t>
            </a:r>
          </a:p>
          <a:p>
            <a:r>
              <a:rPr lang="en-US" sz="1200" i="1" dirty="0">
                <a:solidFill>
                  <a:schemeClr val="bg1">
                    <a:lumMod val="50000"/>
                  </a:schemeClr>
                </a:solidFill>
              </a:rPr>
              <a:t>      </a:t>
            </a:r>
            <a:r>
              <a:rPr lang="en-US" sz="1000" i="1" dirty="0">
                <a:solidFill>
                  <a:schemeClr val="bg1">
                    <a:lumMod val="50000"/>
                  </a:schemeClr>
                </a:solidFill>
              </a:rPr>
              <a:t>(</a:t>
            </a:r>
            <a:r>
              <a:rPr lang="en-US" sz="1000" i="1" dirty="0" err="1">
                <a:solidFill>
                  <a:schemeClr val="bg1">
                    <a:lumMod val="50000"/>
                  </a:schemeClr>
                </a:solidFill>
              </a:rPr>
              <a:t>Orphanou</a:t>
            </a:r>
            <a:r>
              <a:rPr lang="en-US" sz="1000" i="1" dirty="0">
                <a:solidFill>
                  <a:schemeClr val="bg1">
                    <a:lumMod val="50000"/>
                  </a:schemeClr>
                </a:solidFill>
              </a:rPr>
              <a:t> et al., Proc.</a:t>
            </a:r>
          </a:p>
          <a:p>
            <a:r>
              <a:rPr lang="en-US" sz="1000" i="1" dirty="0">
                <a:solidFill>
                  <a:schemeClr val="bg1">
                    <a:lumMod val="50000"/>
                  </a:schemeClr>
                </a:solidFill>
              </a:rPr>
              <a:t>        GECCO 2018</a:t>
            </a:r>
          </a:p>
          <a:p>
            <a:r>
              <a:rPr lang="en-US" sz="1000" i="1" dirty="0">
                <a:solidFill>
                  <a:schemeClr val="bg1">
                    <a:lumMod val="50000"/>
                  </a:schemeClr>
                </a:solidFill>
              </a:rPr>
              <a:t>        </a:t>
            </a:r>
            <a:r>
              <a:rPr lang="en-US" sz="1000" i="1" dirty="0">
                <a:solidFill>
                  <a:srgbClr val="D11241"/>
                </a:solidFill>
              </a:rPr>
              <a:t>[nominated best paper]</a:t>
            </a:r>
            <a:r>
              <a:rPr lang="en-US" sz="1000" i="1" dirty="0">
                <a:solidFill>
                  <a:schemeClr val="bg1">
                    <a:lumMod val="50000"/>
                  </a:schemeClr>
                </a:solidFill>
              </a:rPr>
              <a:t>)</a:t>
            </a:r>
          </a:p>
        </p:txBody>
      </p:sp>
    </p:spTree>
    <p:custDataLst>
      <p:tags r:id="rId1"/>
    </p:custDataLst>
    <p:extLst>
      <p:ext uri="{BB962C8B-B14F-4D97-AF65-F5344CB8AC3E}">
        <p14:creationId xmlns:p14="http://schemas.microsoft.com/office/powerpoint/2010/main" val="2401980596"/>
      </p:ext>
    </p:extLst>
  </p:cSld>
  <p:clrMapOvr>
    <a:masterClrMapping/>
  </p:clrMapOvr>
  <mc:AlternateContent xmlns:mc="http://schemas.openxmlformats.org/markup-compatibility/2006" xmlns:p14="http://schemas.microsoft.com/office/powerpoint/2010/main">
    <mc:Choice Requires="p14">
      <p:transition spd="slow" p14:dur="2000" advTm="99562"/>
    </mc:Choice>
    <mc:Fallback xmlns="">
      <p:transition spd="slow" advTm="99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30"/>
                                        </p:tgtEl>
                                        <p:attrNameLst>
                                          <p:attrName>style.visibility</p:attrName>
                                        </p:attrNameLst>
                                      </p:cBhvr>
                                      <p:to>
                                        <p:strVal val="visible"/>
                                      </p:to>
                                    </p:set>
                                    <p:animEffect transition="in" filter="fade">
                                      <p:cBhvr>
                                        <p:cTn id="14" dur="500"/>
                                        <p:tgtEl>
                                          <p:spTgt spid="13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fade">
                                      <p:cBhvr>
                                        <p:cTn id="22" dur="500"/>
                                        <p:tgtEl>
                                          <p:spTgt spid="1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3"/>
                                        </p:tgtEl>
                                        <p:attrNameLst>
                                          <p:attrName>style.visibility</p:attrName>
                                        </p:attrNameLst>
                                      </p:cBhvr>
                                      <p:to>
                                        <p:strVal val="visible"/>
                                      </p:to>
                                    </p:set>
                                    <p:animEffect transition="in" filter="fade">
                                      <p:cBhvr>
                                        <p:cTn id="25" dur="500"/>
                                        <p:tgtEl>
                                          <p:spTgt spid="1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4"/>
                                        </p:tgtEl>
                                        <p:attrNameLst>
                                          <p:attrName>style.visibility</p:attrName>
                                        </p:attrNameLst>
                                      </p:cBhvr>
                                      <p:to>
                                        <p:strVal val="visible"/>
                                      </p:to>
                                    </p:set>
                                    <p:animEffect transition="in" filter="fade">
                                      <p:cBhvr>
                                        <p:cTn id="28"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33" grpId="0" animBg="1"/>
      <p:bldP spid="134" grpId="0"/>
      <p:bldP spid="1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Toward Evolutionary Intelligence</a:t>
            </a:r>
          </a:p>
        </p:txBody>
      </p:sp>
      <p:sp>
        <p:nvSpPr>
          <p:cNvPr id="3" name="Content Placeholder 2"/>
          <p:cNvSpPr>
            <a:spLocks noGrp="1"/>
          </p:cNvSpPr>
          <p:nvPr>
            <p:ph idx="1"/>
          </p:nvPr>
        </p:nvSpPr>
        <p:spPr>
          <a:xfrm>
            <a:off x="1763106" y="1200150"/>
            <a:ext cx="7336444" cy="3651250"/>
          </a:xfrm>
        </p:spPr>
        <p:txBody>
          <a:bodyPr>
            <a:noAutofit/>
          </a:bodyPr>
          <a:lstStyle/>
          <a:p>
            <a:pPr marL="266700" indent="-266700">
              <a:spcBef>
                <a:spcPts val="876"/>
              </a:spcBef>
              <a:buClr>
                <a:srgbClr val="D11241"/>
              </a:buClr>
            </a:pPr>
            <a:r>
              <a:rPr lang="en-US" sz="2400" dirty="0"/>
              <a:t>Build </a:t>
            </a:r>
            <a:r>
              <a:rPr lang="en-US" sz="2400" dirty="0">
                <a:solidFill>
                  <a:srgbClr val="008200"/>
                </a:solidFill>
              </a:rPr>
              <a:t>better EAs </a:t>
            </a:r>
            <a:r>
              <a:rPr lang="en-US" sz="2400" dirty="0"/>
              <a:t>through </a:t>
            </a:r>
            <a:r>
              <a:rPr lang="en-US" sz="2400" dirty="0">
                <a:solidFill>
                  <a:srgbClr val="D11241"/>
                </a:solidFill>
              </a:rPr>
              <a:t>learning</a:t>
            </a:r>
          </a:p>
          <a:p>
            <a:pPr marL="266700" indent="-266700">
              <a:spcBef>
                <a:spcPts val="876"/>
              </a:spcBef>
              <a:buClr>
                <a:srgbClr val="D11241"/>
              </a:buClr>
            </a:pPr>
            <a:r>
              <a:rPr lang="en-US" sz="2400" dirty="0"/>
              <a:t>Build </a:t>
            </a:r>
            <a:r>
              <a:rPr lang="en-US" sz="2400" dirty="0">
                <a:solidFill>
                  <a:srgbClr val="008200"/>
                </a:solidFill>
              </a:rPr>
              <a:t>better learners </a:t>
            </a:r>
            <a:r>
              <a:rPr lang="en-US" sz="2400" dirty="0"/>
              <a:t>through </a:t>
            </a:r>
            <a:r>
              <a:rPr lang="en-US" sz="2400" dirty="0">
                <a:solidFill>
                  <a:srgbClr val="D11241"/>
                </a:solidFill>
              </a:rPr>
              <a:t>evolution</a:t>
            </a:r>
          </a:p>
          <a:p>
            <a:pPr marL="266700" indent="-266700">
              <a:spcBef>
                <a:spcPts val="876"/>
              </a:spcBef>
              <a:buClr>
                <a:srgbClr val="D11241"/>
              </a:buClr>
            </a:pPr>
            <a:endParaRPr lang="en-US" sz="2400" dirty="0">
              <a:solidFill>
                <a:srgbClr val="008200"/>
              </a:solidFill>
            </a:endParaRPr>
          </a:p>
          <a:p>
            <a:pPr marL="266700" indent="-266700">
              <a:spcBef>
                <a:spcPts val="876"/>
              </a:spcBef>
              <a:buClr>
                <a:srgbClr val="D11241"/>
              </a:buClr>
            </a:pPr>
            <a:endParaRPr lang="en-US" sz="2400" dirty="0">
              <a:solidFill>
                <a:srgbClr val="008200"/>
              </a:solidFill>
            </a:endParaRPr>
          </a:p>
          <a:p>
            <a:pPr marL="266700" indent="-266700">
              <a:spcBef>
                <a:spcPts val="876"/>
              </a:spcBef>
              <a:buClr>
                <a:srgbClr val="D11241"/>
              </a:buClr>
            </a:pPr>
            <a:endParaRPr lang="en-US" sz="2400" dirty="0">
              <a:solidFill>
                <a:srgbClr val="008200"/>
              </a:solidFill>
            </a:endParaRPr>
          </a:p>
          <a:p>
            <a:pPr marL="266700" indent="-266700">
              <a:spcBef>
                <a:spcPts val="876"/>
              </a:spcBef>
              <a:buClr>
                <a:srgbClr val="D11241"/>
              </a:buClr>
            </a:pPr>
            <a:endParaRPr lang="en-US" sz="2400" dirty="0">
              <a:solidFill>
                <a:srgbClr val="008200"/>
              </a:solidFill>
            </a:endParaRPr>
          </a:p>
          <a:p>
            <a:pPr marL="266700" indent="-266700">
              <a:spcBef>
                <a:spcPts val="876"/>
              </a:spcBef>
              <a:buClr>
                <a:srgbClr val="D11241"/>
              </a:buClr>
            </a:pPr>
            <a:endParaRPr lang="en-US" sz="1600" dirty="0">
              <a:solidFill>
                <a:srgbClr val="008200"/>
              </a:solidFill>
            </a:endParaRPr>
          </a:p>
          <a:p>
            <a:pPr marL="266700" indent="-266700">
              <a:spcBef>
                <a:spcPts val="876"/>
              </a:spcBef>
              <a:buClr>
                <a:srgbClr val="D11241"/>
              </a:buClr>
            </a:pPr>
            <a:r>
              <a:rPr lang="en-US" sz="2400" dirty="0"/>
              <a:t>Synergetic </a:t>
            </a:r>
            <a:r>
              <a:rPr lang="en-US" sz="2400" dirty="0">
                <a:solidFill>
                  <a:srgbClr val="D11241"/>
                </a:solidFill>
              </a:rPr>
              <a:t>gears of AI innovation!</a:t>
            </a:r>
          </a:p>
        </p:txBody>
      </p:sp>
      <p:pic>
        <p:nvPicPr>
          <p:cNvPr id="7" name="Picture 6">
            <a:extLst>
              <a:ext uri="{FF2B5EF4-FFF2-40B4-BE49-F238E27FC236}">
                <a16:creationId xmlns:a16="http://schemas.microsoft.com/office/drawing/2014/main" id="{AE89F11F-1771-42FC-8123-BF8B0966D983}"/>
              </a:ext>
            </a:extLst>
          </p:cNvPr>
          <p:cNvPicPr>
            <a:picLocks noChangeAspect="1"/>
          </p:cNvPicPr>
          <p:nvPr/>
        </p:nvPicPr>
        <p:blipFill>
          <a:blip r:embed="rId4"/>
          <a:stretch>
            <a:fillRect/>
          </a:stretch>
        </p:blipFill>
        <p:spPr>
          <a:xfrm>
            <a:off x="5504554" y="2650191"/>
            <a:ext cx="2586318" cy="1293159"/>
          </a:xfrm>
          <a:prstGeom prst="rect">
            <a:avLst/>
          </a:prstGeom>
        </p:spPr>
      </p:pic>
      <p:pic>
        <p:nvPicPr>
          <p:cNvPr id="8" name="Picture 7">
            <a:extLst>
              <a:ext uri="{FF2B5EF4-FFF2-40B4-BE49-F238E27FC236}">
                <a16:creationId xmlns:a16="http://schemas.microsoft.com/office/drawing/2014/main" id="{1F3B052C-3C2F-4231-B9F3-95608D5FC9E8}"/>
              </a:ext>
            </a:extLst>
          </p:cNvPr>
          <p:cNvPicPr>
            <a:picLocks noChangeAspect="1"/>
          </p:cNvPicPr>
          <p:nvPr/>
        </p:nvPicPr>
        <p:blipFill>
          <a:blip r:embed="rId5"/>
          <a:stretch>
            <a:fillRect/>
          </a:stretch>
        </p:blipFill>
        <p:spPr>
          <a:xfrm>
            <a:off x="2163757" y="2586761"/>
            <a:ext cx="1722271" cy="1464032"/>
          </a:xfrm>
          <a:prstGeom prst="rect">
            <a:avLst/>
          </a:prstGeom>
        </p:spPr>
      </p:pic>
      <p:sp>
        <p:nvSpPr>
          <p:cNvPr id="4" name="Freeform: Shape 3">
            <a:extLst>
              <a:ext uri="{FF2B5EF4-FFF2-40B4-BE49-F238E27FC236}">
                <a16:creationId xmlns:a16="http://schemas.microsoft.com/office/drawing/2014/main" id="{165D9CA0-E6AC-4BF6-AD79-A1CC1D8281FB}"/>
              </a:ext>
            </a:extLst>
          </p:cNvPr>
          <p:cNvSpPr/>
          <p:nvPr/>
        </p:nvSpPr>
        <p:spPr>
          <a:xfrm rot="120000">
            <a:off x="3913924" y="2348961"/>
            <a:ext cx="1455349" cy="292603"/>
          </a:xfrm>
          <a:custGeom>
            <a:avLst/>
            <a:gdLst>
              <a:gd name="connsiteX0" fmla="*/ 0 w 1816100"/>
              <a:gd name="connsiteY0" fmla="*/ 375662 h 375662"/>
              <a:gd name="connsiteX1" fmla="*/ 895350 w 1816100"/>
              <a:gd name="connsiteY1" fmla="*/ 1012 h 375662"/>
              <a:gd name="connsiteX2" fmla="*/ 1816100 w 1816100"/>
              <a:gd name="connsiteY2" fmla="*/ 286762 h 375662"/>
            </a:gdLst>
            <a:ahLst/>
            <a:cxnLst>
              <a:cxn ang="0">
                <a:pos x="connsiteX0" y="connsiteY0"/>
              </a:cxn>
              <a:cxn ang="0">
                <a:pos x="connsiteX1" y="connsiteY1"/>
              </a:cxn>
              <a:cxn ang="0">
                <a:pos x="connsiteX2" y="connsiteY2"/>
              </a:cxn>
            </a:cxnLst>
            <a:rect l="l" t="t" r="r" b="b"/>
            <a:pathLst>
              <a:path w="1816100" h="375662">
                <a:moveTo>
                  <a:pt x="0" y="375662"/>
                </a:moveTo>
                <a:cubicBezTo>
                  <a:pt x="296333" y="195745"/>
                  <a:pt x="592667" y="15829"/>
                  <a:pt x="895350" y="1012"/>
                </a:cubicBezTo>
                <a:cubicBezTo>
                  <a:pt x="1198033" y="-13805"/>
                  <a:pt x="1507066" y="136478"/>
                  <a:pt x="1816100" y="286762"/>
                </a:cubicBezTo>
              </a:path>
            </a:pathLst>
          </a:custGeom>
          <a:noFill/>
          <a:ln w="38100">
            <a:solidFill>
              <a:schemeClr val="tx1"/>
            </a:solidFill>
            <a:prstDash val="sysDash"/>
            <a:tailEnd type="stealth" w="lg" len="lg"/>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26AB7D99-ABA4-4445-9D67-E241BC2D5E19}"/>
              </a:ext>
            </a:extLst>
          </p:cNvPr>
          <p:cNvSpPr/>
          <p:nvPr/>
        </p:nvSpPr>
        <p:spPr>
          <a:xfrm flipV="1">
            <a:off x="3886028" y="3919752"/>
            <a:ext cx="1455349" cy="292603"/>
          </a:xfrm>
          <a:custGeom>
            <a:avLst/>
            <a:gdLst>
              <a:gd name="connsiteX0" fmla="*/ 0 w 1816100"/>
              <a:gd name="connsiteY0" fmla="*/ 375662 h 375662"/>
              <a:gd name="connsiteX1" fmla="*/ 895350 w 1816100"/>
              <a:gd name="connsiteY1" fmla="*/ 1012 h 375662"/>
              <a:gd name="connsiteX2" fmla="*/ 1816100 w 1816100"/>
              <a:gd name="connsiteY2" fmla="*/ 286762 h 375662"/>
            </a:gdLst>
            <a:ahLst/>
            <a:cxnLst>
              <a:cxn ang="0">
                <a:pos x="connsiteX0" y="connsiteY0"/>
              </a:cxn>
              <a:cxn ang="0">
                <a:pos x="connsiteX1" y="connsiteY1"/>
              </a:cxn>
              <a:cxn ang="0">
                <a:pos x="connsiteX2" y="connsiteY2"/>
              </a:cxn>
            </a:cxnLst>
            <a:rect l="l" t="t" r="r" b="b"/>
            <a:pathLst>
              <a:path w="1816100" h="375662">
                <a:moveTo>
                  <a:pt x="0" y="375662"/>
                </a:moveTo>
                <a:cubicBezTo>
                  <a:pt x="296333" y="195745"/>
                  <a:pt x="592667" y="15829"/>
                  <a:pt x="895350" y="1012"/>
                </a:cubicBezTo>
                <a:cubicBezTo>
                  <a:pt x="1198033" y="-13805"/>
                  <a:pt x="1507066" y="136478"/>
                  <a:pt x="1816100" y="286762"/>
                </a:cubicBezTo>
              </a:path>
            </a:pathLst>
          </a:custGeom>
          <a:noFill/>
          <a:ln w="38100">
            <a:solidFill>
              <a:schemeClr val="tx1"/>
            </a:solidFill>
            <a:prstDash val="sysDash"/>
            <a:headEnd type="stealth" w="lg" len="lg"/>
            <a:tailEnd type="none"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A picture containing transport, wheel&#10;&#10;Description automatically generated">
            <a:extLst>
              <a:ext uri="{FF2B5EF4-FFF2-40B4-BE49-F238E27FC236}">
                <a16:creationId xmlns:a16="http://schemas.microsoft.com/office/drawing/2014/main" id="{BB61D559-C612-4001-AC1C-201E9073B2D5}"/>
              </a:ext>
            </a:extLst>
          </p:cNvPr>
          <p:cNvPicPr>
            <a:picLocks noChangeAspect="1"/>
          </p:cNvPicPr>
          <p:nvPr/>
        </p:nvPicPr>
        <p:blipFill>
          <a:blip r:embed="rId6"/>
          <a:stretch>
            <a:fillRect/>
          </a:stretch>
        </p:blipFill>
        <p:spPr>
          <a:xfrm rot="8100000">
            <a:off x="4206025" y="2855807"/>
            <a:ext cx="914400" cy="914400"/>
          </a:xfrm>
          <a:prstGeom prst="rect">
            <a:avLst/>
          </a:prstGeom>
        </p:spPr>
      </p:pic>
    </p:spTree>
    <p:custDataLst>
      <p:tags r:id="rId1"/>
    </p:custDataLst>
    <p:extLst>
      <p:ext uri="{BB962C8B-B14F-4D97-AF65-F5344CB8AC3E}">
        <p14:creationId xmlns:p14="http://schemas.microsoft.com/office/powerpoint/2010/main" val="1426113308"/>
      </p:ext>
    </p:extLst>
  </p:cSld>
  <p:clrMapOvr>
    <a:masterClrMapping/>
  </p:clrMapOvr>
  <mc:AlternateContent xmlns:mc="http://schemas.openxmlformats.org/markup-compatibility/2006" xmlns:p14="http://schemas.microsoft.com/office/powerpoint/2010/main">
    <mc:Choice Requires="p14">
      <p:transition spd="slow" p14:dur="2000" advTm="37588"/>
    </mc:Choice>
    <mc:Fallback xmlns="">
      <p:transition spd="slow" advTm="375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it all good for?</a:t>
            </a:r>
          </a:p>
        </p:txBody>
      </p:sp>
      <p:pic>
        <p:nvPicPr>
          <p:cNvPr id="8" name="Picture 7">
            <a:extLst>
              <a:ext uri="{FF2B5EF4-FFF2-40B4-BE49-F238E27FC236}">
                <a16:creationId xmlns:a16="http://schemas.microsoft.com/office/drawing/2014/main" id="{21685DC2-FA98-4B34-BD22-16736C72DBC0}"/>
              </a:ext>
            </a:extLst>
          </p:cNvPr>
          <p:cNvPicPr>
            <a:picLocks noChangeAspect="1"/>
          </p:cNvPicPr>
          <p:nvPr/>
        </p:nvPicPr>
        <p:blipFill>
          <a:blip r:embed="rId3"/>
          <a:stretch>
            <a:fillRect/>
          </a:stretch>
        </p:blipFill>
        <p:spPr>
          <a:xfrm>
            <a:off x="1924050" y="965199"/>
            <a:ext cx="4178300" cy="2089150"/>
          </a:xfrm>
          <a:prstGeom prst="rect">
            <a:avLst/>
          </a:prstGeom>
        </p:spPr>
      </p:pic>
      <p:pic>
        <p:nvPicPr>
          <p:cNvPr id="13" name="Picture 12">
            <a:extLst>
              <a:ext uri="{FF2B5EF4-FFF2-40B4-BE49-F238E27FC236}">
                <a16:creationId xmlns:a16="http://schemas.microsoft.com/office/drawing/2014/main" id="{8A0EF90D-972C-46CA-AB96-3770418DE100}"/>
              </a:ext>
            </a:extLst>
          </p:cNvPr>
          <p:cNvPicPr>
            <a:picLocks noChangeAspect="1"/>
          </p:cNvPicPr>
          <p:nvPr/>
        </p:nvPicPr>
        <p:blipFill>
          <a:blip r:embed="rId4"/>
          <a:stretch>
            <a:fillRect/>
          </a:stretch>
        </p:blipFill>
        <p:spPr>
          <a:xfrm>
            <a:off x="4334107" y="3054349"/>
            <a:ext cx="4392380" cy="2036763"/>
          </a:xfrm>
          <a:prstGeom prst="rect">
            <a:avLst/>
          </a:prstGeom>
        </p:spPr>
      </p:pic>
      <p:sp>
        <p:nvSpPr>
          <p:cNvPr id="5" name="Content Placeholder 5">
            <a:extLst>
              <a:ext uri="{FF2B5EF4-FFF2-40B4-BE49-F238E27FC236}">
                <a16:creationId xmlns:a16="http://schemas.microsoft.com/office/drawing/2014/main" id="{F6C41F4E-929E-4492-BF3C-A4431854A374}"/>
              </a:ext>
            </a:extLst>
          </p:cNvPr>
          <p:cNvSpPr>
            <a:spLocks noGrp="1"/>
          </p:cNvSpPr>
          <p:nvPr>
            <p:ph idx="1"/>
          </p:nvPr>
        </p:nvSpPr>
        <p:spPr>
          <a:xfrm>
            <a:off x="6195527" y="909215"/>
            <a:ext cx="2753391" cy="2089150"/>
          </a:xfrm>
        </p:spPr>
        <p:txBody>
          <a:bodyPr>
            <a:noAutofit/>
          </a:bodyPr>
          <a:lstStyle/>
          <a:p>
            <a:pPr marL="0" indent="0">
              <a:spcBef>
                <a:spcPts val="424"/>
              </a:spcBef>
              <a:buClr>
                <a:srgbClr val="D11241"/>
              </a:buClr>
              <a:buNone/>
            </a:pPr>
            <a:r>
              <a:rPr lang="en-US" sz="2600" dirty="0"/>
              <a:t>Many </a:t>
            </a:r>
            <a:r>
              <a:rPr lang="en-US" sz="2600" dirty="0">
                <a:solidFill>
                  <a:srgbClr val="D11241"/>
                </a:solidFill>
              </a:rPr>
              <a:t>EA </a:t>
            </a:r>
            <a:r>
              <a:rPr lang="en-US" sz="2600" dirty="0"/>
              <a:t>projects </a:t>
            </a:r>
            <a:r>
              <a:rPr lang="en-US" sz="2600" dirty="0">
                <a:solidFill>
                  <a:srgbClr val="D11241"/>
                </a:solidFill>
              </a:rPr>
              <a:t>@CWI</a:t>
            </a:r>
            <a:r>
              <a:rPr lang="en-US" sz="2600" dirty="0"/>
              <a:t> in the </a:t>
            </a:r>
            <a:r>
              <a:rPr lang="en-US" sz="2600" dirty="0">
                <a:solidFill>
                  <a:srgbClr val="D11241"/>
                </a:solidFill>
              </a:rPr>
              <a:t>past</a:t>
            </a:r>
            <a:r>
              <a:rPr lang="en-US" sz="2600" dirty="0"/>
              <a:t>, </a:t>
            </a:r>
            <a:r>
              <a:rPr lang="en-US" sz="2600" dirty="0">
                <a:solidFill>
                  <a:srgbClr val="D11241"/>
                </a:solidFill>
              </a:rPr>
              <a:t>present</a:t>
            </a:r>
            <a:r>
              <a:rPr lang="en-US" sz="2600" dirty="0"/>
              <a:t>, and </a:t>
            </a:r>
            <a:r>
              <a:rPr lang="en-US" sz="2600" dirty="0">
                <a:solidFill>
                  <a:srgbClr val="D11241"/>
                </a:solidFill>
              </a:rPr>
              <a:t>future</a:t>
            </a:r>
            <a:endParaRPr lang="en-US" sz="2600" i="1" dirty="0">
              <a:solidFill>
                <a:srgbClr val="D11241"/>
              </a:solidFill>
            </a:endParaRPr>
          </a:p>
        </p:txBody>
      </p:sp>
      <p:sp>
        <p:nvSpPr>
          <p:cNvPr id="6" name="Content Placeholder 5">
            <a:extLst>
              <a:ext uri="{FF2B5EF4-FFF2-40B4-BE49-F238E27FC236}">
                <a16:creationId xmlns:a16="http://schemas.microsoft.com/office/drawing/2014/main" id="{D1197E1E-002E-4853-9E62-E0B24F5B8449}"/>
              </a:ext>
            </a:extLst>
          </p:cNvPr>
          <p:cNvSpPr txBox="1">
            <a:spLocks/>
          </p:cNvSpPr>
          <p:nvPr/>
        </p:nvSpPr>
        <p:spPr>
          <a:xfrm>
            <a:off x="1924050" y="3066271"/>
            <a:ext cx="2330709" cy="20891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D11241"/>
              </a:buClr>
              <a:buFont typeface="Arial"/>
              <a:buNone/>
            </a:pPr>
            <a:r>
              <a:rPr lang="en-US" sz="2600" dirty="0"/>
              <a:t>Some         with </a:t>
            </a:r>
            <a:r>
              <a:rPr lang="en-US" sz="2600" dirty="0">
                <a:solidFill>
                  <a:srgbClr val="D11241"/>
                </a:solidFill>
              </a:rPr>
              <a:t>demonstrable</a:t>
            </a:r>
            <a:r>
              <a:rPr lang="en-US" sz="2600" dirty="0"/>
              <a:t> societal </a:t>
            </a:r>
            <a:r>
              <a:rPr lang="en-US" sz="2600" dirty="0">
                <a:solidFill>
                  <a:srgbClr val="D11241"/>
                </a:solidFill>
              </a:rPr>
              <a:t>impact</a:t>
            </a:r>
            <a:endParaRPr lang="en-US" sz="1800" i="1" dirty="0">
              <a:solidFill>
                <a:srgbClr val="D11241"/>
              </a:solidFill>
            </a:endParaRPr>
          </a:p>
        </p:txBody>
      </p:sp>
    </p:spTree>
    <p:extLst>
      <p:ext uri="{BB962C8B-B14F-4D97-AF65-F5344CB8AC3E}">
        <p14:creationId xmlns:p14="http://schemas.microsoft.com/office/powerpoint/2010/main" val="327468847"/>
      </p:ext>
    </p:extLst>
  </p:cSld>
  <p:clrMapOvr>
    <a:masterClrMapping/>
  </p:clrMapOvr>
  <mc:AlternateContent xmlns:mc="http://schemas.openxmlformats.org/markup-compatibility/2006" xmlns:p14="http://schemas.microsoft.com/office/powerpoint/2010/main">
    <mc:Choice Requires="p14">
      <p:transition spd="slow" p14:dur="2000" advTm="15983"/>
    </mc:Choice>
    <mc:Fallback xmlns="">
      <p:transition spd="slow" advTm="15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Ins="0">
            <a:normAutofit/>
          </a:bodyPr>
          <a:lstStyle/>
          <a:p>
            <a:r>
              <a:rPr lang="en-US" dirty="0"/>
              <a:t>Use-case: Prostate Brachytherapy</a:t>
            </a:r>
          </a:p>
        </p:txBody>
      </p:sp>
      <p:sp>
        <p:nvSpPr>
          <p:cNvPr id="20" name="Content Placeholder 2">
            <a:extLst>
              <a:ext uri="{FF2B5EF4-FFF2-40B4-BE49-F238E27FC236}">
                <a16:creationId xmlns:a16="http://schemas.microsoft.com/office/drawing/2014/main" id="{FD48BCE3-29ED-4F46-9777-7EF57796B05E}"/>
              </a:ext>
            </a:extLst>
          </p:cNvPr>
          <p:cNvSpPr txBox="1">
            <a:spLocks/>
          </p:cNvSpPr>
          <p:nvPr/>
        </p:nvSpPr>
        <p:spPr>
          <a:xfrm>
            <a:off x="1763106" y="1200150"/>
            <a:ext cx="7336444" cy="3651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500"/>
              </a:spcAft>
              <a:buNone/>
            </a:pPr>
            <a:endParaRPr lang="en-US" sz="2400" b="1" dirty="0"/>
          </a:p>
        </p:txBody>
      </p:sp>
      <p:grpSp>
        <p:nvGrpSpPr>
          <p:cNvPr id="14" name="Group 13">
            <a:extLst>
              <a:ext uri="{FF2B5EF4-FFF2-40B4-BE49-F238E27FC236}">
                <a16:creationId xmlns:a16="http://schemas.microsoft.com/office/drawing/2014/main" id="{CC85C118-D539-4814-8D65-55DE7221B36E}"/>
              </a:ext>
            </a:extLst>
          </p:cNvPr>
          <p:cNvGrpSpPr>
            <a:grpSpLocks noChangeAspect="1"/>
          </p:cNvGrpSpPr>
          <p:nvPr/>
        </p:nvGrpSpPr>
        <p:grpSpPr>
          <a:xfrm>
            <a:off x="2012950" y="1587673"/>
            <a:ext cx="6640720" cy="3232722"/>
            <a:chOff x="1676401" y="2286000"/>
            <a:chExt cx="8839199" cy="4342054"/>
          </a:xfrm>
        </p:grpSpPr>
        <p:pic>
          <p:nvPicPr>
            <p:cNvPr id="15" name="Picture 14">
              <a:extLst>
                <a:ext uri="{FF2B5EF4-FFF2-40B4-BE49-F238E27FC236}">
                  <a16:creationId xmlns:a16="http://schemas.microsoft.com/office/drawing/2014/main" id="{9CAD3BA4-7294-411C-8B5A-685DDCE2C2D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5000"/>
                      </a14:imgEffect>
                    </a14:imgLayer>
                  </a14:imgProps>
                </a:ext>
              </a:extLst>
            </a:blip>
            <a:srcRect t="4691" r="12396" b="-4691"/>
            <a:stretch/>
          </p:blipFill>
          <p:spPr>
            <a:xfrm>
              <a:off x="1676401" y="2286000"/>
              <a:ext cx="5388921" cy="4335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17CA7FB4-98EB-491D-8103-5B1371079C0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
                      </a14:imgEffect>
                    </a14:imgLayer>
                  </a14:imgProps>
                </a:ext>
              </a:extLst>
            </a:blip>
            <a:stretch>
              <a:fillRect/>
            </a:stretch>
          </p:blipFill>
          <p:spPr>
            <a:xfrm>
              <a:off x="7245530" y="2286001"/>
              <a:ext cx="3270070" cy="434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9" name="Content Placeholder 5">
            <a:extLst>
              <a:ext uri="{FF2B5EF4-FFF2-40B4-BE49-F238E27FC236}">
                <a16:creationId xmlns:a16="http://schemas.microsoft.com/office/drawing/2014/main" id="{DF100A51-3134-4D81-9C8F-C12F8BB4B0CD}"/>
              </a:ext>
            </a:extLst>
          </p:cNvPr>
          <p:cNvSpPr>
            <a:spLocks noGrp="1"/>
          </p:cNvSpPr>
          <p:nvPr>
            <p:ph idx="1"/>
          </p:nvPr>
        </p:nvSpPr>
        <p:spPr>
          <a:xfrm>
            <a:off x="1722623" y="1065947"/>
            <a:ext cx="7501544" cy="485761"/>
          </a:xfrm>
        </p:spPr>
        <p:txBody>
          <a:bodyPr>
            <a:noAutofit/>
          </a:bodyPr>
          <a:lstStyle/>
          <a:p>
            <a:pPr marL="0" indent="0">
              <a:buClr>
                <a:srgbClr val="D11241"/>
              </a:buClr>
              <a:buNone/>
            </a:pPr>
            <a:r>
              <a:rPr lang="en-US" sz="2600" dirty="0"/>
              <a:t>Multi-award-winning “</a:t>
            </a:r>
            <a:r>
              <a:rPr lang="en-US" sz="2600" dirty="0">
                <a:solidFill>
                  <a:srgbClr val="D11241"/>
                </a:solidFill>
              </a:rPr>
              <a:t>real real-world</a:t>
            </a:r>
            <a:r>
              <a:rPr lang="en-US" sz="2600" dirty="0"/>
              <a:t>” application</a:t>
            </a:r>
            <a:endParaRPr lang="en-US" sz="1800" i="1" dirty="0">
              <a:solidFill>
                <a:srgbClr val="D11241"/>
              </a:solidFill>
            </a:endParaRPr>
          </a:p>
        </p:txBody>
      </p:sp>
    </p:spTree>
    <p:custDataLst>
      <p:tags r:id="rId1"/>
    </p:custDataLst>
    <p:extLst>
      <p:ext uri="{BB962C8B-B14F-4D97-AF65-F5344CB8AC3E}">
        <p14:creationId xmlns:p14="http://schemas.microsoft.com/office/powerpoint/2010/main" val="4083880298"/>
      </p:ext>
    </p:extLst>
  </p:cSld>
  <p:clrMapOvr>
    <a:masterClrMapping/>
  </p:clrMapOvr>
  <mc:AlternateContent xmlns:mc="http://schemas.openxmlformats.org/markup-compatibility/2006" xmlns:p14="http://schemas.microsoft.com/office/powerpoint/2010/main">
    <mc:Choice Requires="p14">
      <p:transition spd="slow" p14:dur="2000" advTm="42667"/>
    </mc:Choice>
    <mc:Fallback xmlns="">
      <p:transition spd="slow" advTm="4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FD48BCE3-29ED-4F46-9777-7EF57796B05E}"/>
              </a:ext>
            </a:extLst>
          </p:cNvPr>
          <p:cNvSpPr txBox="1">
            <a:spLocks/>
          </p:cNvSpPr>
          <p:nvPr/>
        </p:nvSpPr>
        <p:spPr>
          <a:xfrm>
            <a:off x="1763106" y="1200150"/>
            <a:ext cx="7336444" cy="3651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500"/>
              </a:spcAft>
              <a:buNone/>
            </a:pPr>
            <a:endParaRPr lang="en-US" sz="2400" b="1" dirty="0"/>
          </a:p>
        </p:txBody>
      </p:sp>
      <p:pic>
        <p:nvPicPr>
          <p:cNvPr id="6" name="Picture 5">
            <a:extLst>
              <a:ext uri="{FF2B5EF4-FFF2-40B4-BE49-F238E27FC236}">
                <a16:creationId xmlns:a16="http://schemas.microsoft.com/office/drawing/2014/main" id="{0735AE75-2152-4245-8B40-2F85EF661FF9}"/>
              </a:ext>
            </a:extLst>
          </p:cNvPr>
          <p:cNvPicPr>
            <a:picLocks noChangeAspect="1"/>
          </p:cNvPicPr>
          <p:nvPr/>
        </p:nvPicPr>
        <p:blipFill>
          <a:blip r:embed="rId4"/>
          <a:stretch>
            <a:fillRect/>
          </a:stretch>
        </p:blipFill>
        <p:spPr>
          <a:xfrm>
            <a:off x="2247900" y="1551708"/>
            <a:ext cx="5870298" cy="3433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itle 1">
            <a:extLst>
              <a:ext uri="{FF2B5EF4-FFF2-40B4-BE49-F238E27FC236}">
                <a16:creationId xmlns:a16="http://schemas.microsoft.com/office/drawing/2014/main" id="{4FE017A1-D3C8-4A92-9A73-C39693749DED}"/>
              </a:ext>
            </a:extLst>
          </p:cNvPr>
          <p:cNvSpPr>
            <a:spLocks noGrp="1"/>
          </p:cNvSpPr>
          <p:nvPr>
            <p:ph type="title"/>
          </p:nvPr>
        </p:nvSpPr>
        <p:spPr>
          <a:xfrm>
            <a:off x="1763106" y="205979"/>
            <a:ext cx="7106464" cy="857250"/>
          </a:xfrm>
        </p:spPr>
        <p:txBody>
          <a:bodyPr rIns="0">
            <a:normAutofit/>
          </a:bodyPr>
          <a:lstStyle/>
          <a:p>
            <a:r>
              <a:rPr lang="en-US" dirty="0"/>
              <a:t>Use-case: Prostate Brachytherapy</a:t>
            </a:r>
          </a:p>
        </p:txBody>
      </p:sp>
      <p:sp>
        <p:nvSpPr>
          <p:cNvPr id="18" name="Content Placeholder 5">
            <a:extLst>
              <a:ext uri="{FF2B5EF4-FFF2-40B4-BE49-F238E27FC236}">
                <a16:creationId xmlns:a16="http://schemas.microsoft.com/office/drawing/2014/main" id="{9BDC1114-D54F-4556-A960-3FD70680CE39}"/>
              </a:ext>
            </a:extLst>
          </p:cNvPr>
          <p:cNvSpPr>
            <a:spLocks noGrp="1"/>
          </p:cNvSpPr>
          <p:nvPr>
            <p:ph idx="1"/>
          </p:nvPr>
        </p:nvSpPr>
        <p:spPr>
          <a:xfrm>
            <a:off x="1722623" y="1065947"/>
            <a:ext cx="7501544" cy="485761"/>
          </a:xfrm>
        </p:spPr>
        <p:txBody>
          <a:bodyPr>
            <a:noAutofit/>
          </a:bodyPr>
          <a:lstStyle/>
          <a:p>
            <a:pPr marL="0" indent="0">
              <a:buClr>
                <a:srgbClr val="D11241"/>
              </a:buClr>
              <a:buNone/>
            </a:pPr>
            <a:r>
              <a:rPr lang="en-US" sz="2600" dirty="0"/>
              <a:t>Added to </a:t>
            </a:r>
            <a:r>
              <a:rPr lang="en-US" sz="2600" dirty="0">
                <a:solidFill>
                  <a:srgbClr val="D11241"/>
                </a:solidFill>
              </a:rPr>
              <a:t>CWI</a:t>
            </a:r>
            <a:r>
              <a:rPr lang="en-US" sz="2600" dirty="0"/>
              <a:t> “Hall of fame”</a:t>
            </a:r>
            <a:endParaRPr lang="en-US" sz="1800" i="1" dirty="0">
              <a:solidFill>
                <a:srgbClr val="D11241"/>
              </a:solidFill>
            </a:endParaRPr>
          </a:p>
        </p:txBody>
      </p:sp>
    </p:spTree>
    <p:custDataLst>
      <p:tags r:id="rId1"/>
    </p:custDataLst>
    <p:extLst>
      <p:ext uri="{BB962C8B-B14F-4D97-AF65-F5344CB8AC3E}">
        <p14:creationId xmlns:p14="http://schemas.microsoft.com/office/powerpoint/2010/main" val="205492290"/>
      </p:ext>
    </p:extLst>
  </p:cSld>
  <p:clrMapOvr>
    <a:masterClrMapping/>
  </p:clrMapOvr>
  <mc:AlternateContent xmlns:mc="http://schemas.openxmlformats.org/markup-compatibility/2006" xmlns:p14="http://schemas.microsoft.com/office/powerpoint/2010/main">
    <mc:Choice Requires="p14">
      <p:transition spd="slow" p14:dur="2000" advTm="42667"/>
    </mc:Choice>
    <mc:Fallback xmlns="">
      <p:transition spd="slow" advTm="4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 presetClass="entr" presetSubtype="0" fill="hold"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FD48BCE3-29ED-4F46-9777-7EF57796B05E}"/>
              </a:ext>
            </a:extLst>
          </p:cNvPr>
          <p:cNvSpPr txBox="1">
            <a:spLocks/>
          </p:cNvSpPr>
          <p:nvPr/>
        </p:nvSpPr>
        <p:spPr>
          <a:xfrm>
            <a:off x="1763106" y="1200150"/>
            <a:ext cx="7336444" cy="3651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500"/>
              </a:spcAft>
              <a:buNone/>
            </a:pPr>
            <a:endParaRPr lang="en-US" sz="2400" b="1" dirty="0"/>
          </a:p>
        </p:txBody>
      </p:sp>
      <p:pic>
        <p:nvPicPr>
          <p:cNvPr id="8" name="Picture 2" descr="http://www.prostate.org.au/media/465106/hdr-brachytherapy.png">
            <a:extLst>
              <a:ext uri="{FF2B5EF4-FFF2-40B4-BE49-F238E27FC236}">
                <a16:creationId xmlns:a16="http://schemas.microsoft.com/office/drawing/2014/main" id="{0CBA4088-4344-4D06-AEC6-957258EF4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528" y="1063229"/>
            <a:ext cx="4165600" cy="394065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7A15735E-1CCE-49EC-AB36-C61A80D17758}"/>
              </a:ext>
            </a:extLst>
          </p:cNvPr>
          <p:cNvSpPr txBox="1">
            <a:spLocks/>
          </p:cNvSpPr>
          <p:nvPr/>
        </p:nvSpPr>
        <p:spPr>
          <a:xfrm>
            <a:off x="2667000" y="4483709"/>
            <a:ext cx="1117600" cy="8723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000" i="1" dirty="0">
                <a:solidFill>
                  <a:schemeClr val="bg1">
                    <a:lumMod val="50000"/>
                  </a:schemeClr>
                </a:solidFill>
              </a:rPr>
              <a:t>Prostate Cancer Foundation of Australia</a:t>
            </a:r>
          </a:p>
        </p:txBody>
      </p:sp>
      <p:sp>
        <p:nvSpPr>
          <p:cNvPr id="17" name="Title 1">
            <a:extLst>
              <a:ext uri="{FF2B5EF4-FFF2-40B4-BE49-F238E27FC236}">
                <a16:creationId xmlns:a16="http://schemas.microsoft.com/office/drawing/2014/main" id="{561B4AD7-EC88-4FFC-B829-B2976611D80F}"/>
              </a:ext>
            </a:extLst>
          </p:cNvPr>
          <p:cNvSpPr>
            <a:spLocks noGrp="1"/>
          </p:cNvSpPr>
          <p:nvPr>
            <p:ph type="title"/>
          </p:nvPr>
        </p:nvSpPr>
        <p:spPr>
          <a:xfrm>
            <a:off x="1763106" y="205979"/>
            <a:ext cx="7106464" cy="857250"/>
          </a:xfrm>
        </p:spPr>
        <p:txBody>
          <a:bodyPr rIns="0">
            <a:normAutofit/>
          </a:bodyPr>
          <a:lstStyle/>
          <a:p>
            <a:r>
              <a:rPr lang="en-US" dirty="0"/>
              <a:t>Use-case: Prostate Brachytherapy</a:t>
            </a:r>
          </a:p>
        </p:txBody>
      </p:sp>
    </p:spTree>
    <p:custDataLst>
      <p:tags r:id="rId1"/>
    </p:custDataLst>
    <p:extLst>
      <p:ext uri="{BB962C8B-B14F-4D97-AF65-F5344CB8AC3E}">
        <p14:creationId xmlns:p14="http://schemas.microsoft.com/office/powerpoint/2010/main" val="2411522262"/>
      </p:ext>
    </p:extLst>
  </p:cSld>
  <p:clrMapOvr>
    <a:masterClrMapping/>
  </p:clrMapOvr>
  <mc:AlternateContent xmlns:mc="http://schemas.openxmlformats.org/markup-compatibility/2006" xmlns:p14="http://schemas.microsoft.com/office/powerpoint/2010/main">
    <mc:Choice Requires="p14">
      <p:transition spd="slow" p14:dur="2000" advTm="42667"/>
    </mc:Choice>
    <mc:Fallback xmlns="">
      <p:transition spd="slow" advTm="4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416B9F-366E-4B01-9557-91EDA04F1EA8}"/>
              </a:ext>
            </a:extLst>
          </p:cNvPr>
          <p:cNvSpPr txBox="1">
            <a:spLocks/>
          </p:cNvSpPr>
          <p:nvPr/>
        </p:nvSpPr>
        <p:spPr>
          <a:xfrm>
            <a:off x="1763106" y="1200150"/>
            <a:ext cx="7336444" cy="3651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500"/>
              </a:spcAft>
              <a:buNone/>
            </a:pPr>
            <a:endParaRPr lang="en-US" sz="2400" b="1" dirty="0"/>
          </a:p>
        </p:txBody>
      </p:sp>
      <p:sp>
        <p:nvSpPr>
          <p:cNvPr id="6" name="Content Placeholder 5">
            <a:extLst>
              <a:ext uri="{FF2B5EF4-FFF2-40B4-BE49-F238E27FC236}">
                <a16:creationId xmlns:a16="http://schemas.microsoft.com/office/drawing/2014/main" id="{3F5C9046-264C-43DD-8517-78E2CFACAF4E}"/>
              </a:ext>
            </a:extLst>
          </p:cNvPr>
          <p:cNvSpPr>
            <a:spLocks noGrp="1"/>
          </p:cNvSpPr>
          <p:nvPr>
            <p:ph idx="1"/>
          </p:nvPr>
        </p:nvSpPr>
        <p:spPr/>
        <p:txBody>
          <a:bodyPr>
            <a:noAutofit/>
          </a:bodyPr>
          <a:lstStyle/>
          <a:p>
            <a:pPr>
              <a:buClr>
                <a:srgbClr val="D11241"/>
              </a:buClr>
            </a:pPr>
            <a:r>
              <a:rPr lang="en-US" sz="2600" dirty="0"/>
              <a:t>Current software </a:t>
            </a:r>
            <a:r>
              <a:rPr lang="en-US" sz="2600" dirty="0">
                <a:solidFill>
                  <a:srgbClr val="D11241"/>
                </a:solidFill>
              </a:rPr>
              <a:t>manual-labor intensive</a:t>
            </a:r>
          </a:p>
          <a:p>
            <a:pPr>
              <a:spcBef>
                <a:spcPts val="2624"/>
              </a:spcBef>
              <a:buClr>
                <a:srgbClr val="D11241"/>
              </a:buClr>
            </a:pPr>
            <a:r>
              <a:rPr lang="en-US" sz="2600" dirty="0">
                <a:solidFill>
                  <a:srgbClr val="D11241"/>
                </a:solidFill>
              </a:rPr>
              <a:t>Unintuitive</a:t>
            </a:r>
            <a:r>
              <a:rPr lang="en-US" sz="2600" dirty="0"/>
              <a:t> and results in </a:t>
            </a:r>
            <a:r>
              <a:rPr lang="en-US" sz="2600" dirty="0">
                <a:solidFill>
                  <a:srgbClr val="D11241"/>
                </a:solidFill>
              </a:rPr>
              <a:t>one treatment plan</a:t>
            </a:r>
          </a:p>
          <a:p>
            <a:pPr>
              <a:spcBef>
                <a:spcPts val="2624"/>
              </a:spcBef>
              <a:buClr>
                <a:srgbClr val="D11241"/>
              </a:buClr>
            </a:pPr>
            <a:r>
              <a:rPr lang="en-US" sz="2600" dirty="0">
                <a:solidFill>
                  <a:srgbClr val="D11241"/>
                </a:solidFill>
              </a:rPr>
              <a:t>Trade-off</a:t>
            </a:r>
            <a:r>
              <a:rPr lang="en-US" sz="2600" dirty="0"/>
              <a:t> nature of problem hidden</a:t>
            </a:r>
          </a:p>
          <a:p>
            <a:pPr>
              <a:spcBef>
                <a:spcPts val="2624"/>
              </a:spcBef>
              <a:buClr>
                <a:srgbClr val="D11241"/>
              </a:buClr>
            </a:pPr>
            <a:r>
              <a:rPr lang="en-US" sz="2600" dirty="0">
                <a:solidFill>
                  <a:srgbClr val="D11241"/>
                </a:solidFill>
              </a:rPr>
              <a:t>Reformulated</a:t>
            </a:r>
            <a:r>
              <a:rPr lang="en-US" sz="2600" dirty="0"/>
              <a:t> optimization problem</a:t>
            </a:r>
          </a:p>
          <a:p>
            <a:pPr lvl="1">
              <a:buClr>
                <a:srgbClr val="D11241"/>
              </a:buClr>
            </a:pPr>
            <a:r>
              <a:rPr lang="en-US" sz="1800" i="1" dirty="0"/>
              <a:t>Virtually </a:t>
            </a:r>
            <a:r>
              <a:rPr lang="en-US" sz="1800" i="1" dirty="0">
                <a:solidFill>
                  <a:srgbClr val="D11241"/>
                </a:solidFill>
              </a:rPr>
              <a:t>no manual labor</a:t>
            </a:r>
          </a:p>
          <a:p>
            <a:pPr lvl="1">
              <a:buClr>
                <a:srgbClr val="D11241"/>
              </a:buClr>
            </a:pPr>
            <a:r>
              <a:rPr lang="en-US" sz="1800" i="1" dirty="0">
                <a:solidFill>
                  <a:srgbClr val="D11241"/>
                </a:solidFill>
              </a:rPr>
              <a:t>Intuitive </a:t>
            </a:r>
            <a:r>
              <a:rPr lang="en-US" sz="1800" i="1" dirty="0"/>
              <a:t>outcomes</a:t>
            </a:r>
            <a:endParaRPr lang="en-US" sz="1800" i="1" dirty="0">
              <a:solidFill>
                <a:srgbClr val="D11241"/>
              </a:solidFill>
            </a:endParaRPr>
          </a:p>
        </p:txBody>
      </p:sp>
      <p:sp>
        <p:nvSpPr>
          <p:cNvPr id="7" name="Title 1">
            <a:extLst>
              <a:ext uri="{FF2B5EF4-FFF2-40B4-BE49-F238E27FC236}">
                <a16:creationId xmlns:a16="http://schemas.microsoft.com/office/drawing/2014/main" id="{20609636-24F0-4BD2-BEEC-1567D9BB1B0B}"/>
              </a:ext>
            </a:extLst>
          </p:cNvPr>
          <p:cNvSpPr>
            <a:spLocks noGrp="1"/>
          </p:cNvSpPr>
          <p:nvPr>
            <p:ph type="title"/>
          </p:nvPr>
        </p:nvSpPr>
        <p:spPr>
          <a:xfrm>
            <a:off x="1763106" y="205979"/>
            <a:ext cx="7106464" cy="857250"/>
          </a:xfrm>
        </p:spPr>
        <p:txBody>
          <a:bodyPr rIns="0">
            <a:normAutofit/>
          </a:bodyPr>
          <a:lstStyle/>
          <a:p>
            <a:r>
              <a:rPr lang="en-US" dirty="0"/>
              <a:t>Use-case: Prostate Brachytherapy</a:t>
            </a:r>
          </a:p>
        </p:txBody>
      </p:sp>
    </p:spTree>
    <p:custDataLst>
      <p:tags r:id="rId1"/>
    </p:custDataLst>
    <p:extLst>
      <p:ext uri="{BB962C8B-B14F-4D97-AF65-F5344CB8AC3E}">
        <p14:creationId xmlns:p14="http://schemas.microsoft.com/office/powerpoint/2010/main" val="3512131532"/>
      </p:ext>
    </p:extLst>
  </p:cSld>
  <p:clrMapOvr>
    <a:masterClrMapping/>
  </p:clrMapOvr>
  <mc:AlternateContent xmlns:mc="http://schemas.openxmlformats.org/markup-compatibility/2006" xmlns:p14="http://schemas.microsoft.com/office/powerpoint/2010/main">
    <mc:Choice Requires="p14">
      <p:transition spd="slow" p14:dur="2000" advTm="20792"/>
    </mc:Choice>
    <mc:Fallback xmlns="">
      <p:transition spd="slow" advTm="2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416B9F-366E-4B01-9557-91EDA04F1EA8}"/>
              </a:ext>
            </a:extLst>
          </p:cNvPr>
          <p:cNvSpPr txBox="1">
            <a:spLocks/>
          </p:cNvSpPr>
          <p:nvPr/>
        </p:nvSpPr>
        <p:spPr>
          <a:xfrm>
            <a:off x="1763106" y="1200150"/>
            <a:ext cx="7336444" cy="3651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500"/>
              </a:spcAft>
              <a:buNone/>
            </a:pPr>
            <a:endParaRPr lang="en-US" sz="2400" b="1" dirty="0"/>
          </a:p>
        </p:txBody>
      </p:sp>
      <p:sp>
        <p:nvSpPr>
          <p:cNvPr id="6" name="Content Placeholder 5">
            <a:extLst>
              <a:ext uri="{FF2B5EF4-FFF2-40B4-BE49-F238E27FC236}">
                <a16:creationId xmlns:a16="http://schemas.microsoft.com/office/drawing/2014/main" id="{3F5C9046-264C-43DD-8517-78E2CFACAF4E}"/>
              </a:ext>
            </a:extLst>
          </p:cNvPr>
          <p:cNvSpPr>
            <a:spLocks noGrp="1"/>
          </p:cNvSpPr>
          <p:nvPr>
            <p:ph idx="1"/>
          </p:nvPr>
        </p:nvSpPr>
        <p:spPr/>
        <p:txBody>
          <a:bodyPr>
            <a:noAutofit/>
          </a:bodyPr>
          <a:lstStyle/>
          <a:p>
            <a:pPr>
              <a:buClr>
                <a:srgbClr val="D11241"/>
              </a:buClr>
            </a:pPr>
            <a:r>
              <a:rPr lang="en-US" sz="2600" dirty="0"/>
              <a:t>But… optimization </a:t>
            </a:r>
            <a:r>
              <a:rPr lang="en-US" sz="2600" dirty="0">
                <a:solidFill>
                  <a:srgbClr val="D11241"/>
                </a:solidFill>
              </a:rPr>
              <a:t>model</a:t>
            </a:r>
            <a:r>
              <a:rPr lang="en-US" sz="2600" dirty="0"/>
              <a:t> is not “</a:t>
            </a:r>
            <a:r>
              <a:rPr lang="en-US" sz="2600" dirty="0">
                <a:solidFill>
                  <a:srgbClr val="D11241"/>
                </a:solidFill>
              </a:rPr>
              <a:t>nice</a:t>
            </a:r>
            <a:r>
              <a:rPr lang="en-US" sz="2600" dirty="0"/>
              <a:t>”</a:t>
            </a:r>
          </a:p>
          <a:p>
            <a:pPr lvl="1">
              <a:buClr>
                <a:srgbClr val="D11241"/>
              </a:buClr>
            </a:pPr>
            <a:r>
              <a:rPr lang="en-US" sz="1800" i="1" dirty="0"/>
              <a:t>Non-convex</a:t>
            </a:r>
          </a:p>
          <a:p>
            <a:pPr lvl="1">
              <a:buClr>
                <a:srgbClr val="D11241"/>
              </a:buClr>
            </a:pPr>
            <a:r>
              <a:rPr lang="en-US" sz="1800" i="1" dirty="0"/>
              <a:t>Non-linear</a:t>
            </a:r>
          </a:p>
          <a:p>
            <a:pPr lvl="1">
              <a:buClr>
                <a:srgbClr val="D11241"/>
              </a:buClr>
            </a:pPr>
            <a:r>
              <a:rPr lang="en-US" sz="1800" i="1" dirty="0"/>
              <a:t>Non-smooth</a:t>
            </a:r>
          </a:p>
          <a:p>
            <a:pPr lvl="1">
              <a:buClr>
                <a:srgbClr val="D11241"/>
              </a:buClr>
            </a:pPr>
            <a:r>
              <a:rPr lang="en-US" sz="1800" i="1" dirty="0"/>
              <a:t>Multi-objective</a:t>
            </a:r>
          </a:p>
          <a:p>
            <a:pPr>
              <a:spcBef>
                <a:spcPts val="1672"/>
              </a:spcBef>
              <a:buClr>
                <a:srgbClr val="D11241"/>
              </a:buClr>
            </a:pPr>
            <a:r>
              <a:rPr lang="en-US" sz="2600" dirty="0"/>
              <a:t>Solving to </a:t>
            </a:r>
            <a:r>
              <a:rPr lang="en-US" sz="2600" dirty="0">
                <a:solidFill>
                  <a:srgbClr val="D11241"/>
                </a:solidFill>
              </a:rPr>
              <a:t>optimality</a:t>
            </a:r>
            <a:r>
              <a:rPr lang="en-US" sz="2600" dirty="0"/>
              <a:t> can take </a:t>
            </a:r>
            <a:r>
              <a:rPr lang="en-US" sz="2600" dirty="0">
                <a:solidFill>
                  <a:srgbClr val="D11241"/>
                </a:solidFill>
              </a:rPr>
              <a:t>days</a:t>
            </a:r>
          </a:p>
          <a:p>
            <a:pPr>
              <a:spcBef>
                <a:spcPts val="1672"/>
              </a:spcBef>
              <a:buClr>
                <a:srgbClr val="D11241"/>
              </a:buClr>
            </a:pPr>
            <a:r>
              <a:rPr lang="en-US" sz="2600" dirty="0"/>
              <a:t>Planning to be done in </a:t>
            </a:r>
            <a:r>
              <a:rPr lang="en-US" sz="2600" dirty="0">
                <a:solidFill>
                  <a:srgbClr val="D11241"/>
                </a:solidFill>
              </a:rPr>
              <a:t>&lt; 1 hour</a:t>
            </a:r>
          </a:p>
          <a:p>
            <a:pPr>
              <a:spcBef>
                <a:spcPts val="1672"/>
              </a:spcBef>
              <a:buClr>
                <a:srgbClr val="D11241"/>
              </a:buClr>
            </a:pPr>
            <a:r>
              <a:rPr lang="en-US" sz="2600" dirty="0"/>
              <a:t>Enter </a:t>
            </a:r>
            <a:r>
              <a:rPr lang="en-US" sz="2600" dirty="0">
                <a:solidFill>
                  <a:srgbClr val="D11241"/>
                </a:solidFill>
              </a:rPr>
              <a:t>multi-objective real-valued GOMEA</a:t>
            </a:r>
          </a:p>
        </p:txBody>
      </p:sp>
      <p:sp>
        <p:nvSpPr>
          <p:cNvPr id="7" name="Title 1">
            <a:extLst>
              <a:ext uri="{FF2B5EF4-FFF2-40B4-BE49-F238E27FC236}">
                <a16:creationId xmlns:a16="http://schemas.microsoft.com/office/drawing/2014/main" id="{20609636-24F0-4BD2-BEEC-1567D9BB1B0B}"/>
              </a:ext>
            </a:extLst>
          </p:cNvPr>
          <p:cNvSpPr>
            <a:spLocks noGrp="1"/>
          </p:cNvSpPr>
          <p:nvPr>
            <p:ph type="title"/>
          </p:nvPr>
        </p:nvSpPr>
        <p:spPr>
          <a:xfrm>
            <a:off x="1763106" y="205979"/>
            <a:ext cx="7106464" cy="857250"/>
          </a:xfrm>
        </p:spPr>
        <p:txBody>
          <a:bodyPr rIns="0">
            <a:normAutofit/>
          </a:bodyPr>
          <a:lstStyle/>
          <a:p>
            <a:r>
              <a:rPr lang="en-US" dirty="0"/>
              <a:t>Use-case: Prostate Brachytherapy</a:t>
            </a:r>
          </a:p>
        </p:txBody>
      </p:sp>
    </p:spTree>
    <p:custDataLst>
      <p:tags r:id="rId1"/>
    </p:custDataLst>
    <p:extLst>
      <p:ext uri="{BB962C8B-B14F-4D97-AF65-F5344CB8AC3E}">
        <p14:creationId xmlns:p14="http://schemas.microsoft.com/office/powerpoint/2010/main" val="1935979503"/>
      </p:ext>
    </p:extLst>
  </p:cSld>
  <p:clrMapOvr>
    <a:masterClrMapping/>
  </p:clrMapOvr>
  <mc:AlternateContent xmlns:mc="http://schemas.openxmlformats.org/markup-compatibility/2006" xmlns:p14="http://schemas.microsoft.com/office/powerpoint/2010/main">
    <mc:Choice Requires="p14">
      <p:transition spd="slow" p14:dur="2000" advTm="20792"/>
    </mc:Choice>
    <mc:Fallback xmlns="">
      <p:transition spd="slow" advTm="2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416B9F-366E-4B01-9557-91EDA04F1EA8}"/>
              </a:ext>
            </a:extLst>
          </p:cNvPr>
          <p:cNvSpPr txBox="1">
            <a:spLocks/>
          </p:cNvSpPr>
          <p:nvPr/>
        </p:nvSpPr>
        <p:spPr>
          <a:xfrm>
            <a:off x="1763106" y="1200150"/>
            <a:ext cx="7336444" cy="3651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500"/>
              </a:spcAft>
              <a:buNone/>
            </a:pPr>
            <a:endParaRPr lang="en-US" sz="2400" b="1" dirty="0"/>
          </a:p>
        </p:txBody>
      </p:sp>
      <p:pic>
        <p:nvPicPr>
          <p:cNvPr id="8" name="example_brachy_run">
            <a:hlinkClick r:id="" action="ppaction://media"/>
            <a:extLst>
              <a:ext uri="{FF2B5EF4-FFF2-40B4-BE49-F238E27FC236}">
                <a16:creationId xmlns:a16="http://schemas.microsoft.com/office/drawing/2014/main" id="{F07A0795-7F82-46F1-9B89-C8563EA1EA95}"/>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300480" y="1676337"/>
            <a:ext cx="7430520" cy="3343734"/>
          </a:xfrm>
          <a:prstGeom prst="rect">
            <a:avLst/>
          </a:prstGeom>
        </p:spPr>
      </p:pic>
      <p:sp>
        <p:nvSpPr>
          <p:cNvPr id="9" name="TextBox 8">
            <a:extLst>
              <a:ext uri="{FF2B5EF4-FFF2-40B4-BE49-F238E27FC236}">
                <a16:creationId xmlns:a16="http://schemas.microsoft.com/office/drawing/2014/main" id="{2AF5CB45-6C8B-474E-8718-63B10F76A0EC}"/>
              </a:ext>
            </a:extLst>
          </p:cNvPr>
          <p:cNvSpPr txBox="1"/>
          <p:nvPr/>
        </p:nvSpPr>
        <p:spPr>
          <a:xfrm>
            <a:off x="2590623" y="1501245"/>
            <a:ext cx="1409401" cy="369332"/>
          </a:xfrm>
          <a:prstGeom prst="rect">
            <a:avLst/>
          </a:prstGeom>
          <a:noFill/>
        </p:spPr>
        <p:txBody>
          <a:bodyPr wrap="square" rtlCol="0">
            <a:spAutoFit/>
          </a:bodyPr>
          <a:lstStyle/>
          <a:p>
            <a:r>
              <a:rPr lang="en-US" i="1" dirty="0"/>
              <a:t>Real-Time</a:t>
            </a:r>
          </a:p>
        </p:txBody>
      </p:sp>
      <p:sp>
        <p:nvSpPr>
          <p:cNvPr id="10" name="TextBox 9">
            <a:extLst>
              <a:ext uri="{FF2B5EF4-FFF2-40B4-BE49-F238E27FC236}">
                <a16:creationId xmlns:a16="http://schemas.microsoft.com/office/drawing/2014/main" id="{00F2098B-7ABE-409A-8C1F-34B6FC118DDC}"/>
              </a:ext>
            </a:extLst>
          </p:cNvPr>
          <p:cNvSpPr txBox="1"/>
          <p:nvPr/>
        </p:nvSpPr>
        <p:spPr>
          <a:xfrm>
            <a:off x="6624619" y="1501245"/>
            <a:ext cx="1409401" cy="369332"/>
          </a:xfrm>
          <a:prstGeom prst="rect">
            <a:avLst/>
          </a:prstGeom>
          <a:noFill/>
        </p:spPr>
        <p:txBody>
          <a:bodyPr wrap="square" rtlCol="0">
            <a:spAutoFit/>
          </a:bodyPr>
          <a:lstStyle/>
          <a:p>
            <a:r>
              <a:rPr lang="en-US" i="1" dirty="0"/>
              <a:t>10x Speed</a:t>
            </a:r>
          </a:p>
        </p:txBody>
      </p:sp>
      <p:sp>
        <p:nvSpPr>
          <p:cNvPr id="11" name="Title 1">
            <a:extLst>
              <a:ext uri="{FF2B5EF4-FFF2-40B4-BE49-F238E27FC236}">
                <a16:creationId xmlns:a16="http://schemas.microsoft.com/office/drawing/2014/main" id="{5E7DCE9D-5A69-4A18-A5AF-0808D9462DEA}"/>
              </a:ext>
            </a:extLst>
          </p:cNvPr>
          <p:cNvSpPr>
            <a:spLocks noGrp="1"/>
          </p:cNvSpPr>
          <p:nvPr>
            <p:ph type="title"/>
          </p:nvPr>
        </p:nvSpPr>
        <p:spPr>
          <a:xfrm>
            <a:off x="1763106" y="205979"/>
            <a:ext cx="7106464" cy="857250"/>
          </a:xfrm>
        </p:spPr>
        <p:txBody>
          <a:bodyPr rIns="0">
            <a:normAutofit/>
          </a:bodyPr>
          <a:lstStyle/>
          <a:p>
            <a:r>
              <a:rPr lang="en-US" dirty="0"/>
              <a:t>Use-case: Prostate Brachytherapy</a:t>
            </a:r>
          </a:p>
        </p:txBody>
      </p:sp>
      <p:sp>
        <p:nvSpPr>
          <p:cNvPr id="12" name="Content Placeholder 5">
            <a:extLst>
              <a:ext uri="{FF2B5EF4-FFF2-40B4-BE49-F238E27FC236}">
                <a16:creationId xmlns:a16="http://schemas.microsoft.com/office/drawing/2014/main" id="{F9BEA3B1-CA1F-4970-A912-C9D1DBA9C552}"/>
              </a:ext>
            </a:extLst>
          </p:cNvPr>
          <p:cNvSpPr txBox="1">
            <a:spLocks/>
          </p:cNvSpPr>
          <p:nvPr/>
        </p:nvSpPr>
        <p:spPr>
          <a:xfrm>
            <a:off x="1722623" y="1065947"/>
            <a:ext cx="7501544" cy="4857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D11241"/>
              </a:buClr>
              <a:buNone/>
            </a:pPr>
            <a:r>
              <a:rPr lang="en-US" sz="2600" dirty="0">
                <a:solidFill>
                  <a:srgbClr val="D11241"/>
                </a:solidFill>
              </a:rPr>
              <a:t>GOMEA </a:t>
            </a:r>
            <a:r>
              <a:rPr lang="en-US" sz="2600" dirty="0"/>
              <a:t>in </a:t>
            </a:r>
            <a:r>
              <a:rPr lang="en-US" sz="2600" dirty="0">
                <a:solidFill>
                  <a:srgbClr val="D11241"/>
                </a:solidFill>
              </a:rPr>
              <a:t>action</a:t>
            </a:r>
            <a:r>
              <a:rPr lang="en-US" sz="2600" dirty="0"/>
              <a:t> </a:t>
            </a:r>
            <a:r>
              <a:rPr lang="en-US" sz="2600" dirty="0">
                <a:solidFill>
                  <a:schemeClr val="bg1">
                    <a:lumMod val="65000"/>
                  </a:schemeClr>
                </a:solidFill>
              </a:rPr>
              <a:t>(high-precision mode; GPU)</a:t>
            </a:r>
            <a:endParaRPr lang="en-US" sz="1800" i="1" dirty="0">
              <a:solidFill>
                <a:srgbClr val="D11241"/>
              </a:solidFill>
            </a:endParaRPr>
          </a:p>
        </p:txBody>
      </p:sp>
    </p:spTree>
    <p:custDataLst>
      <p:tags r:id="rId1"/>
    </p:custDataLst>
    <p:extLst>
      <p:ext uri="{BB962C8B-B14F-4D97-AF65-F5344CB8AC3E}">
        <p14:creationId xmlns:p14="http://schemas.microsoft.com/office/powerpoint/2010/main" val="795075156"/>
      </p:ext>
    </p:extLst>
  </p:cSld>
  <p:clrMapOvr>
    <a:masterClrMapping/>
  </p:clrMapOvr>
  <mc:AlternateContent xmlns:mc="http://schemas.openxmlformats.org/markup-compatibility/2006" xmlns:p14="http://schemas.microsoft.com/office/powerpoint/2010/main">
    <mc:Choice Requires="p14">
      <p:transition spd="slow" p14:dur="2000" advTm="20792"/>
    </mc:Choice>
    <mc:Fallback xmlns="">
      <p:transition spd="slow" advTm="2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75722" fill="hold"/>
                                        <p:tgtEl>
                                          <p:spTgt spid="8"/>
                                        </p:tgtEl>
                                      </p:cBhvr>
                                    </p:cmd>
                                  </p:childTnLst>
                                </p:cTn>
                              </p:par>
                              <p:par>
                                <p:cTn id="9" presetID="1" presetClass="entr" presetSubtype="0"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8"/>
                </p:tgtEl>
              </p:cMediaNode>
            </p:vide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416B9F-366E-4B01-9557-91EDA04F1EA8}"/>
              </a:ext>
            </a:extLst>
          </p:cNvPr>
          <p:cNvSpPr txBox="1">
            <a:spLocks/>
          </p:cNvSpPr>
          <p:nvPr/>
        </p:nvSpPr>
        <p:spPr>
          <a:xfrm>
            <a:off x="1763106" y="1200150"/>
            <a:ext cx="7336444" cy="3651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500"/>
              </a:spcAft>
              <a:buNone/>
            </a:pPr>
            <a:endParaRPr lang="en-US" sz="2400" b="1" dirty="0"/>
          </a:p>
        </p:txBody>
      </p:sp>
      <p:sp>
        <p:nvSpPr>
          <p:cNvPr id="6" name="Content Placeholder 5">
            <a:extLst>
              <a:ext uri="{FF2B5EF4-FFF2-40B4-BE49-F238E27FC236}">
                <a16:creationId xmlns:a16="http://schemas.microsoft.com/office/drawing/2014/main" id="{3F5C9046-264C-43DD-8517-78E2CFACAF4E}"/>
              </a:ext>
            </a:extLst>
          </p:cNvPr>
          <p:cNvSpPr>
            <a:spLocks noGrp="1"/>
          </p:cNvSpPr>
          <p:nvPr>
            <p:ph idx="1"/>
          </p:nvPr>
        </p:nvSpPr>
        <p:spPr/>
        <p:txBody>
          <a:bodyPr>
            <a:noAutofit/>
          </a:bodyPr>
          <a:lstStyle/>
          <a:p>
            <a:pPr>
              <a:spcBef>
                <a:spcPts val="2624"/>
              </a:spcBef>
              <a:buClr>
                <a:srgbClr val="D11241"/>
              </a:buClr>
            </a:pPr>
            <a:r>
              <a:rPr lang="en-US" sz="2600" dirty="0"/>
              <a:t>Resulting plans almost always considered </a:t>
            </a:r>
            <a:r>
              <a:rPr lang="en-US" sz="2600" spc="-30" dirty="0">
                <a:solidFill>
                  <a:srgbClr val="D11241"/>
                </a:solidFill>
              </a:rPr>
              <a:t>clinically more desirable</a:t>
            </a:r>
            <a:r>
              <a:rPr lang="en-US" sz="2600" spc="-30" dirty="0"/>
              <a:t> (&gt;98%, retrospective)</a:t>
            </a:r>
          </a:p>
          <a:p>
            <a:pPr>
              <a:spcBef>
                <a:spcPts val="2624"/>
              </a:spcBef>
              <a:buClr>
                <a:srgbClr val="D11241"/>
              </a:buClr>
            </a:pPr>
            <a:r>
              <a:rPr lang="en-US" sz="2600" dirty="0"/>
              <a:t>March 17, 2020,</a:t>
            </a:r>
            <a:r>
              <a:rPr lang="en-US" sz="2600" dirty="0">
                <a:solidFill>
                  <a:srgbClr val="D11241"/>
                </a:solidFill>
              </a:rPr>
              <a:t> AUMC</a:t>
            </a:r>
            <a:r>
              <a:rPr lang="en-US" sz="2600" dirty="0"/>
              <a:t> starts </a:t>
            </a:r>
            <a:r>
              <a:rPr lang="en-US" sz="2600" dirty="0">
                <a:solidFill>
                  <a:srgbClr val="D11241"/>
                </a:solidFill>
              </a:rPr>
              <a:t>clinically using BRIGHT</a:t>
            </a:r>
            <a:r>
              <a:rPr lang="en-US" sz="2600" dirty="0"/>
              <a:t> - </a:t>
            </a:r>
            <a:r>
              <a:rPr lang="en-US" sz="2600" i="1" dirty="0" err="1">
                <a:solidFill>
                  <a:srgbClr val="D11241"/>
                </a:solidFill>
              </a:rPr>
              <a:t>BR</a:t>
            </a:r>
            <a:r>
              <a:rPr lang="en-US" sz="2600" i="1" dirty="0" err="1"/>
              <a:t>achytherapy</a:t>
            </a:r>
            <a:r>
              <a:rPr lang="en-US" sz="2600" i="1" dirty="0"/>
              <a:t> via Artificially  						</a:t>
            </a:r>
            <a:r>
              <a:rPr lang="en-US" sz="1800" i="1" dirty="0"/>
              <a:t> </a:t>
            </a:r>
            <a:r>
              <a:rPr lang="en-US" sz="2600" i="1" dirty="0">
                <a:solidFill>
                  <a:srgbClr val="D11241"/>
                </a:solidFill>
              </a:rPr>
              <a:t>I</a:t>
            </a:r>
            <a:r>
              <a:rPr lang="en-US" sz="2600" i="1" dirty="0"/>
              <a:t>ntelligent                          				               </a:t>
            </a:r>
            <a:r>
              <a:rPr lang="en-US" sz="2600" i="1" dirty="0">
                <a:solidFill>
                  <a:srgbClr val="D11241"/>
                </a:solidFill>
              </a:rPr>
              <a:t>G</a:t>
            </a:r>
            <a:r>
              <a:rPr lang="en-US" sz="2600" i="1" dirty="0"/>
              <a:t>OMEA-	                               					 	</a:t>
            </a:r>
            <a:r>
              <a:rPr lang="en-US" sz="200" i="1" dirty="0"/>
              <a:t> </a:t>
            </a:r>
            <a:r>
              <a:rPr lang="en-US" sz="2600" i="1" dirty="0">
                <a:solidFill>
                  <a:srgbClr val="D11241"/>
                </a:solidFill>
              </a:rPr>
              <a:t>H</a:t>
            </a:r>
            <a:r>
              <a:rPr lang="en-US" sz="2600" i="1" dirty="0"/>
              <a:t>euristic based 						 			    </a:t>
            </a:r>
            <a:r>
              <a:rPr lang="en-US" sz="2400" i="1" dirty="0"/>
              <a:t> </a:t>
            </a:r>
            <a:r>
              <a:rPr lang="en-US" sz="2600" i="1" dirty="0">
                <a:solidFill>
                  <a:srgbClr val="D11241"/>
                </a:solidFill>
              </a:rPr>
              <a:t>T</a:t>
            </a:r>
            <a:r>
              <a:rPr lang="en-US" sz="2600" i="1" dirty="0"/>
              <a:t>reatment planning</a:t>
            </a:r>
            <a:endParaRPr lang="en-US" sz="2600" dirty="0"/>
          </a:p>
        </p:txBody>
      </p:sp>
      <p:sp>
        <p:nvSpPr>
          <p:cNvPr id="7" name="Title 1">
            <a:extLst>
              <a:ext uri="{FF2B5EF4-FFF2-40B4-BE49-F238E27FC236}">
                <a16:creationId xmlns:a16="http://schemas.microsoft.com/office/drawing/2014/main" id="{E920361A-E81B-4E17-8566-FEED6E82DE88}"/>
              </a:ext>
            </a:extLst>
          </p:cNvPr>
          <p:cNvSpPr>
            <a:spLocks noGrp="1"/>
          </p:cNvSpPr>
          <p:nvPr>
            <p:ph type="title"/>
          </p:nvPr>
        </p:nvSpPr>
        <p:spPr>
          <a:xfrm>
            <a:off x="1763106" y="205979"/>
            <a:ext cx="7106464" cy="857250"/>
          </a:xfrm>
        </p:spPr>
        <p:txBody>
          <a:bodyPr rIns="0">
            <a:normAutofit/>
          </a:bodyPr>
          <a:lstStyle/>
          <a:p>
            <a:r>
              <a:rPr lang="en-US" dirty="0"/>
              <a:t>Use-case: Prostate Brachytherapy</a:t>
            </a:r>
          </a:p>
        </p:txBody>
      </p:sp>
    </p:spTree>
    <p:custDataLst>
      <p:tags r:id="rId1"/>
    </p:custDataLst>
    <p:extLst>
      <p:ext uri="{BB962C8B-B14F-4D97-AF65-F5344CB8AC3E}">
        <p14:creationId xmlns:p14="http://schemas.microsoft.com/office/powerpoint/2010/main" val="102341350"/>
      </p:ext>
    </p:extLst>
  </p:cSld>
  <p:clrMapOvr>
    <a:masterClrMapping/>
  </p:clrMapOvr>
  <mc:AlternateContent xmlns:mc="http://schemas.openxmlformats.org/markup-compatibility/2006" xmlns:p14="http://schemas.microsoft.com/office/powerpoint/2010/main">
    <mc:Choice Requires="p14">
      <p:transition spd="slow" p14:dur="2000" advTm="20792"/>
    </mc:Choice>
    <mc:Fallback xmlns="">
      <p:transition spd="slow" advTm="2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Evolutionary Intelligence?</a:t>
            </a:r>
          </a:p>
        </p:txBody>
      </p:sp>
      <p:sp>
        <p:nvSpPr>
          <p:cNvPr id="20" name="Content Placeholder 2">
            <a:extLst>
              <a:ext uri="{FF2B5EF4-FFF2-40B4-BE49-F238E27FC236}">
                <a16:creationId xmlns:a16="http://schemas.microsoft.com/office/drawing/2014/main" id="{FD48BCE3-29ED-4F46-9777-7EF57796B05E}"/>
              </a:ext>
            </a:extLst>
          </p:cNvPr>
          <p:cNvSpPr txBox="1">
            <a:spLocks/>
          </p:cNvSpPr>
          <p:nvPr/>
        </p:nvSpPr>
        <p:spPr>
          <a:xfrm>
            <a:off x="1763106" y="1200150"/>
            <a:ext cx="7336444" cy="3651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500"/>
              </a:spcAft>
              <a:buNone/>
            </a:pPr>
            <a:endParaRPr lang="en-US" sz="2400" b="1" dirty="0"/>
          </a:p>
        </p:txBody>
      </p:sp>
      <mc:AlternateContent xmlns:mc="http://schemas.openxmlformats.org/markup-compatibility/2006" xmlns:a14="http://schemas.microsoft.com/office/drawing/2010/main">
        <mc:Choice Requires="a14">
          <p:sp>
            <p:nvSpPr>
              <p:cNvPr id="23" name="Content Placeholder 5">
                <a:extLst>
                  <a:ext uri="{FF2B5EF4-FFF2-40B4-BE49-F238E27FC236}">
                    <a16:creationId xmlns:a16="http://schemas.microsoft.com/office/drawing/2014/main" id="{D2C54725-4A5F-4E43-B8C0-061C7BD00BC9}"/>
                  </a:ext>
                </a:extLst>
              </p:cNvPr>
              <p:cNvSpPr>
                <a:spLocks noGrp="1"/>
              </p:cNvSpPr>
              <p:nvPr>
                <p:ph idx="1"/>
              </p:nvPr>
            </p:nvSpPr>
            <p:spPr>
              <a:xfrm>
                <a:off x="1763106" y="1200150"/>
                <a:ext cx="7106464" cy="3486122"/>
              </a:xfrm>
            </p:spPr>
            <p:txBody>
              <a:bodyPr>
                <a:noAutofit/>
              </a:bodyPr>
              <a:lstStyle/>
              <a:p>
                <a:pPr>
                  <a:buClr>
                    <a:srgbClr val="D11241"/>
                  </a:buClr>
                </a:pPr>
                <a:r>
                  <a:rPr lang="en-US" sz="2600" dirty="0">
                    <a:solidFill>
                      <a:srgbClr val="D11241"/>
                    </a:solidFill>
                  </a:rPr>
                  <a:t>Artificial Intelligence (AI)                           </a:t>
                </a:r>
                <a:r>
                  <a:rPr lang="en-US" sz="2600" dirty="0"/>
                  <a:t>that employs                                </a:t>
                </a:r>
                <a:r>
                  <a:rPr lang="en-US" sz="2600" dirty="0">
                    <a:solidFill>
                      <a:srgbClr val="D11241"/>
                    </a:solidFill>
                  </a:rPr>
                  <a:t>Evolutionary Algorithms (EAs)</a:t>
                </a:r>
              </a:p>
              <a:p>
                <a:pPr lvl="1">
                  <a:buClr>
                    <a:srgbClr val="D11241"/>
                  </a:buClr>
                </a:pPr>
                <a:r>
                  <a:rPr lang="en-US" sz="1800" i="1" dirty="0"/>
                  <a:t>Where </a:t>
                </a:r>
                <a:r>
                  <a:rPr lang="en-US" sz="1800" i="1" dirty="0">
                    <a:solidFill>
                      <a:srgbClr val="D11241"/>
                    </a:solidFill>
                  </a:rPr>
                  <a:t>AI </a:t>
                </a:r>
                <a14:m>
                  <m:oMath xmlns:m="http://schemas.openxmlformats.org/officeDocument/2006/math">
                    <m:r>
                      <a:rPr lang="en-US" sz="1800" i="1" dirty="0" smtClean="0">
                        <a:latin typeface="Cambria Math" panose="02040503050406030204" pitchFamily="18" charset="0"/>
                        <a:ea typeface="Cambria Math" panose="02040503050406030204" pitchFamily="18" charset="0"/>
                      </a:rPr>
                      <m:t>≈</m:t>
                    </m:r>
                  </m:oMath>
                </a14:m>
                <a:r>
                  <a:rPr lang="en-US" sz="1800" i="1" dirty="0">
                    <a:solidFill>
                      <a:srgbClr val="D11241"/>
                    </a:solidFill>
                  </a:rPr>
                  <a:t> algorithms </a:t>
                </a:r>
                <a:r>
                  <a:rPr lang="en-US" sz="1800" i="1" dirty="0"/>
                  <a:t>that exhibit</a:t>
                </a:r>
                <a:r>
                  <a:rPr lang="en-US" sz="1800" i="1" dirty="0">
                    <a:solidFill>
                      <a:srgbClr val="D11241"/>
                    </a:solidFill>
                  </a:rPr>
                  <a:t> intelligent </a:t>
                </a:r>
                <a:r>
                  <a:rPr lang="en-US" sz="1800" i="1" dirty="0"/>
                  <a:t>behavior</a:t>
                </a:r>
              </a:p>
              <a:p>
                <a:pPr lvl="1">
                  <a:buClr>
                    <a:srgbClr val="D11241"/>
                  </a:buClr>
                </a:pPr>
                <a:r>
                  <a:rPr lang="en-US" sz="1800" i="1" dirty="0"/>
                  <a:t>Often with </a:t>
                </a:r>
                <a:r>
                  <a:rPr lang="en-US" sz="1800" i="1" dirty="0">
                    <a:solidFill>
                      <a:srgbClr val="D11241"/>
                    </a:solidFill>
                  </a:rPr>
                  <a:t>nature-inspired paradigm</a:t>
                </a:r>
              </a:p>
              <a:p>
                <a:pPr lvl="1">
                  <a:buClr>
                    <a:srgbClr val="D11241"/>
                  </a:buClr>
                </a:pPr>
                <a:r>
                  <a:rPr lang="en-US" sz="1800" i="1" dirty="0"/>
                  <a:t>For, if </a:t>
                </a:r>
                <a:r>
                  <a:rPr lang="en-US" sz="1800" i="1" dirty="0">
                    <a:solidFill>
                      <a:srgbClr val="D11241"/>
                    </a:solidFill>
                  </a:rPr>
                  <a:t>nature </a:t>
                </a:r>
                <a:r>
                  <a:rPr lang="en-US" sz="1800" i="1" dirty="0"/>
                  <a:t>is considered to be </a:t>
                </a:r>
                <a:r>
                  <a:rPr lang="en-US" sz="1800" i="1" dirty="0">
                    <a:solidFill>
                      <a:srgbClr val="D11241"/>
                    </a:solidFill>
                  </a:rPr>
                  <a:t>intelligent</a:t>
                </a:r>
                <a:r>
                  <a:rPr lang="en-US" sz="1800" i="1" dirty="0"/>
                  <a:t>, …</a:t>
                </a:r>
              </a:p>
              <a:p>
                <a:pPr>
                  <a:buClr>
                    <a:srgbClr val="D11241"/>
                  </a:buClr>
                </a:pPr>
                <a:endParaRPr lang="en-US" sz="2600" dirty="0"/>
              </a:p>
              <a:p>
                <a:pPr>
                  <a:buClr>
                    <a:srgbClr val="D11241"/>
                  </a:buClr>
                </a:pPr>
                <a:r>
                  <a:rPr lang="en-US" sz="2600" dirty="0"/>
                  <a:t>Paradigm underlying EAs: </a:t>
                </a:r>
                <a:r>
                  <a:rPr lang="en-US" sz="2600" dirty="0">
                    <a:solidFill>
                      <a:srgbClr val="D11241"/>
                    </a:solidFill>
                  </a:rPr>
                  <a:t>natural evolution</a:t>
                </a:r>
              </a:p>
              <a:p>
                <a:pPr lvl="1">
                  <a:buClr>
                    <a:srgbClr val="D11241"/>
                  </a:buClr>
                </a:pPr>
                <a:r>
                  <a:rPr lang="en-US" sz="1800" i="1" dirty="0"/>
                  <a:t>How does </a:t>
                </a:r>
                <a:r>
                  <a:rPr lang="en-US" sz="1800" i="1" dirty="0">
                    <a:solidFill>
                      <a:srgbClr val="D11241"/>
                    </a:solidFill>
                  </a:rPr>
                  <a:t>natural evolution </a:t>
                </a:r>
                <a:r>
                  <a:rPr lang="en-US" sz="1800" i="1" dirty="0"/>
                  <a:t>establish </a:t>
                </a:r>
                <a:r>
                  <a:rPr lang="en-US" sz="1800" i="1" dirty="0">
                    <a:solidFill>
                      <a:srgbClr val="D11241"/>
                    </a:solidFill>
                  </a:rPr>
                  <a:t>complex lifeforms</a:t>
                </a:r>
                <a:r>
                  <a:rPr lang="en-US" sz="1800" i="1" dirty="0"/>
                  <a:t>?</a:t>
                </a:r>
                <a:endParaRPr lang="en-US" sz="1800" i="1" dirty="0">
                  <a:solidFill>
                    <a:srgbClr val="00A6D6"/>
                  </a:solidFill>
                </a:endParaRPr>
              </a:p>
            </p:txBody>
          </p:sp>
        </mc:Choice>
        <mc:Fallback xmlns="">
          <p:sp>
            <p:nvSpPr>
              <p:cNvPr id="23" name="Content Placeholder 5">
                <a:extLst>
                  <a:ext uri="{FF2B5EF4-FFF2-40B4-BE49-F238E27FC236}">
                    <a16:creationId xmlns:a16="http://schemas.microsoft.com/office/drawing/2014/main" id="{D2C54725-4A5F-4E43-B8C0-061C7BD00BC9}"/>
                  </a:ext>
                </a:extLst>
              </p:cNvPr>
              <p:cNvSpPr>
                <a:spLocks noGrp="1" noRot="1" noChangeAspect="1" noMove="1" noResize="1" noEditPoints="1" noAdjustHandles="1" noChangeArrowheads="1" noChangeShapeType="1" noTextEdit="1"/>
              </p:cNvSpPr>
              <p:nvPr>
                <p:ph idx="1"/>
              </p:nvPr>
            </p:nvSpPr>
            <p:spPr>
              <a:xfrm>
                <a:off x="1763106" y="1200150"/>
                <a:ext cx="7106464" cy="3486122"/>
              </a:xfrm>
              <a:blipFill>
                <a:blip r:embed="rId4"/>
                <a:stretch>
                  <a:fillRect l="-1286" t="-1573" b="-4545"/>
                </a:stretch>
              </a:blipFill>
            </p:spPr>
            <p:txBody>
              <a:bodyPr/>
              <a:lstStyle/>
              <a:p>
                <a:r>
                  <a:rPr lang="en-NL">
                    <a:noFill/>
                  </a:rPr>
                  <a:t> </a:t>
                </a:r>
              </a:p>
            </p:txBody>
          </p:sp>
        </mc:Fallback>
      </mc:AlternateContent>
    </p:spTree>
    <p:custDataLst>
      <p:tags r:id="rId1"/>
    </p:custDataLst>
    <p:extLst>
      <p:ext uri="{BB962C8B-B14F-4D97-AF65-F5344CB8AC3E}">
        <p14:creationId xmlns:p14="http://schemas.microsoft.com/office/powerpoint/2010/main" val="4168137533"/>
      </p:ext>
    </p:extLst>
  </p:cSld>
  <p:clrMapOvr>
    <a:masterClrMapping/>
  </p:clrMapOvr>
  <mc:AlternateContent xmlns:mc="http://schemas.openxmlformats.org/markup-compatibility/2006" xmlns:p14="http://schemas.microsoft.com/office/powerpoint/2010/main">
    <mc:Choice Requires="p14">
      <p:transition spd="slow" p14:dur="2000" advTm="42667"/>
    </mc:Choice>
    <mc:Fallback xmlns="">
      <p:transition spd="slow" advTm="4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416B9F-366E-4B01-9557-91EDA04F1EA8}"/>
              </a:ext>
            </a:extLst>
          </p:cNvPr>
          <p:cNvSpPr txBox="1">
            <a:spLocks/>
          </p:cNvSpPr>
          <p:nvPr/>
        </p:nvSpPr>
        <p:spPr>
          <a:xfrm>
            <a:off x="1763106" y="1200150"/>
            <a:ext cx="7336444" cy="3651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500"/>
              </a:spcAft>
              <a:buNone/>
            </a:pPr>
            <a:endParaRPr lang="en-US" sz="2400" b="1" dirty="0"/>
          </a:p>
        </p:txBody>
      </p:sp>
      <p:sp>
        <p:nvSpPr>
          <p:cNvPr id="6" name="Content Placeholder 5">
            <a:extLst>
              <a:ext uri="{FF2B5EF4-FFF2-40B4-BE49-F238E27FC236}">
                <a16:creationId xmlns:a16="http://schemas.microsoft.com/office/drawing/2014/main" id="{3F5C9046-264C-43DD-8517-78E2CFACAF4E}"/>
              </a:ext>
            </a:extLst>
          </p:cNvPr>
          <p:cNvSpPr>
            <a:spLocks noGrp="1"/>
          </p:cNvSpPr>
          <p:nvPr>
            <p:ph idx="1"/>
          </p:nvPr>
        </p:nvSpPr>
        <p:spPr/>
        <p:txBody>
          <a:bodyPr>
            <a:noAutofit/>
          </a:bodyPr>
          <a:lstStyle/>
          <a:p>
            <a:pPr>
              <a:spcBef>
                <a:spcPts val="2624"/>
              </a:spcBef>
              <a:buClr>
                <a:srgbClr val="D11241"/>
              </a:buClr>
            </a:pPr>
            <a:r>
              <a:rPr lang="en-US" sz="2600" dirty="0"/>
              <a:t>Continue in new</a:t>
            </a:r>
            <a:r>
              <a:rPr lang="en-US" sz="2600" dirty="0">
                <a:solidFill>
                  <a:srgbClr val="D11241"/>
                </a:solidFill>
              </a:rPr>
              <a:t> KWF-funded </a:t>
            </a:r>
            <a:r>
              <a:rPr lang="en-US" sz="2600" dirty="0"/>
              <a:t>project</a:t>
            </a:r>
          </a:p>
          <a:p>
            <a:pPr lvl="1">
              <a:buClr>
                <a:srgbClr val="D11241"/>
              </a:buClr>
            </a:pPr>
            <a:r>
              <a:rPr lang="en-US" sz="1800" i="1" dirty="0"/>
              <a:t>Expand to include </a:t>
            </a:r>
            <a:r>
              <a:rPr lang="en-US" sz="1800" i="1" dirty="0">
                <a:solidFill>
                  <a:srgbClr val="D11241"/>
                </a:solidFill>
              </a:rPr>
              <a:t>cervical cancer </a:t>
            </a:r>
          </a:p>
          <a:p>
            <a:pPr lvl="1">
              <a:buClr>
                <a:srgbClr val="D11241"/>
              </a:buClr>
            </a:pPr>
            <a:r>
              <a:rPr lang="en-US" sz="1800" i="1" dirty="0"/>
              <a:t>Perform</a:t>
            </a:r>
            <a:r>
              <a:rPr lang="en-US" sz="1800" i="1" dirty="0">
                <a:solidFill>
                  <a:srgbClr val="D11241"/>
                </a:solidFill>
              </a:rPr>
              <a:t> nation-wide </a:t>
            </a:r>
            <a:r>
              <a:rPr lang="en-US" sz="1800" i="1" dirty="0"/>
              <a:t>validation study</a:t>
            </a:r>
          </a:p>
          <a:p>
            <a:pPr>
              <a:spcBef>
                <a:spcPts val="2624"/>
              </a:spcBef>
              <a:buClr>
                <a:srgbClr val="D11241"/>
              </a:buClr>
            </a:pPr>
            <a:r>
              <a:rPr lang="en-US" sz="2600" dirty="0"/>
              <a:t>And there is still </a:t>
            </a:r>
            <a:r>
              <a:rPr lang="en-US" sz="2600" dirty="0">
                <a:solidFill>
                  <a:srgbClr val="D11241"/>
                </a:solidFill>
              </a:rPr>
              <a:t>so much more</a:t>
            </a:r>
            <a:r>
              <a:rPr lang="en-US" sz="2600" dirty="0"/>
              <a:t> (to come)…</a:t>
            </a:r>
          </a:p>
        </p:txBody>
      </p:sp>
      <p:sp>
        <p:nvSpPr>
          <p:cNvPr id="7" name="Title 1">
            <a:extLst>
              <a:ext uri="{FF2B5EF4-FFF2-40B4-BE49-F238E27FC236}">
                <a16:creationId xmlns:a16="http://schemas.microsoft.com/office/drawing/2014/main" id="{E920361A-E81B-4E17-8566-FEED6E82DE88}"/>
              </a:ext>
            </a:extLst>
          </p:cNvPr>
          <p:cNvSpPr>
            <a:spLocks noGrp="1"/>
          </p:cNvSpPr>
          <p:nvPr>
            <p:ph type="title"/>
          </p:nvPr>
        </p:nvSpPr>
        <p:spPr>
          <a:xfrm>
            <a:off x="1763106" y="205979"/>
            <a:ext cx="7106464" cy="857250"/>
          </a:xfrm>
        </p:spPr>
        <p:txBody>
          <a:bodyPr rIns="0">
            <a:normAutofit/>
          </a:bodyPr>
          <a:lstStyle/>
          <a:p>
            <a:r>
              <a:rPr lang="en-US" dirty="0"/>
              <a:t>Use-case: Prostate Brachytherapy</a:t>
            </a:r>
          </a:p>
        </p:txBody>
      </p:sp>
    </p:spTree>
    <p:custDataLst>
      <p:tags r:id="rId1"/>
    </p:custDataLst>
    <p:extLst>
      <p:ext uri="{BB962C8B-B14F-4D97-AF65-F5344CB8AC3E}">
        <p14:creationId xmlns:p14="http://schemas.microsoft.com/office/powerpoint/2010/main" val="937361229"/>
      </p:ext>
    </p:extLst>
  </p:cSld>
  <p:clrMapOvr>
    <a:masterClrMapping/>
  </p:clrMapOvr>
  <mc:AlternateContent xmlns:mc="http://schemas.openxmlformats.org/markup-compatibility/2006" xmlns:p14="http://schemas.microsoft.com/office/powerpoint/2010/main">
    <mc:Choice Requires="p14">
      <p:transition spd="slow" p14:dur="2000" advTm="20792"/>
    </mc:Choice>
    <mc:Fallback xmlns="">
      <p:transition spd="slow" advTm="2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129305-AE42-4D81-BA5F-AACB5FEA85AD}"/>
              </a:ext>
            </a:extLst>
          </p:cNvPr>
          <p:cNvPicPr>
            <a:picLocks noChangeAspect="1"/>
          </p:cNvPicPr>
          <p:nvPr/>
        </p:nvPicPr>
        <p:blipFill>
          <a:blip r:embed="rId3"/>
          <a:stretch>
            <a:fillRect/>
          </a:stretch>
        </p:blipFill>
        <p:spPr>
          <a:xfrm>
            <a:off x="4275688" y="2614853"/>
            <a:ext cx="4868312" cy="1577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96FF6DF-EAE3-4C13-8DAF-5B7194F14FCC}"/>
              </a:ext>
            </a:extLst>
          </p:cNvPr>
          <p:cNvPicPr>
            <a:picLocks noChangeAspect="1"/>
          </p:cNvPicPr>
          <p:nvPr/>
        </p:nvPicPr>
        <p:blipFill>
          <a:blip r:embed="rId4"/>
          <a:stretch>
            <a:fillRect/>
          </a:stretch>
        </p:blipFill>
        <p:spPr>
          <a:xfrm>
            <a:off x="2527028" y="2466231"/>
            <a:ext cx="2737216" cy="1539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a:bodyPr>
          <a:lstStyle/>
          <a:p>
            <a:r>
              <a:rPr lang="en-US" spc="-100" dirty="0"/>
              <a:t>The Future is BEYOND BRIGHT!</a:t>
            </a:r>
          </a:p>
        </p:txBody>
      </p:sp>
      <p:pic>
        <p:nvPicPr>
          <p:cNvPr id="9" name="Picture 8">
            <a:extLst>
              <a:ext uri="{FF2B5EF4-FFF2-40B4-BE49-F238E27FC236}">
                <a16:creationId xmlns:a16="http://schemas.microsoft.com/office/drawing/2014/main" id="{01DB740A-F0F0-408A-9079-F350D360310D}"/>
              </a:ext>
            </a:extLst>
          </p:cNvPr>
          <p:cNvPicPr>
            <a:picLocks noChangeAspect="1"/>
          </p:cNvPicPr>
          <p:nvPr/>
        </p:nvPicPr>
        <p:blipFill>
          <a:blip r:embed="rId5"/>
          <a:stretch>
            <a:fillRect/>
          </a:stretch>
        </p:blipFill>
        <p:spPr>
          <a:xfrm>
            <a:off x="5068465" y="1025543"/>
            <a:ext cx="2467811" cy="1487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EA8AC883-5711-40AC-9AC9-EC5520368BF0}"/>
              </a:ext>
            </a:extLst>
          </p:cNvPr>
          <p:cNvPicPr>
            <a:picLocks noChangeAspect="1"/>
          </p:cNvPicPr>
          <p:nvPr/>
        </p:nvPicPr>
        <p:blipFill>
          <a:blip r:embed="rId6"/>
          <a:stretch>
            <a:fillRect/>
          </a:stretch>
        </p:blipFill>
        <p:spPr>
          <a:xfrm>
            <a:off x="1461610" y="3522408"/>
            <a:ext cx="2603452" cy="1475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6F44ADF-9DE3-4807-8B9E-0843AC8B1032}"/>
              </a:ext>
            </a:extLst>
          </p:cNvPr>
          <p:cNvPicPr>
            <a:picLocks noChangeAspect="1"/>
          </p:cNvPicPr>
          <p:nvPr/>
        </p:nvPicPr>
        <p:blipFill>
          <a:blip r:embed="rId7"/>
          <a:stretch>
            <a:fillRect/>
          </a:stretch>
        </p:blipFill>
        <p:spPr>
          <a:xfrm>
            <a:off x="1693957" y="1063229"/>
            <a:ext cx="1925408" cy="146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21BA924B-4BFD-464B-A96B-8B8ED2126D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0931" y="3841803"/>
            <a:ext cx="4585581" cy="1095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E61DF541-5EC0-4A13-9B82-0AE747E765C3}"/>
              </a:ext>
            </a:extLst>
          </p:cNvPr>
          <p:cNvPicPr>
            <a:picLocks noChangeAspect="1"/>
          </p:cNvPicPr>
          <p:nvPr/>
        </p:nvPicPr>
        <p:blipFill>
          <a:blip r:embed="rId9"/>
          <a:stretch>
            <a:fillRect/>
          </a:stretch>
        </p:blipFill>
        <p:spPr>
          <a:xfrm>
            <a:off x="3374165" y="1313837"/>
            <a:ext cx="2395669" cy="1497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D8ED69B4-1348-4A11-B944-F6F9A8AF5D9F}"/>
              </a:ext>
            </a:extLst>
          </p:cNvPr>
          <p:cNvPicPr>
            <a:picLocks noChangeAspect="1"/>
          </p:cNvPicPr>
          <p:nvPr/>
        </p:nvPicPr>
        <p:blipFill>
          <a:blip r:embed="rId10"/>
          <a:stretch>
            <a:fillRect/>
          </a:stretch>
        </p:blipFill>
        <p:spPr>
          <a:xfrm>
            <a:off x="7012904" y="1060755"/>
            <a:ext cx="1957512" cy="1740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962024"/>
      </p:ext>
    </p:extLst>
  </p:cSld>
  <p:clrMapOvr>
    <a:masterClrMapping/>
  </p:clrMapOvr>
  <mc:AlternateContent xmlns:mc="http://schemas.openxmlformats.org/markup-compatibility/2006" xmlns:p14="http://schemas.microsoft.com/office/powerpoint/2010/main">
    <mc:Choice Requires="p14">
      <p:transition spd="slow" p14:dur="2000" advTm="44717"/>
    </mc:Choice>
    <mc:Fallback xmlns="">
      <p:transition spd="slow" advTm="4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 calcmode="lin" valueType="num">
                                      <p:cBhvr>
                                        <p:cTn id="9" dur="1250" fill="hold"/>
                                        <p:tgtEl>
                                          <p:spTgt spid="5"/>
                                        </p:tgtEl>
                                        <p:attrNameLst>
                                          <p:attrName>style.rotation</p:attrName>
                                        </p:attrNameLst>
                                      </p:cBhvr>
                                      <p:tavLst>
                                        <p:tav tm="0">
                                          <p:val>
                                            <p:fltVal val="90"/>
                                          </p:val>
                                        </p:tav>
                                        <p:tav tm="100000">
                                          <p:val>
                                            <p:fltVal val="0"/>
                                          </p:val>
                                        </p:tav>
                                      </p:tavLst>
                                    </p:anim>
                                    <p:animEffect transition="in" filter="fade">
                                      <p:cBhvr>
                                        <p:cTn id="10" dur="125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250" fill="hold"/>
                                        <p:tgtEl>
                                          <p:spTgt spid="8"/>
                                        </p:tgtEl>
                                        <p:attrNameLst>
                                          <p:attrName>ppt_w</p:attrName>
                                        </p:attrNameLst>
                                      </p:cBhvr>
                                      <p:tavLst>
                                        <p:tav tm="0">
                                          <p:val>
                                            <p:fltVal val="0"/>
                                          </p:val>
                                        </p:tav>
                                        <p:tav tm="100000">
                                          <p:val>
                                            <p:strVal val="#ppt_w"/>
                                          </p:val>
                                        </p:tav>
                                      </p:tavLst>
                                    </p:anim>
                                    <p:anim calcmode="lin" valueType="num">
                                      <p:cBhvr>
                                        <p:cTn id="14" dur="1250" fill="hold"/>
                                        <p:tgtEl>
                                          <p:spTgt spid="8"/>
                                        </p:tgtEl>
                                        <p:attrNameLst>
                                          <p:attrName>ppt_h</p:attrName>
                                        </p:attrNameLst>
                                      </p:cBhvr>
                                      <p:tavLst>
                                        <p:tav tm="0">
                                          <p:val>
                                            <p:fltVal val="0"/>
                                          </p:val>
                                        </p:tav>
                                        <p:tav tm="100000">
                                          <p:val>
                                            <p:strVal val="#ppt_h"/>
                                          </p:val>
                                        </p:tav>
                                      </p:tavLst>
                                    </p:anim>
                                    <p:anim calcmode="lin" valueType="num">
                                      <p:cBhvr>
                                        <p:cTn id="15" dur="1250" fill="hold"/>
                                        <p:tgtEl>
                                          <p:spTgt spid="8"/>
                                        </p:tgtEl>
                                        <p:attrNameLst>
                                          <p:attrName>style.rotation</p:attrName>
                                        </p:attrNameLst>
                                      </p:cBhvr>
                                      <p:tavLst>
                                        <p:tav tm="0">
                                          <p:val>
                                            <p:fltVal val="90"/>
                                          </p:val>
                                        </p:tav>
                                        <p:tav tm="100000">
                                          <p:val>
                                            <p:fltVal val="0"/>
                                          </p:val>
                                        </p:tav>
                                      </p:tavLst>
                                    </p:anim>
                                    <p:animEffect transition="in" filter="fade">
                                      <p:cBhvr>
                                        <p:cTn id="16" dur="125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250" fill="hold"/>
                                        <p:tgtEl>
                                          <p:spTgt spid="9"/>
                                        </p:tgtEl>
                                        <p:attrNameLst>
                                          <p:attrName>ppt_w</p:attrName>
                                        </p:attrNameLst>
                                      </p:cBhvr>
                                      <p:tavLst>
                                        <p:tav tm="0">
                                          <p:val>
                                            <p:fltVal val="0"/>
                                          </p:val>
                                        </p:tav>
                                        <p:tav tm="100000">
                                          <p:val>
                                            <p:strVal val="#ppt_w"/>
                                          </p:val>
                                        </p:tav>
                                      </p:tavLst>
                                    </p:anim>
                                    <p:anim calcmode="lin" valueType="num">
                                      <p:cBhvr>
                                        <p:cTn id="20" dur="1250" fill="hold"/>
                                        <p:tgtEl>
                                          <p:spTgt spid="9"/>
                                        </p:tgtEl>
                                        <p:attrNameLst>
                                          <p:attrName>ppt_h</p:attrName>
                                        </p:attrNameLst>
                                      </p:cBhvr>
                                      <p:tavLst>
                                        <p:tav tm="0">
                                          <p:val>
                                            <p:fltVal val="0"/>
                                          </p:val>
                                        </p:tav>
                                        <p:tav tm="100000">
                                          <p:val>
                                            <p:strVal val="#ppt_h"/>
                                          </p:val>
                                        </p:tav>
                                      </p:tavLst>
                                    </p:anim>
                                    <p:anim calcmode="lin" valueType="num">
                                      <p:cBhvr>
                                        <p:cTn id="21" dur="1250" fill="hold"/>
                                        <p:tgtEl>
                                          <p:spTgt spid="9"/>
                                        </p:tgtEl>
                                        <p:attrNameLst>
                                          <p:attrName>style.rotation</p:attrName>
                                        </p:attrNameLst>
                                      </p:cBhvr>
                                      <p:tavLst>
                                        <p:tav tm="0">
                                          <p:val>
                                            <p:fltVal val="90"/>
                                          </p:val>
                                        </p:tav>
                                        <p:tav tm="100000">
                                          <p:val>
                                            <p:fltVal val="0"/>
                                          </p:val>
                                        </p:tav>
                                      </p:tavLst>
                                    </p:anim>
                                    <p:animEffect transition="in" filter="fade">
                                      <p:cBhvr>
                                        <p:cTn id="22" dur="125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250" fill="hold"/>
                                        <p:tgtEl>
                                          <p:spTgt spid="3"/>
                                        </p:tgtEl>
                                        <p:attrNameLst>
                                          <p:attrName>ppt_w</p:attrName>
                                        </p:attrNameLst>
                                      </p:cBhvr>
                                      <p:tavLst>
                                        <p:tav tm="0">
                                          <p:val>
                                            <p:fltVal val="0"/>
                                          </p:val>
                                        </p:tav>
                                        <p:tav tm="100000">
                                          <p:val>
                                            <p:strVal val="#ppt_w"/>
                                          </p:val>
                                        </p:tav>
                                      </p:tavLst>
                                    </p:anim>
                                    <p:anim calcmode="lin" valueType="num">
                                      <p:cBhvr>
                                        <p:cTn id="26" dur="1250" fill="hold"/>
                                        <p:tgtEl>
                                          <p:spTgt spid="3"/>
                                        </p:tgtEl>
                                        <p:attrNameLst>
                                          <p:attrName>ppt_h</p:attrName>
                                        </p:attrNameLst>
                                      </p:cBhvr>
                                      <p:tavLst>
                                        <p:tav tm="0">
                                          <p:val>
                                            <p:fltVal val="0"/>
                                          </p:val>
                                        </p:tav>
                                        <p:tav tm="100000">
                                          <p:val>
                                            <p:strVal val="#ppt_h"/>
                                          </p:val>
                                        </p:tav>
                                      </p:tavLst>
                                    </p:anim>
                                    <p:anim calcmode="lin" valueType="num">
                                      <p:cBhvr>
                                        <p:cTn id="27" dur="1250" fill="hold"/>
                                        <p:tgtEl>
                                          <p:spTgt spid="3"/>
                                        </p:tgtEl>
                                        <p:attrNameLst>
                                          <p:attrName>style.rotation</p:attrName>
                                        </p:attrNameLst>
                                      </p:cBhvr>
                                      <p:tavLst>
                                        <p:tav tm="0">
                                          <p:val>
                                            <p:fltVal val="90"/>
                                          </p:val>
                                        </p:tav>
                                        <p:tav tm="100000">
                                          <p:val>
                                            <p:fltVal val="0"/>
                                          </p:val>
                                        </p:tav>
                                      </p:tavLst>
                                    </p:anim>
                                    <p:animEffect transition="in" filter="fade">
                                      <p:cBhvr>
                                        <p:cTn id="28" dur="125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250" fill="hold"/>
                                        <p:tgtEl>
                                          <p:spTgt spid="7"/>
                                        </p:tgtEl>
                                        <p:attrNameLst>
                                          <p:attrName>ppt_w</p:attrName>
                                        </p:attrNameLst>
                                      </p:cBhvr>
                                      <p:tavLst>
                                        <p:tav tm="0">
                                          <p:val>
                                            <p:fltVal val="0"/>
                                          </p:val>
                                        </p:tav>
                                        <p:tav tm="100000">
                                          <p:val>
                                            <p:strVal val="#ppt_w"/>
                                          </p:val>
                                        </p:tav>
                                      </p:tavLst>
                                    </p:anim>
                                    <p:anim calcmode="lin" valueType="num">
                                      <p:cBhvr>
                                        <p:cTn id="32" dur="1250" fill="hold"/>
                                        <p:tgtEl>
                                          <p:spTgt spid="7"/>
                                        </p:tgtEl>
                                        <p:attrNameLst>
                                          <p:attrName>ppt_h</p:attrName>
                                        </p:attrNameLst>
                                      </p:cBhvr>
                                      <p:tavLst>
                                        <p:tav tm="0">
                                          <p:val>
                                            <p:fltVal val="0"/>
                                          </p:val>
                                        </p:tav>
                                        <p:tav tm="100000">
                                          <p:val>
                                            <p:strVal val="#ppt_h"/>
                                          </p:val>
                                        </p:tav>
                                      </p:tavLst>
                                    </p:anim>
                                    <p:anim calcmode="lin" valueType="num">
                                      <p:cBhvr>
                                        <p:cTn id="33" dur="1250" fill="hold"/>
                                        <p:tgtEl>
                                          <p:spTgt spid="7"/>
                                        </p:tgtEl>
                                        <p:attrNameLst>
                                          <p:attrName>style.rotation</p:attrName>
                                        </p:attrNameLst>
                                      </p:cBhvr>
                                      <p:tavLst>
                                        <p:tav tm="0">
                                          <p:val>
                                            <p:fltVal val="90"/>
                                          </p:val>
                                        </p:tav>
                                        <p:tav tm="100000">
                                          <p:val>
                                            <p:fltVal val="0"/>
                                          </p:val>
                                        </p:tav>
                                      </p:tavLst>
                                    </p:anim>
                                    <p:animEffect transition="in" filter="fade">
                                      <p:cBhvr>
                                        <p:cTn id="34" dur="1250"/>
                                        <p:tgtEl>
                                          <p:spTgt spid="7"/>
                                        </p:tgtEl>
                                      </p:cBhvr>
                                    </p:animEffect>
                                  </p:childTnLst>
                                </p:cTn>
                              </p:par>
                              <p:par>
                                <p:cTn id="35" presetID="3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250" fill="hold"/>
                                        <p:tgtEl>
                                          <p:spTgt spid="6"/>
                                        </p:tgtEl>
                                        <p:attrNameLst>
                                          <p:attrName>ppt_w</p:attrName>
                                        </p:attrNameLst>
                                      </p:cBhvr>
                                      <p:tavLst>
                                        <p:tav tm="0">
                                          <p:val>
                                            <p:fltVal val="0"/>
                                          </p:val>
                                        </p:tav>
                                        <p:tav tm="100000">
                                          <p:val>
                                            <p:strVal val="#ppt_w"/>
                                          </p:val>
                                        </p:tav>
                                      </p:tavLst>
                                    </p:anim>
                                    <p:anim calcmode="lin" valueType="num">
                                      <p:cBhvr>
                                        <p:cTn id="38" dur="1250" fill="hold"/>
                                        <p:tgtEl>
                                          <p:spTgt spid="6"/>
                                        </p:tgtEl>
                                        <p:attrNameLst>
                                          <p:attrName>ppt_h</p:attrName>
                                        </p:attrNameLst>
                                      </p:cBhvr>
                                      <p:tavLst>
                                        <p:tav tm="0">
                                          <p:val>
                                            <p:fltVal val="0"/>
                                          </p:val>
                                        </p:tav>
                                        <p:tav tm="100000">
                                          <p:val>
                                            <p:strVal val="#ppt_h"/>
                                          </p:val>
                                        </p:tav>
                                      </p:tavLst>
                                    </p:anim>
                                    <p:anim calcmode="lin" valueType="num">
                                      <p:cBhvr>
                                        <p:cTn id="39" dur="1250" fill="hold"/>
                                        <p:tgtEl>
                                          <p:spTgt spid="6"/>
                                        </p:tgtEl>
                                        <p:attrNameLst>
                                          <p:attrName>style.rotation</p:attrName>
                                        </p:attrNameLst>
                                      </p:cBhvr>
                                      <p:tavLst>
                                        <p:tav tm="0">
                                          <p:val>
                                            <p:fltVal val="90"/>
                                          </p:val>
                                        </p:tav>
                                        <p:tav tm="100000">
                                          <p:val>
                                            <p:fltVal val="0"/>
                                          </p:val>
                                        </p:tav>
                                      </p:tavLst>
                                    </p:anim>
                                    <p:animEffect transition="in" filter="fade">
                                      <p:cBhvr>
                                        <p:cTn id="40" dur="1250"/>
                                        <p:tgtEl>
                                          <p:spTgt spid="6"/>
                                        </p:tgtEl>
                                      </p:cBhvr>
                                    </p:animEffect>
                                  </p:childTnLst>
                                </p:cTn>
                              </p:par>
                              <p:par>
                                <p:cTn id="41" presetID="3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250" fill="hold"/>
                                        <p:tgtEl>
                                          <p:spTgt spid="13"/>
                                        </p:tgtEl>
                                        <p:attrNameLst>
                                          <p:attrName>ppt_w</p:attrName>
                                        </p:attrNameLst>
                                      </p:cBhvr>
                                      <p:tavLst>
                                        <p:tav tm="0">
                                          <p:val>
                                            <p:fltVal val="0"/>
                                          </p:val>
                                        </p:tav>
                                        <p:tav tm="100000">
                                          <p:val>
                                            <p:strVal val="#ppt_w"/>
                                          </p:val>
                                        </p:tav>
                                      </p:tavLst>
                                    </p:anim>
                                    <p:anim calcmode="lin" valueType="num">
                                      <p:cBhvr>
                                        <p:cTn id="44" dur="1250" fill="hold"/>
                                        <p:tgtEl>
                                          <p:spTgt spid="13"/>
                                        </p:tgtEl>
                                        <p:attrNameLst>
                                          <p:attrName>ppt_h</p:attrName>
                                        </p:attrNameLst>
                                      </p:cBhvr>
                                      <p:tavLst>
                                        <p:tav tm="0">
                                          <p:val>
                                            <p:fltVal val="0"/>
                                          </p:val>
                                        </p:tav>
                                        <p:tav tm="100000">
                                          <p:val>
                                            <p:strVal val="#ppt_h"/>
                                          </p:val>
                                        </p:tav>
                                      </p:tavLst>
                                    </p:anim>
                                    <p:anim calcmode="lin" valueType="num">
                                      <p:cBhvr>
                                        <p:cTn id="45" dur="1250" fill="hold"/>
                                        <p:tgtEl>
                                          <p:spTgt spid="13"/>
                                        </p:tgtEl>
                                        <p:attrNameLst>
                                          <p:attrName>style.rotation</p:attrName>
                                        </p:attrNameLst>
                                      </p:cBhvr>
                                      <p:tavLst>
                                        <p:tav tm="0">
                                          <p:val>
                                            <p:fltVal val="90"/>
                                          </p:val>
                                        </p:tav>
                                        <p:tav tm="100000">
                                          <p:val>
                                            <p:fltVal val="0"/>
                                          </p:val>
                                        </p:tav>
                                      </p:tavLst>
                                    </p:anim>
                                    <p:animEffect transition="in" filter="fade">
                                      <p:cBhvr>
                                        <p:cTn id="46" dur="1250"/>
                                        <p:tgtEl>
                                          <p:spTgt spid="13"/>
                                        </p:tgtEl>
                                      </p:cBhvr>
                                    </p:animEffect>
                                  </p:childTnLst>
                                </p:cTn>
                              </p:par>
                              <p:par>
                                <p:cTn id="47" presetID="3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250" fill="hold"/>
                                        <p:tgtEl>
                                          <p:spTgt spid="15"/>
                                        </p:tgtEl>
                                        <p:attrNameLst>
                                          <p:attrName>ppt_w</p:attrName>
                                        </p:attrNameLst>
                                      </p:cBhvr>
                                      <p:tavLst>
                                        <p:tav tm="0">
                                          <p:val>
                                            <p:fltVal val="0"/>
                                          </p:val>
                                        </p:tav>
                                        <p:tav tm="100000">
                                          <p:val>
                                            <p:strVal val="#ppt_w"/>
                                          </p:val>
                                        </p:tav>
                                      </p:tavLst>
                                    </p:anim>
                                    <p:anim calcmode="lin" valueType="num">
                                      <p:cBhvr>
                                        <p:cTn id="50" dur="1250" fill="hold"/>
                                        <p:tgtEl>
                                          <p:spTgt spid="15"/>
                                        </p:tgtEl>
                                        <p:attrNameLst>
                                          <p:attrName>ppt_h</p:attrName>
                                        </p:attrNameLst>
                                      </p:cBhvr>
                                      <p:tavLst>
                                        <p:tav tm="0">
                                          <p:val>
                                            <p:fltVal val="0"/>
                                          </p:val>
                                        </p:tav>
                                        <p:tav tm="100000">
                                          <p:val>
                                            <p:strVal val="#ppt_h"/>
                                          </p:val>
                                        </p:tav>
                                      </p:tavLst>
                                    </p:anim>
                                    <p:anim calcmode="lin" valueType="num">
                                      <p:cBhvr>
                                        <p:cTn id="51" dur="1250" fill="hold"/>
                                        <p:tgtEl>
                                          <p:spTgt spid="15"/>
                                        </p:tgtEl>
                                        <p:attrNameLst>
                                          <p:attrName>style.rotation</p:attrName>
                                        </p:attrNameLst>
                                      </p:cBhvr>
                                      <p:tavLst>
                                        <p:tav tm="0">
                                          <p:val>
                                            <p:fltVal val="90"/>
                                          </p:val>
                                        </p:tav>
                                        <p:tav tm="100000">
                                          <p:val>
                                            <p:fltVal val="0"/>
                                          </p:val>
                                        </p:tav>
                                      </p:tavLst>
                                    </p:anim>
                                    <p:animEffect transition="in" filter="fade">
                                      <p:cBhvr>
                                        <p:cTn id="52"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6E30F15-CB14-4492-90C9-A5803A0BCFBA}"/>
              </a:ext>
            </a:extLst>
          </p:cNvPr>
          <p:cNvSpPr>
            <a:spLocks noGrp="1"/>
          </p:cNvSpPr>
          <p:nvPr>
            <p:ph type="title"/>
          </p:nvPr>
        </p:nvSpPr>
        <p:spPr>
          <a:xfrm>
            <a:off x="1763106" y="205979"/>
            <a:ext cx="7106464" cy="857250"/>
          </a:xfrm>
        </p:spPr>
        <p:txBody>
          <a:bodyPr/>
          <a:lstStyle/>
          <a:p>
            <a:r>
              <a:rPr lang="en-US" dirty="0"/>
              <a:t>Thank you</a:t>
            </a:r>
          </a:p>
        </p:txBody>
      </p:sp>
      <p:sp>
        <p:nvSpPr>
          <p:cNvPr id="9" name="Content Placeholder 2">
            <a:extLst>
              <a:ext uri="{FF2B5EF4-FFF2-40B4-BE49-F238E27FC236}">
                <a16:creationId xmlns:a16="http://schemas.microsoft.com/office/drawing/2014/main" id="{89031463-AE97-4449-B619-A57C23003095}"/>
              </a:ext>
            </a:extLst>
          </p:cNvPr>
          <p:cNvSpPr>
            <a:spLocks noGrp="1"/>
          </p:cNvSpPr>
          <p:nvPr>
            <p:ph idx="1"/>
          </p:nvPr>
        </p:nvSpPr>
        <p:spPr>
          <a:xfrm>
            <a:off x="1763106" y="1200149"/>
            <a:ext cx="7198014" cy="2107553"/>
          </a:xfrm>
        </p:spPr>
        <p:txBody>
          <a:bodyPr>
            <a:noAutofit/>
          </a:bodyPr>
          <a:lstStyle/>
          <a:p>
            <a:pPr marL="266700" indent="-266700">
              <a:buClr>
                <a:srgbClr val="D11241"/>
              </a:buClr>
            </a:pPr>
            <a:r>
              <a:rPr lang="en-US" sz="2400" spc="-60" dirty="0">
                <a:solidFill>
                  <a:srgbClr val="D11241"/>
                </a:solidFill>
              </a:rPr>
              <a:t>Co-authors</a:t>
            </a:r>
            <a:r>
              <a:rPr lang="en-US" sz="2400" spc="-60" dirty="0"/>
              <a:t> (so far!)</a:t>
            </a:r>
            <a:endParaRPr lang="en-US" sz="6600" spc="-60" dirty="0"/>
          </a:p>
          <a:p>
            <a:pPr marL="266700" indent="-266700" algn="just">
              <a:buClr>
                <a:schemeClr val="bg1"/>
              </a:buClr>
            </a:pPr>
            <a:r>
              <a:rPr lang="en-US" sz="800" dirty="0"/>
              <a:t>G. </a:t>
            </a:r>
            <a:r>
              <a:rPr lang="en-US" sz="800" dirty="0" err="1"/>
              <a:t>Aalvanger</a:t>
            </a:r>
            <a:r>
              <a:rPr lang="en-US" sz="800" dirty="0"/>
              <a:t>, T. </a:t>
            </a:r>
            <a:r>
              <a:rPr lang="en-US" sz="800" dirty="0" err="1"/>
              <a:t>Alderliesten</a:t>
            </a:r>
            <a:r>
              <a:rPr lang="en-US" sz="800" dirty="0"/>
              <a:t>, P.J.M. Bakker, B.V. </a:t>
            </a:r>
            <a:r>
              <a:rPr lang="en-US" sz="800" dirty="0" err="1"/>
              <a:t>Balgobind</a:t>
            </a:r>
            <a:r>
              <a:rPr lang="en-US" sz="800" dirty="0"/>
              <a:t>, P. Bauer, A. Bel, I. </a:t>
            </a:r>
            <a:r>
              <a:rPr lang="en-US" sz="800" dirty="0" err="1"/>
              <a:t>Blonk-Altena</a:t>
            </a:r>
            <a:r>
              <a:rPr lang="en-US" sz="800" dirty="0"/>
              <a:t>, S.M. </a:t>
            </a:r>
            <a:r>
              <a:rPr lang="en-US" sz="800" dirty="0" err="1"/>
              <a:t>Bohte</a:t>
            </a:r>
            <a:r>
              <a:rPr lang="en-US" sz="800" dirty="0"/>
              <a:t>, P.A. </a:t>
            </a:r>
            <a:r>
              <a:rPr lang="en-US" sz="800" dirty="0" err="1"/>
              <a:t>Bouter</a:t>
            </a:r>
            <a:r>
              <a:rPr lang="en-US" sz="800" dirty="0"/>
              <a:t>, T. </a:t>
            </a:r>
            <a:r>
              <a:rPr lang="en-US" sz="800" dirty="0" err="1"/>
              <a:t>Brys</a:t>
            </a:r>
            <a:r>
              <a:rPr lang="en-US" sz="800" dirty="0"/>
              <a:t>, M. Castelli, F. </a:t>
            </a:r>
            <a:r>
              <a:rPr lang="en-US" sz="800" dirty="0" err="1"/>
              <a:t>Claessen</a:t>
            </a:r>
            <a:r>
              <a:rPr lang="en-US" sz="800" dirty="0"/>
              <a:t>, R. de </a:t>
            </a:r>
            <a:r>
              <a:rPr lang="en-US" sz="800" dirty="0" err="1"/>
              <a:t>Bokx</a:t>
            </a:r>
            <a:r>
              <a:rPr lang="en-US" sz="800" dirty="0"/>
              <a:t>, K.F. </a:t>
            </a:r>
            <a:r>
              <a:rPr lang="en-US" sz="800" dirty="0" err="1"/>
              <a:t>Crama</a:t>
            </a:r>
            <a:r>
              <a:rPr lang="en-US" sz="800" dirty="0"/>
              <a:t>, M. De Cock, T.M. Deist, E.D. de Jong, W. den </a:t>
            </a:r>
            <a:r>
              <a:rPr lang="en-US" sz="800" dirty="0" err="1"/>
              <a:t>Besten</a:t>
            </a:r>
            <a:r>
              <a:rPr lang="en-US" sz="800" dirty="0"/>
              <a:t>, M. </a:t>
            </a:r>
            <a:r>
              <a:rPr lang="en-US" sz="800" dirty="0" err="1"/>
              <a:t>Drugan</a:t>
            </a:r>
            <a:r>
              <a:rPr lang="en-US" sz="800" dirty="0"/>
              <a:t>, A. </a:t>
            </a:r>
            <a:r>
              <a:rPr lang="en-US" sz="800" dirty="0" err="1"/>
              <a:t>Dushatskiy</a:t>
            </a:r>
            <a:r>
              <a:rPr lang="en-US" sz="800" dirty="0"/>
              <a:t>, S.G. </a:t>
            </a:r>
            <a:r>
              <a:rPr lang="en-US" sz="800" dirty="0" err="1"/>
              <a:t>Elkhuizen</a:t>
            </a:r>
            <a:r>
              <a:rPr lang="en-US" sz="800" dirty="0"/>
              <a:t>, M. Gallagher, I. Gonçalves, J. </a:t>
            </a:r>
            <a:r>
              <a:rPr lang="en-US" sz="800" dirty="0" err="1"/>
              <a:t>Grahl</a:t>
            </a:r>
            <a:r>
              <a:rPr lang="en-US" sz="800" dirty="0"/>
              <a:t>, M. Grewal, M.O.W. </a:t>
            </a:r>
            <a:r>
              <a:rPr lang="en-US" sz="800" dirty="0" err="1"/>
              <a:t>Grond</a:t>
            </a:r>
            <a:r>
              <a:rPr lang="en-US" sz="800" dirty="0"/>
              <a:t>, K.A. </a:t>
            </a:r>
            <a:r>
              <a:rPr lang="en-US" sz="800" dirty="0" err="1"/>
              <a:t>Hinnen</a:t>
            </a:r>
            <a:r>
              <a:rPr lang="en-US" sz="800" dirty="0"/>
              <a:t>, D.C. Hodgson, N. </a:t>
            </a:r>
            <a:r>
              <a:rPr lang="en-US" sz="800" dirty="0" err="1"/>
              <a:t>Höning</a:t>
            </a:r>
            <a:r>
              <a:rPr lang="en-US" sz="800" dirty="0"/>
              <a:t>, A.K. </a:t>
            </a:r>
            <a:r>
              <a:rPr lang="en-US" sz="800" dirty="0" err="1"/>
              <a:t>Hutzschenreuter</a:t>
            </a:r>
            <a:r>
              <a:rPr lang="en-US" sz="800" dirty="0"/>
              <a:t>, N.N.Y. Janssen, G.O. Janssens, G. </a:t>
            </a:r>
            <a:r>
              <a:rPr lang="en-US" sz="800" dirty="0" err="1"/>
              <a:t>Katsouris</a:t>
            </a:r>
            <a:r>
              <a:rPr lang="en-US" sz="800" dirty="0"/>
              <a:t>, C. </a:t>
            </a:r>
            <a:r>
              <a:rPr lang="en-US" sz="800" dirty="0" err="1"/>
              <a:t>Koedooder</a:t>
            </a:r>
            <a:r>
              <a:rPr lang="en-US" sz="800" dirty="0"/>
              <a:t>, E.S. </a:t>
            </a:r>
            <a:r>
              <a:rPr lang="en-US" sz="800" dirty="0" err="1"/>
              <a:t>Kooreman</a:t>
            </a:r>
            <a:r>
              <a:rPr lang="en-US" sz="800" dirty="0"/>
              <a:t>, P.S. Kroon, J.A. La </a:t>
            </a:r>
            <a:r>
              <a:rPr lang="en-US" sz="800" dirty="0" err="1"/>
              <a:t>Poutré</a:t>
            </a:r>
            <a:r>
              <a:rPr lang="en-US" sz="800" dirty="0"/>
              <a:t>, B. </a:t>
            </a:r>
            <a:r>
              <a:rPr lang="en-US" sz="800" dirty="0" err="1"/>
              <a:t>Liefers</a:t>
            </a:r>
            <a:r>
              <a:rPr lang="en-US" sz="800" dirty="0"/>
              <a:t>, C.E. Loo, N.H. Luong, S.C. Maree, E. </a:t>
            </a:r>
            <a:r>
              <a:rPr lang="en-US" sz="800" dirty="0" err="1"/>
              <a:t>Medvet</a:t>
            </a:r>
            <a:r>
              <a:rPr lang="en-US" sz="800" dirty="0"/>
              <a:t>, A.M. </a:t>
            </a:r>
            <a:r>
              <a:rPr lang="en-US" sz="800" dirty="0" err="1"/>
              <a:t>Mendrik</a:t>
            </a:r>
            <a:r>
              <a:rPr lang="en-US" sz="800" dirty="0"/>
              <a:t>, E.A. </a:t>
            </a:r>
            <a:r>
              <a:rPr lang="en-US" sz="800" dirty="0" err="1"/>
              <a:t>Meulman</a:t>
            </a:r>
            <a:r>
              <a:rPr lang="en-US" sz="800" dirty="0"/>
              <a:t>, S. </a:t>
            </a:r>
            <a:r>
              <a:rPr lang="en-US" sz="800" dirty="0" err="1"/>
              <a:t>Minner</a:t>
            </a:r>
            <a:r>
              <a:rPr lang="en-US" sz="800" dirty="0"/>
              <a:t>, J. </a:t>
            </a:r>
            <a:r>
              <a:rPr lang="en-US" sz="800" dirty="0" err="1"/>
              <a:t>Morren</a:t>
            </a:r>
            <a:r>
              <a:rPr lang="en-US" sz="800" dirty="0"/>
              <a:t>, Y. </a:t>
            </a:r>
            <a:r>
              <a:rPr lang="en-US" sz="800" dirty="0" err="1"/>
              <a:t>Niatsetski</a:t>
            </a:r>
            <a:r>
              <a:rPr lang="en-US" sz="800" dirty="0"/>
              <a:t>, W. </a:t>
            </a:r>
            <a:r>
              <a:rPr lang="en-US" sz="800" dirty="0" err="1"/>
              <a:t>Niessen</a:t>
            </a:r>
            <a:r>
              <a:rPr lang="en-US" sz="800" dirty="0"/>
              <a:t>, A. </a:t>
            </a:r>
            <a:r>
              <a:rPr lang="en-US" sz="800" dirty="0" err="1"/>
              <a:t>Nowé</a:t>
            </a:r>
            <a:r>
              <a:rPr lang="en-US" sz="800" dirty="0"/>
              <a:t>, C. </a:t>
            </a:r>
            <a:r>
              <a:rPr lang="en-US" sz="800" dirty="0" err="1"/>
              <a:t>Olieman</a:t>
            </a:r>
            <a:r>
              <a:rPr lang="en-US" sz="800" dirty="0"/>
              <a:t>, F. </a:t>
            </a:r>
            <a:r>
              <a:rPr lang="en-US" sz="800" dirty="0" err="1"/>
              <a:t>Oldenburger</a:t>
            </a:r>
            <a:r>
              <a:rPr lang="en-US" sz="800" dirty="0"/>
              <a:t>, K. </a:t>
            </a:r>
            <a:r>
              <a:rPr lang="en-US" sz="800" dirty="0" err="1"/>
              <a:t>Orphanou</a:t>
            </a:r>
            <a:r>
              <a:rPr lang="en-US" sz="800" dirty="0"/>
              <a:t>, T.D. den </a:t>
            </a:r>
            <a:r>
              <a:rPr lang="en-US" sz="800" dirty="0" err="1"/>
              <a:t>Ottelander</a:t>
            </a:r>
            <a:r>
              <a:rPr lang="en-US" sz="800" dirty="0"/>
              <a:t>, E. Pauwels, J. </a:t>
            </a:r>
            <a:r>
              <a:rPr lang="en-US" sz="800" dirty="0" err="1"/>
              <a:t>Pierik</a:t>
            </a:r>
            <a:r>
              <a:rPr lang="en-US" sz="800" dirty="0"/>
              <a:t>, B.R. Pieters, R.T. Pinto, K. </a:t>
            </a:r>
            <a:r>
              <a:rPr lang="en-US" sz="800" dirty="0" err="1"/>
              <a:t>Pirpinia</a:t>
            </a:r>
            <a:r>
              <a:rPr lang="en-US" sz="800" dirty="0"/>
              <a:t>, S. </a:t>
            </a:r>
            <a:r>
              <a:rPr lang="en-US" sz="800" dirty="0" err="1"/>
              <a:t>Ramezani</a:t>
            </a:r>
            <a:r>
              <a:rPr lang="en-US" sz="800" dirty="0"/>
              <a:t>, C.R.N. Rasch, C. Restrepo, E.C.M. </a:t>
            </a:r>
            <a:r>
              <a:rPr lang="en-US" sz="800" dirty="0" err="1"/>
              <a:t>Rodenburg</a:t>
            </a:r>
            <a:r>
              <a:rPr lang="en-US" sz="800" dirty="0"/>
              <a:t>, S.F. Rodrigues, C.M. </a:t>
            </a:r>
            <a:r>
              <a:rPr lang="en-US" sz="800" dirty="0" err="1"/>
              <a:t>Ronckers</a:t>
            </a:r>
            <a:r>
              <a:rPr lang="en-US" sz="800" dirty="0"/>
              <a:t>, F. </a:t>
            </a:r>
            <a:r>
              <a:rPr lang="en-US" sz="800" dirty="0" err="1"/>
              <a:t>Rothlauf</a:t>
            </a:r>
            <a:r>
              <a:rPr lang="en-US" sz="800" dirty="0"/>
              <a:t>, N.S. Russell, K.L. Sadowski, A.N. Scholten, H. </a:t>
            </a:r>
            <a:r>
              <a:rPr lang="en-US" sz="800" dirty="0" err="1"/>
              <a:t>Slootweg</a:t>
            </a:r>
            <a:r>
              <a:rPr lang="en-US" sz="800" dirty="0"/>
              <a:t>, M. </a:t>
            </a:r>
            <a:r>
              <a:rPr lang="en-US" sz="800" dirty="0" err="1"/>
              <a:t>Soleimanzadeh</a:t>
            </a:r>
            <a:r>
              <a:rPr lang="en-US" sz="800" dirty="0"/>
              <a:t>, J.-J. </a:t>
            </a:r>
            <a:r>
              <a:rPr lang="en-US" sz="800" dirty="0" err="1"/>
              <a:t>Sonke</a:t>
            </a:r>
            <a:r>
              <a:rPr lang="en-US" sz="800" dirty="0"/>
              <a:t>, A.-A. </a:t>
            </a:r>
            <a:r>
              <a:rPr lang="en-US" sz="800" dirty="0" err="1"/>
              <a:t>Tantar</a:t>
            </a:r>
            <a:r>
              <a:rPr lang="en-US" sz="800" dirty="0"/>
              <a:t>, E. </a:t>
            </a:r>
            <a:r>
              <a:rPr lang="en-US" sz="800" dirty="0" err="1"/>
              <a:t>Tantar</a:t>
            </a:r>
            <a:r>
              <a:rPr lang="en-US" sz="800" dirty="0"/>
              <a:t>, D. </a:t>
            </a:r>
            <a:r>
              <a:rPr lang="en-US" sz="800" dirty="0" err="1"/>
              <a:t>Thierens</a:t>
            </a:r>
            <a:r>
              <a:rPr lang="en-US" sz="800" dirty="0"/>
              <a:t>, T. </a:t>
            </a:r>
            <a:r>
              <a:rPr lang="en-US" sz="800" dirty="0" err="1"/>
              <a:t>Tušar</a:t>
            </a:r>
            <a:r>
              <a:rPr lang="en-US" sz="800" dirty="0"/>
              <a:t>, J. van </a:t>
            </a:r>
            <a:r>
              <a:rPr lang="en-US" sz="800" dirty="0" err="1"/>
              <a:t>Aarle</a:t>
            </a:r>
            <a:r>
              <a:rPr lang="en-US" sz="800" dirty="0"/>
              <a:t>, R. van der </a:t>
            </a:r>
            <a:r>
              <a:rPr lang="en-US" sz="800" dirty="0" err="1"/>
              <a:t>Laarse</a:t>
            </a:r>
            <a:r>
              <a:rPr lang="en-US" sz="800" dirty="0"/>
              <a:t>, M.C. van der Meer, I.W.E.M. van Dijk, M. van Herk, N. van </a:t>
            </a:r>
            <a:r>
              <a:rPr lang="en-US" sz="800" dirty="0" err="1"/>
              <a:t>Wieringen</a:t>
            </a:r>
            <a:r>
              <a:rPr lang="en-US" sz="800" dirty="0"/>
              <a:t>, I.B. Vermeulen, M. </a:t>
            </a:r>
            <a:r>
              <a:rPr lang="en-US" sz="800" dirty="0" err="1"/>
              <a:t>Virgolin</a:t>
            </a:r>
            <a:r>
              <a:rPr lang="en-US" sz="800" dirty="0"/>
              <a:t>, Z. Wang, H. </a:t>
            </a:r>
            <a:r>
              <a:rPr lang="en-US" sz="800" dirty="0" err="1"/>
              <a:t>Westerveld</a:t>
            </a:r>
            <a:r>
              <a:rPr lang="en-US" sz="800" dirty="0"/>
              <a:t>, J. Wiersma, G. Winter-</a:t>
            </a:r>
            <a:r>
              <a:rPr lang="en-US" sz="800" dirty="0" err="1"/>
              <a:t>Warnars</a:t>
            </a:r>
            <a:r>
              <a:rPr lang="en-US" sz="800" dirty="0"/>
              <a:t>, C. </a:t>
            </a:r>
            <a:r>
              <a:rPr lang="en-US" sz="800" dirty="0" err="1"/>
              <a:t>Witteveen</a:t>
            </a:r>
            <a:r>
              <a:rPr lang="en-US" sz="800" dirty="0"/>
              <a:t>, L.Z. </a:t>
            </a:r>
            <a:r>
              <a:rPr lang="en-US" sz="800" dirty="0" err="1"/>
              <a:t>Zaletel</a:t>
            </a:r>
            <a:endParaRPr lang="en-US" sz="800" spc="-60" dirty="0"/>
          </a:p>
          <a:p>
            <a:pPr marL="266700" indent="-266700">
              <a:spcAft>
                <a:spcPts val="1000"/>
              </a:spcAft>
              <a:buClr>
                <a:srgbClr val="D11241"/>
              </a:buClr>
            </a:pPr>
            <a:r>
              <a:rPr lang="en-US" sz="2400" dirty="0">
                <a:solidFill>
                  <a:srgbClr val="D11241"/>
                </a:solidFill>
              </a:rPr>
              <a:t>Industry partners</a:t>
            </a:r>
            <a:r>
              <a:rPr lang="en-US" sz="2400" dirty="0">
                <a:solidFill>
                  <a:srgbClr val="0000C8"/>
                </a:solidFill>
              </a:rPr>
              <a:t> </a:t>
            </a:r>
            <a:r>
              <a:rPr lang="en-US" sz="2400" dirty="0"/>
              <a:t>and </a:t>
            </a:r>
            <a:r>
              <a:rPr lang="en-US" sz="2400" dirty="0">
                <a:solidFill>
                  <a:srgbClr val="D11241"/>
                </a:solidFill>
              </a:rPr>
              <a:t>funding bodies</a:t>
            </a:r>
            <a:r>
              <a:rPr lang="en-US" sz="2400" dirty="0"/>
              <a:t> (so far!)</a:t>
            </a:r>
            <a:endParaRPr lang="en-US" sz="2000" dirty="0"/>
          </a:p>
        </p:txBody>
      </p:sp>
      <p:pic>
        <p:nvPicPr>
          <p:cNvPr id="5" name="Picture 4">
            <a:extLst>
              <a:ext uri="{FF2B5EF4-FFF2-40B4-BE49-F238E27FC236}">
                <a16:creationId xmlns:a16="http://schemas.microsoft.com/office/drawing/2014/main" id="{0AE8EA8A-877A-4ECD-8B61-1EDA07BDAD35}"/>
              </a:ext>
            </a:extLst>
          </p:cNvPr>
          <p:cNvPicPr>
            <a:picLocks noChangeAspect="1"/>
          </p:cNvPicPr>
          <p:nvPr/>
        </p:nvPicPr>
        <p:blipFill>
          <a:blip r:embed="rId3"/>
          <a:stretch>
            <a:fillRect/>
          </a:stretch>
        </p:blipFill>
        <p:spPr>
          <a:xfrm>
            <a:off x="3615212" y="4490199"/>
            <a:ext cx="1105283" cy="311497"/>
          </a:xfrm>
          <a:prstGeom prst="rect">
            <a:avLst/>
          </a:prstGeom>
        </p:spPr>
      </p:pic>
      <p:pic>
        <p:nvPicPr>
          <p:cNvPr id="6" name="Picture 5">
            <a:extLst>
              <a:ext uri="{FF2B5EF4-FFF2-40B4-BE49-F238E27FC236}">
                <a16:creationId xmlns:a16="http://schemas.microsoft.com/office/drawing/2014/main" id="{1D303E58-E13C-47F0-BF87-8CD4687DD164}"/>
              </a:ext>
            </a:extLst>
          </p:cNvPr>
          <p:cNvPicPr>
            <a:picLocks noChangeAspect="1"/>
          </p:cNvPicPr>
          <p:nvPr/>
        </p:nvPicPr>
        <p:blipFill>
          <a:blip r:embed="rId4"/>
          <a:stretch>
            <a:fillRect/>
          </a:stretch>
        </p:blipFill>
        <p:spPr>
          <a:xfrm>
            <a:off x="3321949" y="3318190"/>
            <a:ext cx="614463" cy="327202"/>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05E3C38B-91D1-46C9-B77E-DBA1D8429439}"/>
              </a:ext>
            </a:extLst>
          </p:cNvPr>
          <p:cNvPicPr>
            <a:picLocks noChangeAspect="1"/>
          </p:cNvPicPr>
          <p:nvPr/>
        </p:nvPicPr>
        <p:blipFill>
          <a:blip r:embed="rId5"/>
          <a:stretch>
            <a:fillRect/>
          </a:stretch>
        </p:blipFill>
        <p:spPr>
          <a:xfrm>
            <a:off x="5083937" y="3290090"/>
            <a:ext cx="552270" cy="894286"/>
          </a:xfrm>
          <a:prstGeom prst="rect">
            <a:avLst/>
          </a:prstGeom>
        </p:spPr>
      </p:pic>
      <p:pic>
        <p:nvPicPr>
          <p:cNvPr id="11" name="Picture 10" descr="A picture containing compact disk, electronics&#10;&#10;Description automatically generated">
            <a:extLst>
              <a:ext uri="{FF2B5EF4-FFF2-40B4-BE49-F238E27FC236}">
                <a16:creationId xmlns:a16="http://schemas.microsoft.com/office/drawing/2014/main" id="{FF10FBC2-337D-49DC-A295-626E287413C9}"/>
              </a:ext>
            </a:extLst>
          </p:cNvPr>
          <p:cNvPicPr>
            <a:picLocks noChangeAspect="1"/>
          </p:cNvPicPr>
          <p:nvPr/>
        </p:nvPicPr>
        <p:blipFill>
          <a:blip r:embed="rId6"/>
          <a:stretch>
            <a:fillRect/>
          </a:stretch>
        </p:blipFill>
        <p:spPr>
          <a:xfrm>
            <a:off x="6277007" y="3426302"/>
            <a:ext cx="310931" cy="310931"/>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55DD0CC-0A19-47B3-8ED4-5220E6120466}"/>
              </a:ext>
            </a:extLst>
          </p:cNvPr>
          <p:cNvPicPr>
            <a:picLocks noChangeAspect="1"/>
          </p:cNvPicPr>
          <p:nvPr/>
        </p:nvPicPr>
        <p:blipFill>
          <a:blip r:embed="rId7"/>
          <a:stretch>
            <a:fillRect/>
          </a:stretch>
        </p:blipFill>
        <p:spPr>
          <a:xfrm>
            <a:off x="7294934" y="3337191"/>
            <a:ext cx="752602" cy="516520"/>
          </a:xfrm>
          <a:prstGeom prst="rect">
            <a:avLst/>
          </a:prstGeom>
        </p:spPr>
      </p:pic>
      <p:pic>
        <p:nvPicPr>
          <p:cNvPr id="13" name="Picture 2" descr="Afbeeldingsresultaat voor Elekta logo">
            <a:extLst>
              <a:ext uri="{FF2B5EF4-FFF2-40B4-BE49-F238E27FC236}">
                <a16:creationId xmlns:a16="http://schemas.microsoft.com/office/drawing/2014/main" id="{ED3B3C7B-280C-422D-9D05-D9828B9730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1025" y="4003102"/>
            <a:ext cx="1706829" cy="44164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8595FD6B-B2F6-4443-8524-3FCB98BD898C}"/>
              </a:ext>
            </a:extLst>
          </p:cNvPr>
          <p:cNvGrpSpPr/>
          <p:nvPr/>
        </p:nvGrpSpPr>
        <p:grpSpPr>
          <a:xfrm>
            <a:off x="7377510" y="4629961"/>
            <a:ext cx="1247496" cy="425886"/>
            <a:chOff x="3854529" y="3434352"/>
            <a:chExt cx="1720087" cy="587226"/>
          </a:xfrm>
        </p:grpSpPr>
        <p:pic>
          <p:nvPicPr>
            <p:cNvPr id="15" name="Picture 14">
              <a:extLst>
                <a:ext uri="{FF2B5EF4-FFF2-40B4-BE49-F238E27FC236}">
                  <a16:creationId xmlns:a16="http://schemas.microsoft.com/office/drawing/2014/main" id="{8115F29E-7975-4E7C-A188-B6F4C6419608}"/>
                </a:ext>
              </a:extLst>
            </p:cNvPr>
            <p:cNvPicPr>
              <a:picLocks noChangeAspect="1"/>
            </p:cNvPicPr>
            <p:nvPr/>
          </p:nvPicPr>
          <p:blipFill>
            <a:blip r:embed="rId9"/>
            <a:stretch>
              <a:fillRect/>
            </a:stretch>
          </p:blipFill>
          <p:spPr>
            <a:xfrm>
              <a:off x="3966807" y="3434352"/>
              <a:ext cx="1376445" cy="407794"/>
            </a:xfrm>
            <a:prstGeom prst="rect">
              <a:avLst/>
            </a:prstGeom>
          </p:spPr>
        </p:pic>
        <p:sp>
          <p:nvSpPr>
            <p:cNvPr id="16" name="TextBox 15">
              <a:extLst>
                <a:ext uri="{FF2B5EF4-FFF2-40B4-BE49-F238E27FC236}">
                  <a16:creationId xmlns:a16="http://schemas.microsoft.com/office/drawing/2014/main" id="{17914175-AA5B-457F-81D5-5EB8A5882CE8}"/>
                </a:ext>
              </a:extLst>
            </p:cNvPr>
            <p:cNvSpPr txBox="1"/>
            <p:nvPr/>
          </p:nvSpPr>
          <p:spPr>
            <a:xfrm>
              <a:off x="3854529" y="3766954"/>
              <a:ext cx="1720087" cy="254624"/>
            </a:xfrm>
            <a:prstGeom prst="rect">
              <a:avLst/>
            </a:prstGeom>
            <a:noFill/>
          </p:spPr>
          <p:txBody>
            <a:bodyPr wrap="square" rtlCol="0">
              <a:spAutoFit/>
            </a:bodyPr>
            <a:lstStyle/>
            <a:p>
              <a:r>
                <a:rPr lang="en-US" sz="600" spc="-40" dirty="0" err="1"/>
                <a:t>Maurits</a:t>
              </a:r>
              <a:r>
                <a:rPr lang="en-US" sz="600" spc="-40" dirty="0"/>
                <a:t> </a:t>
              </a:r>
              <a:r>
                <a:rPr lang="en-US" sz="600" spc="-40" dirty="0" err="1"/>
                <a:t>en</a:t>
              </a:r>
              <a:r>
                <a:rPr lang="en-US" sz="600" spc="-40" dirty="0"/>
                <a:t> Anna de Kock </a:t>
              </a:r>
              <a:r>
                <a:rPr lang="en-US" sz="600" spc="-40" dirty="0" err="1"/>
                <a:t>stichting</a:t>
              </a:r>
              <a:endParaRPr lang="en-US" sz="600" spc="-40" dirty="0"/>
            </a:p>
          </p:txBody>
        </p:sp>
      </p:grpSp>
      <p:pic>
        <p:nvPicPr>
          <p:cNvPr id="17" name="Picture 16">
            <a:extLst>
              <a:ext uri="{FF2B5EF4-FFF2-40B4-BE49-F238E27FC236}">
                <a16:creationId xmlns:a16="http://schemas.microsoft.com/office/drawing/2014/main" id="{5EE8531C-D46D-48A9-8204-59A6B1A9D33C}"/>
              </a:ext>
            </a:extLst>
          </p:cNvPr>
          <p:cNvPicPr>
            <a:picLocks noChangeAspect="1"/>
          </p:cNvPicPr>
          <p:nvPr/>
        </p:nvPicPr>
        <p:blipFill>
          <a:blip r:embed="rId10"/>
          <a:stretch>
            <a:fillRect/>
          </a:stretch>
        </p:blipFill>
        <p:spPr>
          <a:xfrm>
            <a:off x="4945418" y="4500048"/>
            <a:ext cx="1344338" cy="441642"/>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8B215C4F-9BBE-46F3-AEEA-0317662461F4}"/>
              </a:ext>
            </a:extLst>
          </p:cNvPr>
          <p:cNvPicPr>
            <a:picLocks noChangeAspect="1"/>
          </p:cNvPicPr>
          <p:nvPr/>
        </p:nvPicPr>
        <p:blipFill>
          <a:blip r:embed="rId11"/>
          <a:stretch>
            <a:fillRect/>
          </a:stretch>
        </p:blipFill>
        <p:spPr>
          <a:xfrm>
            <a:off x="8446784" y="3518292"/>
            <a:ext cx="356444" cy="266219"/>
          </a:xfrm>
          <a:prstGeom prst="rect">
            <a:avLst/>
          </a:prstGeom>
        </p:spPr>
      </p:pic>
      <p:pic>
        <p:nvPicPr>
          <p:cNvPr id="19" name="Picture 18" descr="A close up of a logo&#10;&#10;Description automatically generated">
            <a:extLst>
              <a:ext uri="{FF2B5EF4-FFF2-40B4-BE49-F238E27FC236}">
                <a16:creationId xmlns:a16="http://schemas.microsoft.com/office/drawing/2014/main" id="{6923CBC0-CDBF-4F01-B387-E3B62CCD2066}"/>
              </a:ext>
            </a:extLst>
          </p:cNvPr>
          <p:cNvPicPr>
            <a:picLocks noChangeAspect="1"/>
          </p:cNvPicPr>
          <p:nvPr/>
        </p:nvPicPr>
        <p:blipFill>
          <a:blip r:embed="rId12"/>
          <a:stretch>
            <a:fillRect/>
          </a:stretch>
        </p:blipFill>
        <p:spPr>
          <a:xfrm>
            <a:off x="6538151" y="4657732"/>
            <a:ext cx="672393" cy="337182"/>
          </a:xfrm>
          <a:prstGeom prst="rect">
            <a:avLst/>
          </a:prstGeom>
        </p:spPr>
      </p:pic>
      <p:pic>
        <p:nvPicPr>
          <p:cNvPr id="20" name="Picture 4" descr="Afbeeldingsresultaat voor escience center logo">
            <a:extLst>
              <a:ext uri="{FF2B5EF4-FFF2-40B4-BE49-F238E27FC236}">
                <a16:creationId xmlns:a16="http://schemas.microsoft.com/office/drawing/2014/main" id="{1E8EC754-0541-40FE-8A6A-4E77E9D254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68016" y="3983083"/>
            <a:ext cx="1081478" cy="2546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drawing of a face&#10;&#10;Description automatically generated">
            <a:extLst>
              <a:ext uri="{FF2B5EF4-FFF2-40B4-BE49-F238E27FC236}">
                <a16:creationId xmlns:a16="http://schemas.microsoft.com/office/drawing/2014/main" id="{E2EF96C3-3EC7-45D9-AB18-253FEF10BBC9}"/>
              </a:ext>
            </a:extLst>
          </p:cNvPr>
          <p:cNvPicPr>
            <a:picLocks noChangeAspect="1"/>
          </p:cNvPicPr>
          <p:nvPr/>
        </p:nvPicPr>
        <p:blipFill>
          <a:blip r:embed="rId14"/>
          <a:stretch>
            <a:fillRect/>
          </a:stretch>
        </p:blipFill>
        <p:spPr>
          <a:xfrm>
            <a:off x="2084116" y="3639857"/>
            <a:ext cx="1148865" cy="265572"/>
          </a:xfrm>
          <a:prstGeom prst="rect">
            <a:avLst/>
          </a:prstGeom>
        </p:spPr>
      </p:pic>
      <p:pic>
        <p:nvPicPr>
          <p:cNvPr id="22" name="Picture 21" descr="A close up of a logo&#10;&#10;Description automatically generated">
            <a:extLst>
              <a:ext uri="{FF2B5EF4-FFF2-40B4-BE49-F238E27FC236}">
                <a16:creationId xmlns:a16="http://schemas.microsoft.com/office/drawing/2014/main" id="{3AFAECC1-C9A0-4ED2-BFF8-7B7A2F99FCD7}"/>
              </a:ext>
            </a:extLst>
          </p:cNvPr>
          <p:cNvPicPr>
            <a:picLocks noChangeAspect="1"/>
          </p:cNvPicPr>
          <p:nvPr/>
        </p:nvPicPr>
        <p:blipFill>
          <a:blip r:embed="rId15"/>
          <a:stretch>
            <a:fillRect/>
          </a:stretch>
        </p:blipFill>
        <p:spPr>
          <a:xfrm>
            <a:off x="2391838" y="4730783"/>
            <a:ext cx="938430" cy="232731"/>
          </a:xfrm>
          <a:prstGeom prst="rect">
            <a:avLst/>
          </a:prstGeom>
        </p:spPr>
      </p:pic>
      <p:pic>
        <p:nvPicPr>
          <p:cNvPr id="23" name="Picture 22">
            <a:extLst>
              <a:ext uri="{FF2B5EF4-FFF2-40B4-BE49-F238E27FC236}">
                <a16:creationId xmlns:a16="http://schemas.microsoft.com/office/drawing/2014/main" id="{BDF6E908-B1D8-4F22-9725-26227342EC8A}"/>
              </a:ext>
            </a:extLst>
          </p:cNvPr>
          <p:cNvPicPr>
            <a:picLocks noChangeAspect="1"/>
          </p:cNvPicPr>
          <p:nvPr/>
        </p:nvPicPr>
        <p:blipFill>
          <a:blip r:embed="rId16"/>
          <a:stretch>
            <a:fillRect/>
          </a:stretch>
        </p:blipFill>
        <p:spPr>
          <a:xfrm>
            <a:off x="4424134" y="3871619"/>
            <a:ext cx="611954" cy="303529"/>
          </a:xfrm>
          <a:prstGeom prst="rect">
            <a:avLst/>
          </a:prstGeom>
        </p:spPr>
      </p:pic>
      <p:pic>
        <p:nvPicPr>
          <p:cNvPr id="24" name="Picture 23" descr="A close up of a logo&#10;&#10;Description automatically generated">
            <a:extLst>
              <a:ext uri="{FF2B5EF4-FFF2-40B4-BE49-F238E27FC236}">
                <a16:creationId xmlns:a16="http://schemas.microsoft.com/office/drawing/2014/main" id="{F1EE99C4-EF42-4381-8657-2B2FA74DE74B}"/>
              </a:ext>
            </a:extLst>
          </p:cNvPr>
          <p:cNvPicPr>
            <a:picLocks noChangeAspect="1"/>
          </p:cNvPicPr>
          <p:nvPr/>
        </p:nvPicPr>
        <p:blipFill>
          <a:blip r:embed="rId17"/>
          <a:stretch>
            <a:fillRect/>
          </a:stretch>
        </p:blipFill>
        <p:spPr>
          <a:xfrm>
            <a:off x="3936412" y="3717688"/>
            <a:ext cx="294010" cy="294010"/>
          </a:xfrm>
          <a:prstGeom prst="rect">
            <a:avLst/>
          </a:prstGeom>
        </p:spPr>
      </p:pic>
      <p:pic>
        <p:nvPicPr>
          <p:cNvPr id="25" name="Picture 24">
            <a:extLst>
              <a:ext uri="{FF2B5EF4-FFF2-40B4-BE49-F238E27FC236}">
                <a16:creationId xmlns:a16="http://schemas.microsoft.com/office/drawing/2014/main" id="{66D47131-CB47-4342-BD29-2641AC8E731A}"/>
              </a:ext>
            </a:extLst>
          </p:cNvPr>
          <p:cNvPicPr>
            <a:picLocks noChangeAspect="1"/>
          </p:cNvPicPr>
          <p:nvPr/>
        </p:nvPicPr>
        <p:blipFill>
          <a:blip r:embed="rId18"/>
          <a:stretch>
            <a:fillRect/>
          </a:stretch>
        </p:blipFill>
        <p:spPr>
          <a:xfrm>
            <a:off x="4088948" y="3619859"/>
            <a:ext cx="552271" cy="137454"/>
          </a:xfrm>
          <a:prstGeom prst="rect">
            <a:avLst/>
          </a:prstGeom>
        </p:spPr>
      </p:pic>
      <p:pic>
        <p:nvPicPr>
          <p:cNvPr id="4" name="Picture 3">
            <a:extLst>
              <a:ext uri="{FF2B5EF4-FFF2-40B4-BE49-F238E27FC236}">
                <a16:creationId xmlns:a16="http://schemas.microsoft.com/office/drawing/2014/main" id="{A29F62E1-A9EB-4511-B21F-1CD6B869D734}"/>
              </a:ext>
            </a:extLst>
          </p:cNvPr>
          <p:cNvPicPr>
            <a:picLocks noChangeAspect="1"/>
          </p:cNvPicPr>
          <p:nvPr/>
        </p:nvPicPr>
        <p:blipFill>
          <a:blip r:embed="rId19"/>
          <a:stretch>
            <a:fillRect/>
          </a:stretch>
        </p:blipFill>
        <p:spPr>
          <a:xfrm>
            <a:off x="5881738" y="3927517"/>
            <a:ext cx="1685059" cy="446981"/>
          </a:xfrm>
          <a:prstGeom prst="rect">
            <a:avLst/>
          </a:prstGeom>
        </p:spPr>
      </p:pic>
    </p:spTree>
    <p:extLst>
      <p:ext uri="{BB962C8B-B14F-4D97-AF65-F5344CB8AC3E}">
        <p14:creationId xmlns:p14="http://schemas.microsoft.com/office/powerpoint/2010/main" val="2071409017"/>
      </p:ext>
    </p:extLst>
  </p:cSld>
  <p:clrMapOvr>
    <a:masterClrMapping/>
  </p:clrMapOvr>
  <mc:AlternateContent xmlns:mc="http://schemas.openxmlformats.org/markup-compatibility/2006" xmlns:p14="http://schemas.microsoft.com/office/powerpoint/2010/main">
    <mc:Choice Requires="p14">
      <p:transition spd="slow" p14:dur="2000" advTm="719"/>
    </mc:Choice>
    <mc:Fallback xmlns="">
      <p:transition spd="slow" advTm="71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2DAE474D-94FE-4382-B4C6-BD365059446E}"/>
              </a:ext>
            </a:extLst>
          </p:cNvPr>
          <p:cNvPicPr>
            <a:picLocks noChangeAspect="1"/>
          </p:cNvPicPr>
          <p:nvPr/>
        </p:nvPicPr>
        <p:blipFill>
          <a:blip r:embed="rId3"/>
          <a:stretch>
            <a:fillRect/>
          </a:stretch>
        </p:blipFill>
        <p:spPr>
          <a:xfrm>
            <a:off x="2841931" y="741078"/>
            <a:ext cx="4251715" cy="4196443"/>
          </a:xfrm>
          <a:prstGeom prst="rect">
            <a:avLst/>
          </a:prstGeom>
        </p:spPr>
      </p:pic>
      <p:sp>
        <p:nvSpPr>
          <p:cNvPr id="8" name="Title 1">
            <a:extLst>
              <a:ext uri="{FF2B5EF4-FFF2-40B4-BE49-F238E27FC236}">
                <a16:creationId xmlns:a16="http://schemas.microsoft.com/office/drawing/2014/main" id="{36E30F15-CB14-4492-90C9-A5803A0BCFBA}"/>
              </a:ext>
            </a:extLst>
          </p:cNvPr>
          <p:cNvSpPr>
            <a:spLocks noGrp="1"/>
          </p:cNvSpPr>
          <p:nvPr>
            <p:ph type="title"/>
          </p:nvPr>
        </p:nvSpPr>
        <p:spPr>
          <a:xfrm>
            <a:off x="1763106" y="205979"/>
            <a:ext cx="7106464" cy="857250"/>
          </a:xfrm>
        </p:spPr>
        <p:txBody>
          <a:bodyPr/>
          <a:lstStyle/>
          <a:p>
            <a:r>
              <a:rPr lang="en-US" dirty="0"/>
              <a:t>Thank you</a:t>
            </a:r>
          </a:p>
        </p:txBody>
      </p:sp>
    </p:spTree>
    <p:extLst>
      <p:ext uri="{BB962C8B-B14F-4D97-AF65-F5344CB8AC3E}">
        <p14:creationId xmlns:p14="http://schemas.microsoft.com/office/powerpoint/2010/main" val="1748830319"/>
      </p:ext>
    </p:extLst>
  </p:cSld>
  <p:clrMapOvr>
    <a:masterClrMapping/>
  </p:clrMapOvr>
  <mc:AlternateContent xmlns:mc="http://schemas.openxmlformats.org/markup-compatibility/2006" xmlns:p14="http://schemas.microsoft.com/office/powerpoint/2010/main">
    <mc:Choice Requires="p14">
      <p:transition spd="slow" p14:dur="2000" advTm="13255"/>
    </mc:Choice>
    <mc:Fallback xmlns="">
      <p:transition spd="slow" advTm="1325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D3A53DC0-A3E8-4C35-9E9C-4021AAF369EC}"/>
              </a:ext>
            </a:extLst>
          </p:cNvPr>
          <p:cNvPicPr>
            <a:picLocks noChangeAspect="1"/>
          </p:cNvPicPr>
          <p:nvPr/>
        </p:nvPicPr>
        <p:blipFill>
          <a:blip r:embed="rId6"/>
          <a:stretch>
            <a:fillRect/>
          </a:stretch>
        </p:blipFill>
        <p:spPr>
          <a:xfrm>
            <a:off x="2191378" y="2137426"/>
            <a:ext cx="6552057" cy="2984630"/>
          </a:xfrm>
          <a:prstGeom prst="rect">
            <a:avLst/>
          </a:prstGeom>
        </p:spPr>
      </p:pic>
      <p:pic>
        <p:nvPicPr>
          <p:cNvPr id="13" name="Picture 12" descr="A close up of a map&#10;&#10;Description automatically generated">
            <a:extLst>
              <a:ext uri="{FF2B5EF4-FFF2-40B4-BE49-F238E27FC236}">
                <a16:creationId xmlns:a16="http://schemas.microsoft.com/office/drawing/2014/main" id="{CFE60B14-9A78-4FFB-AAAF-D7AA726C715D}"/>
              </a:ext>
            </a:extLst>
          </p:cNvPr>
          <p:cNvPicPr>
            <a:picLocks noChangeAspect="1"/>
          </p:cNvPicPr>
          <p:nvPr/>
        </p:nvPicPr>
        <p:blipFill>
          <a:blip r:embed="rId7"/>
          <a:stretch>
            <a:fillRect/>
          </a:stretch>
        </p:blipFill>
        <p:spPr>
          <a:xfrm>
            <a:off x="2191378" y="2137426"/>
            <a:ext cx="6552057" cy="2984630"/>
          </a:xfrm>
          <a:prstGeom prst="rect">
            <a:avLst/>
          </a:prstGeom>
        </p:spPr>
      </p:pic>
      <p:pic>
        <p:nvPicPr>
          <p:cNvPr id="15" name="Picture 14" descr="A close up of a map&#10;&#10;Description automatically generated">
            <a:extLst>
              <a:ext uri="{FF2B5EF4-FFF2-40B4-BE49-F238E27FC236}">
                <a16:creationId xmlns:a16="http://schemas.microsoft.com/office/drawing/2014/main" id="{4DF0AB17-3CC3-4897-B8DA-4F9E7C828507}"/>
              </a:ext>
            </a:extLst>
          </p:cNvPr>
          <p:cNvPicPr>
            <a:picLocks noChangeAspect="1"/>
          </p:cNvPicPr>
          <p:nvPr/>
        </p:nvPicPr>
        <p:blipFill>
          <a:blip r:embed="rId8"/>
          <a:stretch>
            <a:fillRect/>
          </a:stretch>
        </p:blipFill>
        <p:spPr>
          <a:xfrm>
            <a:off x="2191378" y="2137426"/>
            <a:ext cx="6552057" cy="2984630"/>
          </a:xfrm>
          <a:prstGeom prst="rect">
            <a:avLst/>
          </a:prstGeom>
        </p:spPr>
      </p:pic>
      <p:pic>
        <p:nvPicPr>
          <p:cNvPr id="17" name="Picture 16" descr="A close up of a map&#10;&#10;Description automatically generated">
            <a:extLst>
              <a:ext uri="{FF2B5EF4-FFF2-40B4-BE49-F238E27FC236}">
                <a16:creationId xmlns:a16="http://schemas.microsoft.com/office/drawing/2014/main" id="{86207419-FE47-4215-937E-CD25207E98E3}"/>
              </a:ext>
            </a:extLst>
          </p:cNvPr>
          <p:cNvPicPr>
            <a:picLocks noChangeAspect="1"/>
          </p:cNvPicPr>
          <p:nvPr/>
        </p:nvPicPr>
        <p:blipFill>
          <a:blip r:embed="rId9"/>
          <a:stretch>
            <a:fillRect/>
          </a:stretch>
        </p:blipFill>
        <p:spPr>
          <a:xfrm>
            <a:off x="2191378" y="2137426"/>
            <a:ext cx="6552057" cy="2984630"/>
          </a:xfrm>
          <a:prstGeom prst="rect">
            <a:avLst/>
          </a:prstGeom>
        </p:spPr>
      </p:pic>
      <p:sp>
        <p:nvSpPr>
          <p:cNvPr id="2" name="Title 1"/>
          <p:cNvSpPr>
            <a:spLocks noGrp="1"/>
          </p:cNvSpPr>
          <p:nvPr>
            <p:ph type="title"/>
          </p:nvPr>
        </p:nvSpPr>
        <p:spPr>
          <a:xfrm>
            <a:off x="1763106" y="205979"/>
            <a:ext cx="7438044" cy="857250"/>
          </a:xfrm>
        </p:spPr>
        <p:txBody>
          <a:bodyPr>
            <a:normAutofit/>
          </a:bodyPr>
          <a:lstStyle/>
          <a:p>
            <a:r>
              <a:rPr lang="en-US" dirty="0"/>
              <a:t>How do EAs Work?</a:t>
            </a:r>
          </a:p>
        </p:txBody>
      </p:sp>
      <p:sp>
        <p:nvSpPr>
          <p:cNvPr id="8" name="Content Placeholder 2">
            <a:extLst>
              <a:ext uri="{FF2B5EF4-FFF2-40B4-BE49-F238E27FC236}">
                <a16:creationId xmlns:a16="http://schemas.microsoft.com/office/drawing/2014/main" id="{3503144D-8C0A-4EEB-AC55-DA08D847A97A}"/>
              </a:ext>
            </a:extLst>
          </p:cNvPr>
          <p:cNvSpPr txBox="1">
            <a:spLocks/>
          </p:cNvSpPr>
          <p:nvPr/>
        </p:nvSpPr>
        <p:spPr>
          <a:xfrm>
            <a:off x="2323915" y="1697665"/>
            <a:ext cx="1674385" cy="4356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42862">
              <a:lnSpc>
                <a:spcPct val="110000"/>
              </a:lnSpc>
              <a:spcBef>
                <a:spcPts val="0"/>
              </a:spcBef>
              <a:buFont typeface="Arial"/>
              <a:buNone/>
            </a:pPr>
            <a:r>
              <a:rPr lang="en-US" sz="1800" i="1" dirty="0">
                <a:solidFill>
                  <a:srgbClr val="D11241"/>
                </a:solidFill>
              </a:rPr>
              <a:t>1. Population</a:t>
            </a:r>
          </a:p>
        </p:txBody>
      </p:sp>
      <p:sp>
        <p:nvSpPr>
          <p:cNvPr id="9" name="Content Placeholder 2">
            <a:extLst>
              <a:ext uri="{FF2B5EF4-FFF2-40B4-BE49-F238E27FC236}">
                <a16:creationId xmlns:a16="http://schemas.microsoft.com/office/drawing/2014/main" id="{A22DBBE0-41D4-45C8-BEFB-4D4DCD9444AC}"/>
              </a:ext>
            </a:extLst>
          </p:cNvPr>
          <p:cNvSpPr txBox="1">
            <a:spLocks/>
          </p:cNvSpPr>
          <p:nvPr/>
        </p:nvSpPr>
        <p:spPr>
          <a:xfrm>
            <a:off x="4719498" y="1719268"/>
            <a:ext cx="1766438" cy="3573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42862">
              <a:lnSpc>
                <a:spcPct val="110000"/>
              </a:lnSpc>
              <a:spcBef>
                <a:spcPts val="0"/>
              </a:spcBef>
              <a:buFont typeface="Arial"/>
              <a:buNone/>
            </a:pPr>
            <a:r>
              <a:rPr lang="en-US" sz="1800" i="1" dirty="0">
                <a:solidFill>
                  <a:srgbClr val="D11241"/>
                </a:solidFill>
              </a:rPr>
              <a:t>2. Selection</a:t>
            </a:r>
          </a:p>
        </p:txBody>
      </p:sp>
      <p:sp>
        <p:nvSpPr>
          <p:cNvPr id="10" name="Content Placeholder 2">
            <a:extLst>
              <a:ext uri="{FF2B5EF4-FFF2-40B4-BE49-F238E27FC236}">
                <a16:creationId xmlns:a16="http://schemas.microsoft.com/office/drawing/2014/main" id="{4304C3CE-96B0-4607-857C-7693EA976849}"/>
              </a:ext>
            </a:extLst>
          </p:cNvPr>
          <p:cNvSpPr txBox="1">
            <a:spLocks/>
          </p:cNvSpPr>
          <p:nvPr/>
        </p:nvSpPr>
        <p:spPr>
          <a:xfrm>
            <a:off x="7082680" y="1723795"/>
            <a:ext cx="1660755" cy="35278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42862">
              <a:lnSpc>
                <a:spcPct val="110000"/>
              </a:lnSpc>
              <a:spcBef>
                <a:spcPts val="0"/>
              </a:spcBef>
              <a:buFont typeface="Arial"/>
              <a:buNone/>
            </a:pPr>
            <a:r>
              <a:rPr lang="en-US" sz="1800" i="1" dirty="0">
                <a:solidFill>
                  <a:srgbClr val="D11241"/>
                </a:solidFill>
              </a:rPr>
              <a:t>3. Variation</a:t>
            </a:r>
          </a:p>
        </p:txBody>
      </p:sp>
      <p:pic>
        <p:nvPicPr>
          <p:cNvPr id="24" name="RVEA_example_run_in_2D">
            <a:hlinkClick r:id="" action="ppaction://media"/>
            <a:extLst>
              <a:ext uri="{FF2B5EF4-FFF2-40B4-BE49-F238E27FC236}">
                <a16:creationId xmlns:a16="http://schemas.microsoft.com/office/drawing/2014/main" id="{9DDD7894-EECE-48F9-9263-38FC5E9687C9}"/>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2191378" y="2137425"/>
            <a:ext cx="6553200" cy="2969575"/>
          </a:xfrm>
          <a:prstGeom prst="rect">
            <a:avLst/>
          </a:prstGeom>
        </p:spPr>
      </p:pic>
      <p:sp>
        <p:nvSpPr>
          <p:cNvPr id="23" name="TextBox 22">
            <a:extLst>
              <a:ext uri="{FF2B5EF4-FFF2-40B4-BE49-F238E27FC236}">
                <a16:creationId xmlns:a16="http://schemas.microsoft.com/office/drawing/2014/main" id="{3D94C790-BDED-447A-A9A4-05C268196A71}"/>
              </a:ext>
            </a:extLst>
          </p:cNvPr>
          <p:cNvSpPr txBox="1"/>
          <p:nvPr/>
        </p:nvSpPr>
        <p:spPr>
          <a:xfrm>
            <a:off x="4939181" y="2182533"/>
            <a:ext cx="1031051" cy="369332"/>
          </a:xfrm>
          <a:prstGeom prst="rect">
            <a:avLst/>
          </a:prstGeom>
          <a:noFill/>
          <a:ln w="25400">
            <a:solidFill>
              <a:srgbClr val="D11241"/>
            </a:solidFill>
          </a:ln>
        </p:spPr>
        <p:txBody>
          <a:bodyPr wrap="none" rtlCol="0">
            <a:spAutoFit/>
          </a:bodyPr>
          <a:lstStyle/>
          <a:p>
            <a:r>
              <a:rPr lang="en-US" b="1" dirty="0"/>
              <a:t>Repeat!</a:t>
            </a:r>
          </a:p>
        </p:txBody>
      </p:sp>
      <p:sp>
        <p:nvSpPr>
          <p:cNvPr id="31" name="Content Placeholder 2">
            <a:extLst>
              <a:ext uri="{FF2B5EF4-FFF2-40B4-BE49-F238E27FC236}">
                <a16:creationId xmlns:a16="http://schemas.microsoft.com/office/drawing/2014/main" id="{242382E5-28AA-43CD-8F54-139B9CA5E833}"/>
              </a:ext>
            </a:extLst>
          </p:cNvPr>
          <p:cNvSpPr txBox="1">
            <a:spLocks/>
          </p:cNvSpPr>
          <p:nvPr/>
        </p:nvSpPr>
        <p:spPr>
          <a:xfrm>
            <a:off x="1763105" y="1200150"/>
            <a:ext cx="7344732" cy="3987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8288" indent="-268288">
              <a:spcBef>
                <a:spcPts val="500"/>
              </a:spcBef>
              <a:spcAft>
                <a:spcPts val="500"/>
              </a:spcAft>
              <a:buClr>
                <a:srgbClr val="D11241"/>
              </a:buClr>
            </a:pPr>
            <a:r>
              <a:rPr lang="en-US" sz="2600" dirty="0">
                <a:solidFill>
                  <a:srgbClr val="D11241"/>
                </a:solidFill>
              </a:rPr>
              <a:t>EAs </a:t>
            </a:r>
            <a:r>
              <a:rPr lang="en-US" sz="2600" dirty="0"/>
              <a:t>have </a:t>
            </a:r>
            <a:r>
              <a:rPr lang="en-US" sz="2600" dirty="0">
                <a:solidFill>
                  <a:srgbClr val="D11241"/>
                </a:solidFill>
              </a:rPr>
              <a:t>3</a:t>
            </a:r>
            <a:r>
              <a:rPr lang="en-US" sz="2600" dirty="0">
                <a:solidFill>
                  <a:srgbClr val="00A6D6"/>
                </a:solidFill>
              </a:rPr>
              <a:t> </a:t>
            </a:r>
            <a:r>
              <a:rPr lang="en-US" sz="2600" dirty="0"/>
              <a:t>main ingredients:</a:t>
            </a:r>
          </a:p>
        </p:txBody>
      </p:sp>
    </p:spTree>
    <p:custDataLst>
      <p:tags r:id="rId1"/>
    </p:custDataLst>
    <p:extLst>
      <p:ext uri="{BB962C8B-B14F-4D97-AF65-F5344CB8AC3E}">
        <p14:creationId xmlns:p14="http://schemas.microsoft.com/office/powerpoint/2010/main" val="975147811"/>
      </p:ext>
    </p:extLst>
  </p:cSld>
  <p:clrMapOvr>
    <a:masterClrMapping/>
  </p:clrMapOvr>
  <mc:AlternateContent xmlns:mc="http://schemas.openxmlformats.org/markup-compatibility/2006" xmlns:p14="http://schemas.microsoft.com/office/powerpoint/2010/main">
    <mc:Choice Requires="p14">
      <p:transition spd="slow" p14:dur="2000" advTm="113886"/>
    </mc:Choice>
    <mc:Fallback xmlns="">
      <p:transition spd="slow" advTm="1138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mediacall" presetSubtype="0" fill="hold" nodeType="withEffect">
                                  <p:stCondLst>
                                    <p:cond delay="0"/>
                                  </p:stCondLst>
                                  <p:childTnLst>
                                    <p:cmd type="call" cmd="playFrom(0.0)">
                                      <p:cBhvr>
                                        <p:cTn id="38" dur="70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4"/>
                  </p:tgtEl>
                </p:cond>
              </p:nextCondLst>
            </p:seq>
            <p:video>
              <p:cMediaNode vol="80000" showWhenStopped="0">
                <p:cTn id="44" repeatCount="indefinite" fill="hold" display="0">
                  <p:stCondLst>
                    <p:cond delay="indefinite"/>
                  </p:stCondLst>
                </p:cTn>
                <p:tgtEl>
                  <p:spTgt spid="24"/>
                </p:tgtEl>
              </p:cMediaNode>
            </p:video>
          </p:childTnLst>
        </p:cTn>
      </p:par>
    </p:tnLst>
    <p:bldLst>
      <p:bldP spid="23" grpId="0" animBg="1"/>
    </p:bldLst>
  </p:timing>
  <p:extLst>
    <p:ext uri="{E180D4A7-C9FB-4DFB-919C-405C955672EB}">
      <p14:showEvtLst xmlns:p14="http://schemas.microsoft.com/office/powerpoint/2010/main">
        <p14:playEvt time="89514" objId="24"/>
        <p14:playEvt time="96916" objId="24"/>
        <p14:playEvt time="104297" objId="24"/>
        <p14:playEvt time="111610" objId="24"/>
        <p14:stopEvt time="113886" objId="2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EAs?</a:t>
            </a:r>
          </a:p>
        </p:txBody>
      </p:sp>
      <p:sp>
        <p:nvSpPr>
          <p:cNvPr id="20" name="Content Placeholder 2">
            <a:extLst>
              <a:ext uri="{FF2B5EF4-FFF2-40B4-BE49-F238E27FC236}">
                <a16:creationId xmlns:a16="http://schemas.microsoft.com/office/drawing/2014/main" id="{FD48BCE3-29ED-4F46-9777-7EF57796B05E}"/>
              </a:ext>
            </a:extLst>
          </p:cNvPr>
          <p:cNvSpPr txBox="1">
            <a:spLocks/>
          </p:cNvSpPr>
          <p:nvPr/>
        </p:nvSpPr>
        <p:spPr>
          <a:xfrm>
            <a:off x="1763106" y="1200150"/>
            <a:ext cx="7336444" cy="3651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500"/>
              </a:spcAft>
              <a:buNone/>
            </a:pPr>
            <a:endParaRPr lang="en-US" sz="2400" b="1" dirty="0"/>
          </a:p>
        </p:txBody>
      </p:sp>
      <p:sp>
        <p:nvSpPr>
          <p:cNvPr id="23" name="Content Placeholder 5">
            <a:extLst>
              <a:ext uri="{FF2B5EF4-FFF2-40B4-BE49-F238E27FC236}">
                <a16:creationId xmlns:a16="http://schemas.microsoft.com/office/drawing/2014/main" id="{D2C54725-4A5F-4E43-B8C0-061C7BD00BC9}"/>
              </a:ext>
            </a:extLst>
          </p:cNvPr>
          <p:cNvSpPr>
            <a:spLocks noGrp="1"/>
          </p:cNvSpPr>
          <p:nvPr>
            <p:ph idx="1"/>
          </p:nvPr>
        </p:nvSpPr>
        <p:spPr>
          <a:xfrm>
            <a:off x="1763106" y="1200150"/>
            <a:ext cx="7106464" cy="3486122"/>
          </a:xfrm>
        </p:spPr>
        <p:txBody>
          <a:bodyPr>
            <a:noAutofit/>
          </a:bodyPr>
          <a:lstStyle/>
          <a:p>
            <a:pPr>
              <a:buClr>
                <a:srgbClr val="D11241"/>
              </a:buClr>
            </a:pPr>
            <a:r>
              <a:rPr lang="en-US" sz="2600" dirty="0"/>
              <a:t>Indeed, much like </a:t>
            </a:r>
            <a:r>
              <a:rPr lang="en-US" sz="2600" dirty="0">
                <a:solidFill>
                  <a:srgbClr val="D11241"/>
                </a:solidFill>
              </a:rPr>
              <a:t>breeding sheep</a:t>
            </a:r>
            <a:r>
              <a:rPr lang="en-US" sz="2600" dirty="0"/>
              <a:t>!</a:t>
            </a:r>
            <a:endParaRPr lang="en-US" sz="1800" i="1" dirty="0">
              <a:solidFill>
                <a:srgbClr val="00A6D6"/>
              </a:solidFill>
            </a:endParaRPr>
          </a:p>
        </p:txBody>
      </p:sp>
      <p:pic>
        <p:nvPicPr>
          <p:cNvPr id="5" name="Picture 4">
            <a:extLst>
              <a:ext uri="{FF2B5EF4-FFF2-40B4-BE49-F238E27FC236}">
                <a16:creationId xmlns:a16="http://schemas.microsoft.com/office/drawing/2014/main" id="{D9437AAD-6FC4-4F03-80AD-F84769EE6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722120"/>
            <a:ext cx="5171094" cy="3219006"/>
          </a:xfrm>
          <a:prstGeom prst="rect">
            <a:avLst/>
          </a:prstGeom>
        </p:spPr>
      </p:pic>
    </p:spTree>
    <p:custDataLst>
      <p:tags r:id="rId1"/>
    </p:custDataLst>
    <p:extLst>
      <p:ext uri="{BB962C8B-B14F-4D97-AF65-F5344CB8AC3E}">
        <p14:creationId xmlns:p14="http://schemas.microsoft.com/office/powerpoint/2010/main" val="1762389076"/>
      </p:ext>
    </p:extLst>
  </p:cSld>
  <p:clrMapOvr>
    <a:masterClrMapping/>
  </p:clrMapOvr>
  <mc:AlternateContent xmlns:mc="http://schemas.openxmlformats.org/markup-compatibility/2006" xmlns:p14="http://schemas.microsoft.com/office/powerpoint/2010/main">
    <mc:Choice Requires="p14">
      <p:transition spd="slow" p14:dur="2000" advTm="42667"/>
    </mc:Choice>
    <mc:Fallback xmlns="">
      <p:transition spd="slow" advTm="4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 why?</a:t>
            </a:r>
          </a:p>
        </p:txBody>
      </p:sp>
      <p:sp>
        <p:nvSpPr>
          <p:cNvPr id="3" name="Content Placeholder 2"/>
          <p:cNvSpPr>
            <a:spLocks noGrp="1"/>
          </p:cNvSpPr>
          <p:nvPr>
            <p:ph idx="1"/>
          </p:nvPr>
        </p:nvSpPr>
        <p:spPr>
          <a:xfrm>
            <a:off x="1763105" y="1200150"/>
            <a:ext cx="7344732" cy="3987800"/>
          </a:xfrm>
        </p:spPr>
        <p:txBody>
          <a:bodyPr>
            <a:normAutofit/>
          </a:bodyPr>
          <a:lstStyle/>
          <a:p>
            <a:pPr marL="268288" indent="-268288">
              <a:spcBef>
                <a:spcPts val="500"/>
              </a:spcBef>
              <a:spcAft>
                <a:spcPts val="500"/>
              </a:spcAft>
              <a:buClr>
                <a:srgbClr val="D11241"/>
              </a:buClr>
            </a:pPr>
            <a:r>
              <a:rPr lang="en-US" sz="2600" dirty="0">
                <a:solidFill>
                  <a:srgbClr val="D11241"/>
                </a:solidFill>
              </a:rPr>
              <a:t>More robust</a:t>
            </a:r>
            <a:r>
              <a:rPr lang="en-US" sz="2600" dirty="0"/>
              <a:t> against</a:t>
            </a:r>
          </a:p>
          <a:p>
            <a:pPr marL="625475" lvl="1" indent="-268288">
              <a:spcBef>
                <a:spcPts val="0"/>
              </a:spcBef>
              <a:spcAft>
                <a:spcPts val="500"/>
              </a:spcAft>
              <a:buClr>
                <a:srgbClr val="D11241"/>
              </a:buClr>
            </a:pPr>
            <a:r>
              <a:rPr lang="en-US" sz="1800" i="1" spc="-20" dirty="0"/>
              <a:t>Noise</a:t>
            </a:r>
          </a:p>
          <a:p>
            <a:pPr marL="625475" lvl="1" indent="-268288">
              <a:spcBef>
                <a:spcPts val="0"/>
              </a:spcBef>
              <a:spcAft>
                <a:spcPts val="500"/>
              </a:spcAft>
              <a:buClr>
                <a:srgbClr val="D11241"/>
              </a:buClr>
            </a:pPr>
            <a:r>
              <a:rPr lang="en-US" sz="1800" i="1" spc="-20" dirty="0"/>
              <a:t>Numerical instabilities</a:t>
            </a:r>
          </a:p>
          <a:p>
            <a:pPr marL="625475" lvl="1" indent="-268288">
              <a:spcBef>
                <a:spcPts val="0"/>
              </a:spcBef>
              <a:spcAft>
                <a:spcPts val="500"/>
              </a:spcAft>
              <a:buClr>
                <a:srgbClr val="D11241"/>
              </a:buClr>
            </a:pPr>
            <a:r>
              <a:rPr lang="en-US" sz="1800" i="1" spc="-20" dirty="0"/>
              <a:t>Discontinuities</a:t>
            </a:r>
          </a:p>
          <a:p>
            <a:pPr marL="625475" lvl="1" indent="-268288">
              <a:spcBef>
                <a:spcPts val="0"/>
              </a:spcBef>
              <a:spcAft>
                <a:spcPts val="500"/>
              </a:spcAft>
              <a:buClr>
                <a:srgbClr val="D11241"/>
              </a:buClr>
            </a:pPr>
            <a:r>
              <a:rPr lang="en-US" sz="1800" i="1" spc="-20" dirty="0"/>
              <a:t>Local optima</a:t>
            </a:r>
          </a:p>
          <a:p>
            <a:pPr marL="625475" lvl="1" indent="-268288">
              <a:spcBef>
                <a:spcPts val="0"/>
              </a:spcBef>
              <a:spcAft>
                <a:spcPts val="500"/>
              </a:spcAft>
              <a:buClr>
                <a:srgbClr val="D11241"/>
              </a:buClr>
            </a:pPr>
            <a:r>
              <a:rPr lang="en-US" sz="1800" i="1" spc="-20" dirty="0"/>
              <a:t>…</a:t>
            </a:r>
            <a:endParaRPr lang="en-US" sz="1800" i="1" dirty="0"/>
          </a:p>
        </p:txBody>
      </p:sp>
      <p:grpSp>
        <p:nvGrpSpPr>
          <p:cNvPr id="5" name="Group 4">
            <a:extLst>
              <a:ext uri="{FF2B5EF4-FFF2-40B4-BE49-F238E27FC236}">
                <a16:creationId xmlns:a16="http://schemas.microsoft.com/office/drawing/2014/main" id="{5321505C-024E-4C43-87F8-9C1864755488}"/>
              </a:ext>
            </a:extLst>
          </p:cNvPr>
          <p:cNvGrpSpPr>
            <a:grpSpLocks noChangeAspect="1"/>
          </p:cNvGrpSpPr>
          <p:nvPr/>
        </p:nvGrpSpPr>
        <p:grpSpPr>
          <a:xfrm>
            <a:off x="2941733" y="2014127"/>
            <a:ext cx="5591689" cy="2671246"/>
            <a:chOff x="2560732" y="2423065"/>
            <a:chExt cx="5257800" cy="2421364"/>
          </a:xfrm>
        </p:grpSpPr>
        <p:sp>
          <p:nvSpPr>
            <p:cNvPr id="7" name="Freeform: Shape 6">
              <a:extLst>
                <a:ext uri="{FF2B5EF4-FFF2-40B4-BE49-F238E27FC236}">
                  <a16:creationId xmlns:a16="http://schemas.microsoft.com/office/drawing/2014/main" id="{84B407C5-26DD-4AAD-BBDA-451BB5A59F8A}"/>
                </a:ext>
              </a:extLst>
            </p:cNvPr>
            <p:cNvSpPr/>
            <p:nvPr/>
          </p:nvSpPr>
          <p:spPr>
            <a:xfrm>
              <a:off x="2560732" y="3275862"/>
              <a:ext cx="5257800" cy="1568567"/>
            </a:xfrm>
            <a:custGeom>
              <a:avLst/>
              <a:gdLst>
                <a:gd name="connsiteX0" fmla="*/ 0 w 5257800"/>
                <a:gd name="connsiteY0" fmla="*/ 1916392 h 1916392"/>
                <a:gd name="connsiteX1" fmla="*/ 838200 w 5257800"/>
                <a:gd name="connsiteY1" fmla="*/ 1649692 h 1916392"/>
                <a:gd name="connsiteX2" fmla="*/ 1511300 w 5257800"/>
                <a:gd name="connsiteY2" fmla="*/ 716242 h 1916392"/>
                <a:gd name="connsiteX3" fmla="*/ 2298700 w 5257800"/>
                <a:gd name="connsiteY3" fmla="*/ 55842 h 1916392"/>
                <a:gd name="connsiteX4" fmla="*/ 3041650 w 5257800"/>
                <a:gd name="connsiteY4" fmla="*/ 132042 h 1916392"/>
                <a:gd name="connsiteX5" fmla="*/ 4527550 w 5257800"/>
                <a:gd name="connsiteY5" fmla="*/ 900392 h 1916392"/>
                <a:gd name="connsiteX6" fmla="*/ 5257800 w 5257800"/>
                <a:gd name="connsiteY6" fmla="*/ 1821142 h 191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7800" h="1916392">
                  <a:moveTo>
                    <a:pt x="0" y="1916392"/>
                  </a:moveTo>
                  <a:cubicBezTo>
                    <a:pt x="293158" y="1883054"/>
                    <a:pt x="586317" y="1849717"/>
                    <a:pt x="838200" y="1649692"/>
                  </a:cubicBezTo>
                  <a:cubicBezTo>
                    <a:pt x="1090083" y="1449667"/>
                    <a:pt x="1267883" y="981884"/>
                    <a:pt x="1511300" y="716242"/>
                  </a:cubicBezTo>
                  <a:cubicBezTo>
                    <a:pt x="1754717" y="450600"/>
                    <a:pt x="2043642" y="153209"/>
                    <a:pt x="2298700" y="55842"/>
                  </a:cubicBezTo>
                  <a:cubicBezTo>
                    <a:pt x="2553758" y="-41525"/>
                    <a:pt x="2670175" y="-8716"/>
                    <a:pt x="3041650" y="132042"/>
                  </a:cubicBezTo>
                  <a:cubicBezTo>
                    <a:pt x="3413125" y="272800"/>
                    <a:pt x="4158192" y="618875"/>
                    <a:pt x="4527550" y="900392"/>
                  </a:cubicBezTo>
                  <a:cubicBezTo>
                    <a:pt x="4896908" y="1181909"/>
                    <a:pt x="5077354" y="1501525"/>
                    <a:pt x="5257800" y="1821142"/>
                  </a:cubicBezTo>
                </a:path>
              </a:pathLst>
            </a:cu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45699008-4FF3-42BC-86FD-D5E5D4279AAC}"/>
                </a:ext>
              </a:extLst>
            </p:cNvPr>
            <p:cNvPicPr>
              <a:picLocks noChangeAspect="1"/>
            </p:cNvPicPr>
            <p:nvPr/>
          </p:nvPicPr>
          <p:blipFill>
            <a:blip r:embed="rId4"/>
            <a:stretch>
              <a:fillRect/>
            </a:stretch>
          </p:blipFill>
          <p:spPr>
            <a:xfrm rot="20109844" flipH="1">
              <a:off x="4912838" y="2423065"/>
              <a:ext cx="807000" cy="716449"/>
            </a:xfrm>
            <a:prstGeom prst="rect">
              <a:avLst/>
            </a:prstGeom>
          </p:spPr>
        </p:pic>
      </p:grpSp>
      <p:grpSp>
        <p:nvGrpSpPr>
          <p:cNvPr id="14" name="Group 13">
            <a:extLst>
              <a:ext uri="{FF2B5EF4-FFF2-40B4-BE49-F238E27FC236}">
                <a16:creationId xmlns:a16="http://schemas.microsoft.com/office/drawing/2014/main" id="{AA353A9C-04EE-44CA-B0DE-40BCF2B8A5D4}"/>
              </a:ext>
            </a:extLst>
          </p:cNvPr>
          <p:cNvGrpSpPr/>
          <p:nvPr/>
        </p:nvGrpSpPr>
        <p:grpSpPr>
          <a:xfrm>
            <a:off x="2959085" y="1200151"/>
            <a:ext cx="5600715" cy="3698912"/>
            <a:chOff x="2959085" y="1200151"/>
            <a:chExt cx="5600715" cy="3698912"/>
          </a:xfrm>
        </p:grpSpPr>
        <p:sp>
          <p:nvSpPr>
            <p:cNvPr id="9" name="Freeform: Shape 8">
              <a:extLst>
                <a:ext uri="{FF2B5EF4-FFF2-40B4-BE49-F238E27FC236}">
                  <a16:creationId xmlns:a16="http://schemas.microsoft.com/office/drawing/2014/main" id="{0458E3FC-7ACD-4F21-B1FE-E418440E27E3}"/>
                </a:ext>
              </a:extLst>
            </p:cNvPr>
            <p:cNvSpPr/>
            <p:nvPr/>
          </p:nvSpPr>
          <p:spPr>
            <a:xfrm>
              <a:off x="2959085" y="2631266"/>
              <a:ext cx="1780227" cy="2225137"/>
            </a:xfrm>
            <a:custGeom>
              <a:avLst/>
              <a:gdLst>
                <a:gd name="connsiteX0" fmla="*/ 0 w 1130300"/>
                <a:gd name="connsiteY0" fmla="*/ 1250501 h 1361947"/>
                <a:gd name="connsiteX1" fmla="*/ 88900 w 1130300"/>
                <a:gd name="connsiteY1" fmla="*/ 1117151 h 1361947"/>
                <a:gd name="connsiteX2" fmla="*/ 273050 w 1130300"/>
                <a:gd name="connsiteY2" fmla="*/ 1307651 h 1361947"/>
                <a:gd name="connsiteX3" fmla="*/ 342900 w 1130300"/>
                <a:gd name="connsiteY3" fmla="*/ 1098101 h 1361947"/>
                <a:gd name="connsiteX4" fmla="*/ 501650 w 1130300"/>
                <a:gd name="connsiteY4" fmla="*/ 933001 h 1361947"/>
                <a:gd name="connsiteX5" fmla="*/ 603250 w 1130300"/>
                <a:gd name="connsiteY5" fmla="*/ 1129851 h 1361947"/>
                <a:gd name="connsiteX6" fmla="*/ 711200 w 1130300"/>
                <a:gd name="connsiteY6" fmla="*/ 1148901 h 1361947"/>
                <a:gd name="connsiteX7" fmla="*/ 787400 w 1130300"/>
                <a:gd name="connsiteY7" fmla="*/ 1148901 h 1361947"/>
                <a:gd name="connsiteX8" fmla="*/ 844550 w 1130300"/>
                <a:gd name="connsiteY8" fmla="*/ 1307651 h 1361947"/>
                <a:gd name="connsiteX9" fmla="*/ 946150 w 1130300"/>
                <a:gd name="connsiteY9" fmla="*/ 88451 h 1361947"/>
                <a:gd name="connsiteX10" fmla="*/ 1079500 w 1130300"/>
                <a:gd name="connsiteY10" fmla="*/ 94801 h 1361947"/>
                <a:gd name="connsiteX11" fmla="*/ 1130300 w 1130300"/>
                <a:gd name="connsiteY11" fmla="*/ 94801 h 136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0300" h="1361947">
                  <a:moveTo>
                    <a:pt x="0" y="1250501"/>
                  </a:moveTo>
                  <a:cubicBezTo>
                    <a:pt x="21696" y="1179063"/>
                    <a:pt x="43392" y="1107626"/>
                    <a:pt x="88900" y="1117151"/>
                  </a:cubicBezTo>
                  <a:cubicBezTo>
                    <a:pt x="134408" y="1126676"/>
                    <a:pt x="230717" y="1310826"/>
                    <a:pt x="273050" y="1307651"/>
                  </a:cubicBezTo>
                  <a:cubicBezTo>
                    <a:pt x="315383" y="1304476"/>
                    <a:pt x="304800" y="1160543"/>
                    <a:pt x="342900" y="1098101"/>
                  </a:cubicBezTo>
                  <a:cubicBezTo>
                    <a:pt x="381000" y="1035659"/>
                    <a:pt x="458258" y="927709"/>
                    <a:pt x="501650" y="933001"/>
                  </a:cubicBezTo>
                  <a:cubicBezTo>
                    <a:pt x="545042" y="938293"/>
                    <a:pt x="568325" y="1093868"/>
                    <a:pt x="603250" y="1129851"/>
                  </a:cubicBezTo>
                  <a:cubicBezTo>
                    <a:pt x="638175" y="1165834"/>
                    <a:pt x="680508" y="1145726"/>
                    <a:pt x="711200" y="1148901"/>
                  </a:cubicBezTo>
                  <a:cubicBezTo>
                    <a:pt x="741892" y="1152076"/>
                    <a:pt x="765175" y="1122443"/>
                    <a:pt x="787400" y="1148901"/>
                  </a:cubicBezTo>
                  <a:cubicBezTo>
                    <a:pt x="809625" y="1175359"/>
                    <a:pt x="818092" y="1484393"/>
                    <a:pt x="844550" y="1307651"/>
                  </a:cubicBezTo>
                  <a:cubicBezTo>
                    <a:pt x="871008" y="1130909"/>
                    <a:pt x="906992" y="290593"/>
                    <a:pt x="946150" y="88451"/>
                  </a:cubicBezTo>
                  <a:cubicBezTo>
                    <a:pt x="985308" y="-113691"/>
                    <a:pt x="1048808" y="93743"/>
                    <a:pt x="1079500" y="94801"/>
                  </a:cubicBezTo>
                  <a:cubicBezTo>
                    <a:pt x="1110192" y="95859"/>
                    <a:pt x="1120246" y="95330"/>
                    <a:pt x="1130300" y="94801"/>
                  </a:cubicBezTo>
                </a:path>
              </a:pathLst>
            </a:cu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2031422-98B3-43C0-8DAA-09025F03E418}"/>
                </a:ext>
              </a:extLst>
            </p:cNvPr>
            <p:cNvSpPr/>
            <p:nvPr/>
          </p:nvSpPr>
          <p:spPr>
            <a:xfrm flipH="1">
              <a:off x="4739312" y="2146263"/>
              <a:ext cx="3820488" cy="2752800"/>
            </a:xfrm>
            <a:custGeom>
              <a:avLst/>
              <a:gdLst>
                <a:gd name="connsiteX0" fmla="*/ 0 w 2425700"/>
                <a:gd name="connsiteY0" fmla="*/ 1083808 h 1684915"/>
                <a:gd name="connsiteX1" fmla="*/ 98425 w 2425700"/>
                <a:gd name="connsiteY1" fmla="*/ 1083808 h 1684915"/>
                <a:gd name="connsiteX2" fmla="*/ 127000 w 2425700"/>
                <a:gd name="connsiteY2" fmla="*/ 1083808 h 1684915"/>
                <a:gd name="connsiteX3" fmla="*/ 142875 w 2425700"/>
                <a:gd name="connsiteY3" fmla="*/ 1045708 h 1684915"/>
                <a:gd name="connsiteX4" fmla="*/ 184150 w 2425700"/>
                <a:gd name="connsiteY4" fmla="*/ 906008 h 1684915"/>
                <a:gd name="connsiteX5" fmla="*/ 257175 w 2425700"/>
                <a:gd name="connsiteY5" fmla="*/ 1052058 h 1684915"/>
                <a:gd name="connsiteX6" fmla="*/ 317500 w 2425700"/>
                <a:gd name="connsiteY6" fmla="*/ 626608 h 1684915"/>
                <a:gd name="connsiteX7" fmla="*/ 457200 w 2425700"/>
                <a:gd name="connsiteY7" fmla="*/ 445633 h 1684915"/>
                <a:gd name="connsiteX8" fmla="*/ 504825 w 2425700"/>
                <a:gd name="connsiteY8" fmla="*/ 588508 h 1684915"/>
                <a:gd name="connsiteX9" fmla="*/ 568325 w 2425700"/>
                <a:gd name="connsiteY9" fmla="*/ 13833 h 1684915"/>
                <a:gd name="connsiteX10" fmla="*/ 596900 w 2425700"/>
                <a:gd name="connsiteY10" fmla="*/ 175758 h 1684915"/>
                <a:gd name="connsiteX11" fmla="*/ 746125 w 2425700"/>
                <a:gd name="connsiteY11" fmla="*/ 144008 h 1684915"/>
                <a:gd name="connsiteX12" fmla="*/ 879475 w 2425700"/>
                <a:gd name="connsiteY12" fmla="*/ 429758 h 1684915"/>
                <a:gd name="connsiteX13" fmla="*/ 962025 w 2425700"/>
                <a:gd name="connsiteY13" fmla="*/ 705983 h 1684915"/>
                <a:gd name="connsiteX14" fmla="*/ 1098550 w 2425700"/>
                <a:gd name="connsiteY14" fmla="*/ 737733 h 1684915"/>
                <a:gd name="connsiteX15" fmla="*/ 1152525 w 2425700"/>
                <a:gd name="connsiteY15" fmla="*/ 737733 h 1684915"/>
                <a:gd name="connsiteX16" fmla="*/ 1165225 w 2425700"/>
                <a:gd name="connsiteY16" fmla="*/ 906008 h 1684915"/>
                <a:gd name="connsiteX17" fmla="*/ 1298575 w 2425700"/>
                <a:gd name="connsiteY17" fmla="*/ 909183 h 1684915"/>
                <a:gd name="connsiteX18" fmla="*/ 1311275 w 2425700"/>
                <a:gd name="connsiteY18" fmla="*/ 1039358 h 1684915"/>
                <a:gd name="connsiteX19" fmla="*/ 1381125 w 2425700"/>
                <a:gd name="connsiteY19" fmla="*/ 1042533 h 1684915"/>
                <a:gd name="connsiteX20" fmla="*/ 1387475 w 2425700"/>
                <a:gd name="connsiteY20" fmla="*/ 1179058 h 1684915"/>
                <a:gd name="connsiteX21" fmla="*/ 1546225 w 2425700"/>
                <a:gd name="connsiteY21" fmla="*/ 1137783 h 1684915"/>
                <a:gd name="connsiteX22" fmla="*/ 1568450 w 2425700"/>
                <a:gd name="connsiteY22" fmla="*/ 550408 h 1684915"/>
                <a:gd name="connsiteX23" fmla="*/ 1616075 w 2425700"/>
                <a:gd name="connsiteY23" fmla="*/ 985383 h 1684915"/>
                <a:gd name="connsiteX24" fmla="*/ 1644650 w 2425700"/>
                <a:gd name="connsiteY24" fmla="*/ 829808 h 1684915"/>
                <a:gd name="connsiteX25" fmla="*/ 1685925 w 2425700"/>
                <a:gd name="connsiteY25" fmla="*/ 994908 h 1684915"/>
                <a:gd name="connsiteX26" fmla="*/ 1743075 w 2425700"/>
                <a:gd name="connsiteY26" fmla="*/ 877433 h 1684915"/>
                <a:gd name="connsiteX27" fmla="*/ 1771650 w 2425700"/>
                <a:gd name="connsiteY27" fmla="*/ 1013958 h 1684915"/>
                <a:gd name="connsiteX28" fmla="*/ 1825625 w 2425700"/>
                <a:gd name="connsiteY28" fmla="*/ 912358 h 1684915"/>
                <a:gd name="connsiteX29" fmla="*/ 1873250 w 2425700"/>
                <a:gd name="connsiteY29" fmla="*/ 1067933 h 1684915"/>
                <a:gd name="connsiteX30" fmla="*/ 1901825 w 2425700"/>
                <a:gd name="connsiteY30" fmla="*/ 982208 h 1684915"/>
                <a:gd name="connsiteX31" fmla="*/ 1917700 w 2425700"/>
                <a:gd name="connsiteY31" fmla="*/ 1134608 h 1684915"/>
                <a:gd name="connsiteX32" fmla="*/ 1981200 w 2425700"/>
                <a:gd name="connsiteY32" fmla="*/ 918708 h 1684915"/>
                <a:gd name="connsiteX33" fmla="*/ 2009775 w 2425700"/>
                <a:gd name="connsiteY33" fmla="*/ 1191758 h 1684915"/>
                <a:gd name="connsiteX34" fmla="*/ 2047875 w 2425700"/>
                <a:gd name="connsiteY34" fmla="*/ 963158 h 1684915"/>
                <a:gd name="connsiteX35" fmla="*/ 2136775 w 2425700"/>
                <a:gd name="connsiteY35" fmla="*/ 1287008 h 1684915"/>
                <a:gd name="connsiteX36" fmla="*/ 2168525 w 2425700"/>
                <a:gd name="connsiteY36" fmla="*/ 1074283 h 1684915"/>
                <a:gd name="connsiteX37" fmla="*/ 2228850 w 2425700"/>
                <a:gd name="connsiteY37" fmla="*/ 1388608 h 1684915"/>
                <a:gd name="connsiteX38" fmla="*/ 2320925 w 2425700"/>
                <a:gd name="connsiteY38" fmla="*/ 1668008 h 1684915"/>
                <a:gd name="connsiteX39" fmla="*/ 2425700 w 2425700"/>
                <a:gd name="connsiteY39" fmla="*/ 1629908 h 16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25700" h="1684915">
                  <a:moveTo>
                    <a:pt x="0" y="1083808"/>
                  </a:moveTo>
                  <a:lnTo>
                    <a:pt x="98425" y="1083808"/>
                  </a:lnTo>
                  <a:cubicBezTo>
                    <a:pt x="119592" y="1083808"/>
                    <a:pt x="119592" y="1090158"/>
                    <a:pt x="127000" y="1083808"/>
                  </a:cubicBezTo>
                  <a:cubicBezTo>
                    <a:pt x="134408" y="1077458"/>
                    <a:pt x="133350" y="1075341"/>
                    <a:pt x="142875" y="1045708"/>
                  </a:cubicBezTo>
                  <a:cubicBezTo>
                    <a:pt x="152400" y="1016075"/>
                    <a:pt x="165100" y="904950"/>
                    <a:pt x="184150" y="906008"/>
                  </a:cubicBezTo>
                  <a:cubicBezTo>
                    <a:pt x="203200" y="907066"/>
                    <a:pt x="234950" y="1098625"/>
                    <a:pt x="257175" y="1052058"/>
                  </a:cubicBezTo>
                  <a:cubicBezTo>
                    <a:pt x="279400" y="1005491"/>
                    <a:pt x="284163" y="727679"/>
                    <a:pt x="317500" y="626608"/>
                  </a:cubicBezTo>
                  <a:cubicBezTo>
                    <a:pt x="350838" y="525537"/>
                    <a:pt x="425979" y="451983"/>
                    <a:pt x="457200" y="445633"/>
                  </a:cubicBezTo>
                  <a:cubicBezTo>
                    <a:pt x="488421" y="439283"/>
                    <a:pt x="486304" y="660475"/>
                    <a:pt x="504825" y="588508"/>
                  </a:cubicBezTo>
                  <a:cubicBezTo>
                    <a:pt x="523346" y="516541"/>
                    <a:pt x="552979" y="82625"/>
                    <a:pt x="568325" y="13833"/>
                  </a:cubicBezTo>
                  <a:cubicBezTo>
                    <a:pt x="583671" y="-54959"/>
                    <a:pt x="567267" y="154062"/>
                    <a:pt x="596900" y="175758"/>
                  </a:cubicBezTo>
                  <a:cubicBezTo>
                    <a:pt x="626533" y="197454"/>
                    <a:pt x="699029" y="101675"/>
                    <a:pt x="746125" y="144008"/>
                  </a:cubicBezTo>
                  <a:cubicBezTo>
                    <a:pt x="793221" y="186341"/>
                    <a:pt x="843492" y="336095"/>
                    <a:pt x="879475" y="429758"/>
                  </a:cubicBezTo>
                  <a:cubicBezTo>
                    <a:pt x="915458" y="523420"/>
                    <a:pt x="925513" y="654654"/>
                    <a:pt x="962025" y="705983"/>
                  </a:cubicBezTo>
                  <a:cubicBezTo>
                    <a:pt x="998538" y="757312"/>
                    <a:pt x="1066800" y="732441"/>
                    <a:pt x="1098550" y="737733"/>
                  </a:cubicBezTo>
                  <a:cubicBezTo>
                    <a:pt x="1130300" y="743025"/>
                    <a:pt x="1141413" y="709687"/>
                    <a:pt x="1152525" y="737733"/>
                  </a:cubicBezTo>
                  <a:cubicBezTo>
                    <a:pt x="1163638" y="765779"/>
                    <a:pt x="1140883" y="877433"/>
                    <a:pt x="1165225" y="906008"/>
                  </a:cubicBezTo>
                  <a:cubicBezTo>
                    <a:pt x="1189567" y="934583"/>
                    <a:pt x="1274233" y="886958"/>
                    <a:pt x="1298575" y="909183"/>
                  </a:cubicBezTo>
                  <a:cubicBezTo>
                    <a:pt x="1322917" y="931408"/>
                    <a:pt x="1297517" y="1017133"/>
                    <a:pt x="1311275" y="1039358"/>
                  </a:cubicBezTo>
                  <a:cubicBezTo>
                    <a:pt x="1325033" y="1061583"/>
                    <a:pt x="1368425" y="1019250"/>
                    <a:pt x="1381125" y="1042533"/>
                  </a:cubicBezTo>
                  <a:cubicBezTo>
                    <a:pt x="1393825" y="1065816"/>
                    <a:pt x="1359958" y="1163183"/>
                    <a:pt x="1387475" y="1179058"/>
                  </a:cubicBezTo>
                  <a:cubicBezTo>
                    <a:pt x="1414992" y="1194933"/>
                    <a:pt x="1516063" y="1242558"/>
                    <a:pt x="1546225" y="1137783"/>
                  </a:cubicBezTo>
                  <a:cubicBezTo>
                    <a:pt x="1576387" y="1033008"/>
                    <a:pt x="1556808" y="575808"/>
                    <a:pt x="1568450" y="550408"/>
                  </a:cubicBezTo>
                  <a:cubicBezTo>
                    <a:pt x="1580092" y="525008"/>
                    <a:pt x="1603375" y="938816"/>
                    <a:pt x="1616075" y="985383"/>
                  </a:cubicBezTo>
                  <a:cubicBezTo>
                    <a:pt x="1628775" y="1031950"/>
                    <a:pt x="1633008" y="828221"/>
                    <a:pt x="1644650" y="829808"/>
                  </a:cubicBezTo>
                  <a:cubicBezTo>
                    <a:pt x="1656292" y="831395"/>
                    <a:pt x="1669521" y="986970"/>
                    <a:pt x="1685925" y="994908"/>
                  </a:cubicBezTo>
                  <a:cubicBezTo>
                    <a:pt x="1702329" y="1002845"/>
                    <a:pt x="1728788" y="874258"/>
                    <a:pt x="1743075" y="877433"/>
                  </a:cubicBezTo>
                  <a:cubicBezTo>
                    <a:pt x="1757362" y="880608"/>
                    <a:pt x="1757892" y="1008137"/>
                    <a:pt x="1771650" y="1013958"/>
                  </a:cubicBezTo>
                  <a:cubicBezTo>
                    <a:pt x="1785408" y="1019779"/>
                    <a:pt x="1808692" y="903362"/>
                    <a:pt x="1825625" y="912358"/>
                  </a:cubicBezTo>
                  <a:cubicBezTo>
                    <a:pt x="1842558" y="921354"/>
                    <a:pt x="1860550" y="1056291"/>
                    <a:pt x="1873250" y="1067933"/>
                  </a:cubicBezTo>
                  <a:cubicBezTo>
                    <a:pt x="1885950" y="1079575"/>
                    <a:pt x="1894417" y="971095"/>
                    <a:pt x="1901825" y="982208"/>
                  </a:cubicBezTo>
                  <a:cubicBezTo>
                    <a:pt x="1909233" y="993320"/>
                    <a:pt x="1904471" y="1145191"/>
                    <a:pt x="1917700" y="1134608"/>
                  </a:cubicBezTo>
                  <a:cubicBezTo>
                    <a:pt x="1930929" y="1124025"/>
                    <a:pt x="1965854" y="909183"/>
                    <a:pt x="1981200" y="918708"/>
                  </a:cubicBezTo>
                  <a:cubicBezTo>
                    <a:pt x="1996546" y="928233"/>
                    <a:pt x="1998663" y="1184350"/>
                    <a:pt x="2009775" y="1191758"/>
                  </a:cubicBezTo>
                  <a:cubicBezTo>
                    <a:pt x="2020888" y="1199166"/>
                    <a:pt x="2026708" y="947283"/>
                    <a:pt x="2047875" y="963158"/>
                  </a:cubicBezTo>
                  <a:cubicBezTo>
                    <a:pt x="2069042" y="979033"/>
                    <a:pt x="2116667" y="1268487"/>
                    <a:pt x="2136775" y="1287008"/>
                  </a:cubicBezTo>
                  <a:cubicBezTo>
                    <a:pt x="2156883" y="1305529"/>
                    <a:pt x="2153179" y="1057350"/>
                    <a:pt x="2168525" y="1074283"/>
                  </a:cubicBezTo>
                  <a:cubicBezTo>
                    <a:pt x="2183871" y="1091216"/>
                    <a:pt x="2203450" y="1289654"/>
                    <a:pt x="2228850" y="1388608"/>
                  </a:cubicBezTo>
                  <a:cubicBezTo>
                    <a:pt x="2254250" y="1487562"/>
                    <a:pt x="2288117" y="1627791"/>
                    <a:pt x="2320925" y="1668008"/>
                  </a:cubicBezTo>
                  <a:cubicBezTo>
                    <a:pt x="2353733" y="1708225"/>
                    <a:pt x="2389716" y="1669066"/>
                    <a:pt x="2425700" y="1629908"/>
                  </a:cubicBezTo>
                </a:path>
              </a:pathLst>
            </a:cu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close up of a logo&#10;&#10;Description automatically generated">
              <a:extLst>
                <a:ext uri="{FF2B5EF4-FFF2-40B4-BE49-F238E27FC236}">
                  <a16:creationId xmlns:a16="http://schemas.microsoft.com/office/drawing/2014/main" id="{2ED1BC09-4C45-488E-ABB9-CF19A67F2A54}"/>
                </a:ext>
              </a:extLst>
            </p:cNvPr>
            <p:cNvPicPr>
              <a:picLocks noChangeAspect="1"/>
            </p:cNvPicPr>
            <p:nvPr/>
          </p:nvPicPr>
          <p:blipFill>
            <a:blip r:embed="rId4">
              <a:duotone>
                <a:schemeClr val="accent2">
                  <a:shade val="45000"/>
                  <a:satMod val="135000"/>
                </a:schemeClr>
                <a:prstClr val="white"/>
              </a:duotone>
            </a:blip>
            <a:stretch>
              <a:fillRect/>
            </a:stretch>
          </p:blipFill>
          <p:spPr>
            <a:xfrm rot="20109844" flipH="1">
              <a:off x="7453566" y="1200151"/>
              <a:ext cx="858247" cy="790386"/>
            </a:xfrm>
            <a:prstGeom prst="rect">
              <a:avLst/>
            </a:prstGeom>
          </p:spPr>
        </p:pic>
      </p:grpSp>
      <p:grpSp>
        <p:nvGrpSpPr>
          <p:cNvPr id="15" name="Group 14">
            <a:extLst>
              <a:ext uri="{FF2B5EF4-FFF2-40B4-BE49-F238E27FC236}">
                <a16:creationId xmlns:a16="http://schemas.microsoft.com/office/drawing/2014/main" id="{297F43AD-596E-43D5-B2DA-4E509D0C0467}"/>
              </a:ext>
            </a:extLst>
          </p:cNvPr>
          <p:cNvGrpSpPr/>
          <p:nvPr/>
        </p:nvGrpSpPr>
        <p:grpSpPr>
          <a:xfrm>
            <a:off x="2941733" y="2014127"/>
            <a:ext cx="5591689" cy="2671246"/>
            <a:chOff x="2941733" y="2014127"/>
            <a:chExt cx="5591689" cy="2671246"/>
          </a:xfrm>
        </p:grpSpPr>
        <p:sp>
          <p:nvSpPr>
            <p:cNvPr id="12" name="Freeform: Shape 11">
              <a:extLst>
                <a:ext uri="{FF2B5EF4-FFF2-40B4-BE49-F238E27FC236}">
                  <a16:creationId xmlns:a16="http://schemas.microsoft.com/office/drawing/2014/main" id="{2B4B1B42-23FF-48AB-ACD0-D12817DB022D}"/>
                </a:ext>
              </a:extLst>
            </p:cNvPr>
            <p:cNvSpPr/>
            <p:nvPr/>
          </p:nvSpPr>
          <p:spPr>
            <a:xfrm>
              <a:off x="2941733" y="2954931"/>
              <a:ext cx="5591689" cy="1730442"/>
            </a:xfrm>
            <a:custGeom>
              <a:avLst/>
              <a:gdLst>
                <a:gd name="connsiteX0" fmla="*/ 0 w 5257800"/>
                <a:gd name="connsiteY0" fmla="*/ 1916392 h 1916392"/>
                <a:gd name="connsiteX1" fmla="*/ 838200 w 5257800"/>
                <a:gd name="connsiteY1" fmla="*/ 1649692 h 1916392"/>
                <a:gd name="connsiteX2" fmla="*/ 1511300 w 5257800"/>
                <a:gd name="connsiteY2" fmla="*/ 716242 h 1916392"/>
                <a:gd name="connsiteX3" fmla="*/ 2298700 w 5257800"/>
                <a:gd name="connsiteY3" fmla="*/ 55842 h 1916392"/>
                <a:gd name="connsiteX4" fmla="*/ 3041650 w 5257800"/>
                <a:gd name="connsiteY4" fmla="*/ 132042 h 1916392"/>
                <a:gd name="connsiteX5" fmla="*/ 4527550 w 5257800"/>
                <a:gd name="connsiteY5" fmla="*/ 900392 h 1916392"/>
                <a:gd name="connsiteX6" fmla="*/ 5257800 w 5257800"/>
                <a:gd name="connsiteY6" fmla="*/ 1821142 h 191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7800" h="1916392">
                  <a:moveTo>
                    <a:pt x="0" y="1916392"/>
                  </a:moveTo>
                  <a:cubicBezTo>
                    <a:pt x="293158" y="1883054"/>
                    <a:pt x="586317" y="1849717"/>
                    <a:pt x="838200" y="1649692"/>
                  </a:cubicBezTo>
                  <a:cubicBezTo>
                    <a:pt x="1090083" y="1449667"/>
                    <a:pt x="1267883" y="981884"/>
                    <a:pt x="1511300" y="716242"/>
                  </a:cubicBezTo>
                  <a:cubicBezTo>
                    <a:pt x="1754717" y="450600"/>
                    <a:pt x="2043642" y="153209"/>
                    <a:pt x="2298700" y="55842"/>
                  </a:cubicBezTo>
                  <a:cubicBezTo>
                    <a:pt x="2553758" y="-41525"/>
                    <a:pt x="2670175" y="-8716"/>
                    <a:pt x="3041650" y="132042"/>
                  </a:cubicBezTo>
                  <a:cubicBezTo>
                    <a:pt x="3413125" y="272800"/>
                    <a:pt x="4158192" y="618875"/>
                    <a:pt x="4527550" y="900392"/>
                  </a:cubicBezTo>
                  <a:cubicBezTo>
                    <a:pt x="4896908" y="1181909"/>
                    <a:pt x="5077354" y="1501525"/>
                    <a:pt x="5257800" y="1821142"/>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7BDEED7C-0D6D-47CE-8A6C-36A9A11E176B}"/>
                </a:ext>
              </a:extLst>
            </p:cNvPr>
            <p:cNvPicPr>
              <a:picLocks noChangeAspect="1"/>
            </p:cNvPicPr>
            <p:nvPr/>
          </p:nvPicPr>
          <p:blipFill>
            <a:blip r:embed="rId4"/>
            <a:stretch>
              <a:fillRect/>
            </a:stretch>
          </p:blipFill>
          <p:spPr>
            <a:xfrm rot="20109844" flipH="1">
              <a:off x="5443207" y="2014127"/>
              <a:ext cx="858247" cy="790386"/>
            </a:xfrm>
            <a:prstGeom prst="rect">
              <a:avLst/>
            </a:prstGeom>
          </p:spPr>
        </p:pic>
      </p:grpSp>
    </p:spTree>
    <p:custDataLst>
      <p:tags r:id="rId1"/>
    </p:custDataLst>
    <p:extLst>
      <p:ext uri="{BB962C8B-B14F-4D97-AF65-F5344CB8AC3E}">
        <p14:creationId xmlns:p14="http://schemas.microsoft.com/office/powerpoint/2010/main" val="1499754265"/>
      </p:ext>
    </p:extLst>
  </p:cSld>
  <p:clrMapOvr>
    <a:masterClrMapping/>
  </p:clrMapOvr>
  <mc:AlternateContent xmlns:mc="http://schemas.openxmlformats.org/markup-compatibility/2006" xmlns:p14="http://schemas.microsoft.com/office/powerpoint/2010/main">
    <mc:Choice Requires="p14">
      <p:transition spd="slow" p14:dur="2000" advTm="60813"/>
    </mc:Choice>
    <mc:Fallback xmlns="">
      <p:transition spd="slow" advTm="60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 why?</a:t>
            </a:r>
          </a:p>
        </p:txBody>
      </p:sp>
      <p:sp>
        <p:nvSpPr>
          <p:cNvPr id="7" name="TextBox 6">
            <a:extLst>
              <a:ext uri="{FF2B5EF4-FFF2-40B4-BE49-F238E27FC236}">
                <a16:creationId xmlns:a16="http://schemas.microsoft.com/office/drawing/2014/main" id="{EA96316E-B0D2-4B4A-BF24-C7F0CA6249C0}"/>
              </a:ext>
            </a:extLst>
          </p:cNvPr>
          <p:cNvSpPr txBox="1"/>
          <p:nvPr/>
        </p:nvSpPr>
        <p:spPr>
          <a:xfrm>
            <a:off x="3885544" y="4765728"/>
            <a:ext cx="1467068" cy="400110"/>
          </a:xfrm>
          <a:prstGeom prst="rect">
            <a:avLst/>
          </a:prstGeom>
          <a:noFill/>
        </p:spPr>
        <p:txBody>
          <a:bodyPr wrap="none" rtlCol="0">
            <a:spAutoFit/>
          </a:bodyPr>
          <a:lstStyle/>
          <a:p>
            <a:r>
              <a:rPr lang="en-US" sz="2000" dirty="0"/>
              <a:t>Objective 2</a:t>
            </a:r>
          </a:p>
        </p:txBody>
      </p:sp>
      <p:sp>
        <p:nvSpPr>
          <p:cNvPr id="8" name="TextBox 7">
            <a:extLst>
              <a:ext uri="{FF2B5EF4-FFF2-40B4-BE49-F238E27FC236}">
                <a16:creationId xmlns:a16="http://schemas.microsoft.com/office/drawing/2014/main" id="{83773E1B-0CA9-4D6F-88D6-D53DADF3F9EB}"/>
              </a:ext>
            </a:extLst>
          </p:cNvPr>
          <p:cNvSpPr txBox="1"/>
          <p:nvPr/>
        </p:nvSpPr>
        <p:spPr>
          <a:xfrm>
            <a:off x="3014656" y="3185662"/>
            <a:ext cx="492443" cy="1374735"/>
          </a:xfrm>
          <a:prstGeom prst="rect">
            <a:avLst/>
          </a:prstGeom>
          <a:noFill/>
        </p:spPr>
        <p:txBody>
          <a:bodyPr vert="vert270" wrap="none" rtlCol="0">
            <a:spAutoFit/>
          </a:bodyPr>
          <a:lstStyle/>
          <a:p>
            <a:r>
              <a:rPr lang="en-US" sz="2000" dirty="0"/>
              <a:t>Objective 1</a:t>
            </a:r>
          </a:p>
        </p:txBody>
      </p:sp>
      <p:cxnSp>
        <p:nvCxnSpPr>
          <p:cNvPr id="10" name="Straight Arrow Connector 9">
            <a:extLst>
              <a:ext uri="{FF2B5EF4-FFF2-40B4-BE49-F238E27FC236}">
                <a16:creationId xmlns:a16="http://schemas.microsoft.com/office/drawing/2014/main" id="{ABD6F95E-0255-4B62-BE53-861D9E6CBC69}"/>
              </a:ext>
            </a:extLst>
          </p:cNvPr>
          <p:cNvCxnSpPr>
            <a:cxnSpLocks/>
          </p:cNvCxnSpPr>
          <p:nvPr/>
        </p:nvCxnSpPr>
        <p:spPr>
          <a:xfrm flipV="1">
            <a:off x="3295650" y="1755828"/>
            <a:ext cx="0" cy="1397000"/>
          </a:xfrm>
          <a:prstGeom prst="straightConnector1">
            <a:avLst/>
          </a:prstGeom>
          <a:ln w="3810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C299A91-5978-4ECA-9944-27CE5A36C92F}"/>
              </a:ext>
            </a:extLst>
          </p:cNvPr>
          <p:cNvCxnSpPr>
            <a:cxnSpLocks/>
          </p:cNvCxnSpPr>
          <p:nvPr/>
        </p:nvCxnSpPr>
        <p:spPr>
          <a:xfrm rot="5400000" flipH="1" flipV="1">
            <a:off x="6079534" y="4270944"/>
            <a:ext cx="0" cy="1397000"/>
          </a:xfrm>
          <a:prstGeom prst="straightConnector1">
            <a:avLst/>
          </a:prstGeom>
          <a:ln w="3810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524A6C9-C9C6-4BBA-A65D-1A2C384D73FB}"/>
              </a:ext>
            </a:extLst>
          </p:cNvPr>
          <p:cNvCxnSpPr>
            <a:cxnSpLocks/>
          </p:cNvCxnSpPr>
          <p:nvPr/>
        </p:nvCxnSpPr>
        <p:spPr>
          <a:xfrm flipV="1">
            <a:off x="3496409" y="1736778"/>
            <a:ext cx="6350" cy="3048000"/>
          </a:xfrm>
          <a:prstGeom prst="straightConnector1">
            <a:avLst/>
          </a:prstGeom>
          <a:ln w="381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14389FA-6D7E-4474-A245-F40BE4CC096C}"/>
              </a:ext>
            </a:extLst>
          </p:cNvPr>
          <p:cNvCxnSpPr>
            <a:cxnSpLocks/>
          </p:cNvCxnSpPr>
          <p:nvPr/>
        </p:nvCxnSpPr>
        <p:spPr>
          <a:xfrm flipV="1">
            <a:off x="3477359" y="4765728"/>
            <a:ext cx="3333631" cy="0"/>
          </a:xfrm>
          <a:prstGeom prst="straightConnector1">
            <a:avLst/>
          </a:prstGeom>
          <a:ln w="381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pic>
        <p:nvPicPr>
          <p:cNvPr id="51" name="Picture 50" descr="A close up of a logo&#10;&#10;Description automatically generated">
            <a:extLst>
              <a:ext uri="{FF2B5EF4-FFF2-40B4-BE49-F238E27FC236}">
                <a16:creationId xmlns:a16="http://schemas.microsoft.com/office/drawing/2014/main" id="{1C5E7FB5-623E-49F1-BE15-0FB92B8B5378}"/>
              </a:ext>
            </a:extLst>
          </p:cNvPr>
          <p:cNvPicPr>
            <a:picLocks noChangeAspect="1"/>
          </p:cNvPicPr>
          <p:nvPr/>
        </p:nvPicPr>
        <p:blipFill>
          <a:blip r:embed="rId4"/>
          <a:stretch>
            <a:fillRect/>
          </a:stretch>
        </p:blipFill>
        <p:spPr>
          <a:xfrm rot="5400000">
            <a:off x="3814412" y="1679786"/>
            <a:ext cx="3076400" cy="2992346"/>
          </a:xfrm>
          <a:prstGeom prst="rect">
            <a:avLst/>
          </a:prstGeom>
        </p:spPr>
      </p:pic>
      <p:sp>
        <p:nvSpPr>
          <p:cNvPr id="17" name="Oval 16">
            <a:extLst>
              <a:ext uri="{FF2B5EF4-FFF2-40B4-BE49-F238E27FC236}">
                <a16:creationId xmlns:a16="http://schemas.microsoft.com/office/drawing/2014/main" id="{6E172327-FA49-4D52-B7BA-5254F8D96773}"/>
              </a:ext>
            </a:extLst>
          </p:cNvPr>
          <p:cNvSpPr/>
          <p:nvPr/>
        </p:nvSpPr>
        <p:spPr>
          <a:xfrm rot="5400000">
            <a:off x="3993802" y="1992213"/>
            <a:ext cx="180000" cy="180000"/>
          </a:xfrm>
          <a:prstGeom prst="ellipse">
            <a:avLst/>
          </a:prstGeom>
          <a:solidFill>
            <a:srgbClr val="0082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55A75DA-673E-44E7-922A-F30A10581FF9}"/>
              </a:ext>
            </a:extLst>
          </p:cNvPr>
          <p:cNvSpPr/>
          <p:nvPr/>
        </p:nvSpPr>
        <p:spPr>
          <a:xfrm rot="5400000">
            <a:off x="4478602" y="2088563"/>
            <a:ext cx="180000" cy="180000"/>
          </a:xfrm>
          <a:prstGeom prst="ellipse">
            <a:avLst/>
          </a:prstGeom>
          <a:solidFill>
            <a:srgbClr val="0082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B623E4F-D340-4D7E-8D72-B94240B1953C}"/>
              </a:ext>
            </a:extLst>
          </p:cNvPr>
          <p:cNvSpPr/>
          <p:nvPr/>
        </p:nvSpPr>
        <p:spPr>
          <a:xfrm rot="5400000">
            <a:off x="4895752" y="2166652"/>
            <a:ext cx="180000" cy="180000"/>
          </a:xfrm>
          <a:prstGeom prst="ellipse">
            <a:avLst/>
          </a:prstGeom>
          <a:solidFill>
            <a:srgbClr val="0082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0929D64-FE73-44CB-8CDF-E0F01A2DAE74}"/>
              </a:ext>
            </a:extLst>
          </p:cNvPr>
          <p:cNvSpPr/>
          <p:nvPr/>
        </p:nvSpPr>
        <p:spPr>
          <a:xfrm rot="5400000">
            <a:off x="5327058" y="2237413"/>
            <a:ext cx="180000" cy="180000"/>
          </a:xfrm>
          <a:prstGeom prst="ellipse">
            <a:avLst/>
          </a:prstGeom>
          <a:solidFill>
            <a:srgbClr val="0082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719531D-C03B-436A-AD0E-980744EA6432}"/>
              </a:ext>
            </a:extLst>
          </p:cNvPr>
          <p:cNvSpPr/>
          <p:nvPr/>
        </p:nvSpPr>
        <p:spPr>
          <a:xfrm rot="5400000">
            <a:off x="5654208" y="2371069"/>
            <a:ext cx="180000" cy="180000"/>
          </a:xfrm>
          <a:prstGeom prst="ellipse">
            <a:avLst/>
          </a:prstGeom>
          <a:solidFill>
            <a:srgbClr val="0082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9BBDC03-4FB9-4504-AEDE-9B19ADF85B2F}"/>
              </a:ext>
            </a:extLst>
          </p:cNvPr>
          <p:cNvSpPr/>
          <p:nvPr/>
        </p:nvSpPr>
        <p:spPr>
          <a:xfrm rot="5400000">
            <a:off x="5890001" y="2581663"/>
            <a:ext cx="180000" cy="180000"/>
          </a:xfrm>
          <a:prstGeom prst="ellipse">
            <a:avLst/>
          </a:prstGeom>
          <a:solidFill>
            <a:srgbClr val="0082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B74804B-0413-4F47-8714-0D11F4B2E911}"/>
              </a:ext>
            </a:extLst>
          </p:cNvPr>
          <p:cNvSpPr/>
          <p:nvPr/>
        </p:nvSpPr>
        <p:spPr>
          <a:xfrm rot="5400000">
            <a:off x="6026073" y="2889219"/>
            <a:ext cx="180000" cy="180000"/>
          </a:xfrm>
          <a:prstGeom prst="ellipse">
            <a:avLst/>
          </a:prstGeom>
          <a:solidFill>
            <a:srgbClr val="0082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8200"/>
              </a:solidFill>
            </a:endParaRPr>
          </a:p>
        </p:txBody>
      </p:sp>
      <p:sp>
        <p:nvSpPr>
          <p:cNvPr id="24" name="Oval 23">
            <a:extLst>
              <a:ext uri="{FF2B5EF4-FFF2-40B4-BE49-F238E27FC236}">
                <a16:creationId xmlns:a16="http://schemas.microsoft.com/office/drawing/2014/main" id="{6BA63924-A18E-4217-8933-CFD900EF3477}"/>
              </a:ext>
            </a:extLst>
          </p:cNvPr>
          <p:cNvSpPr/>
          <p:nvPr/>
        </p:nvSpPr>
        <p:spPr>
          <a:xfrm rot="5400000">
            <a:off x="6069173" y="3262887"/>
            <a:ext cx="180000" cy="180000"/>
          </a:xfrm>
          <a:prstGeom prst="ellipse">
            <a:avLst/>
          </a:prstGeom>
          <a:solidFill>
            <a:srgbClr val="0082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9426EE2-151C-418B-8C04-312AE310D4B3}"/>
              </a:ext>
            </a:extLst>
          </p:cNvPr>
          <p:cNvSpPr/>
          <p:nvPr/>
        </p:nvSpPr>
        <p:spPr>
          <a:xfrm rot="5400000">
            <a:off x="6118895" y="3660037"/>
            <a:ext cx="180000" cy="180000"/>
          </a:xfrm>
          <a:prstGeom prst="ellipse">
            <a:avLst/>
          </a:prstGeom>
          <a:solidFill>
            <a:srgbClr val="0082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83B815E-8E8D-43C5-AC00-79B86F0BC9C1}"/>
              </a:ext>
            </a:extLst>
          </p:cNvPr>
          <p:cNvSpPr/>
          <p:nvPr/>
        </p:nvSpPr>
        <p:spPr>
          <a:xfrm rot="5400000">
            <a:off x="6168594" y="4029919"/>
            <a:ext cx="180000" cy="180000"/>
          </a:xfrm>
          <a:prstGeom prst="ellipse">
            <a:avLst/>
          </a:prstGeom>
          <a:solidFill>
            <a:srgbClr val="0082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6A4C598-C2D7-4B17-8BF2-89FE74E02075}"/>
              </a:ext>
            </a:extLst>
          </p:cNvPr>
          <p:cNvSpPr/>
          <p:nvPr/>
        </p:nvSpPr>
        <p:spPr>
          <a:xfrm rot="5400000">
            <a:off x="6208622" y="4398366"/>
            <a:ext cx="180000" cy="180000"/>
          </a:xfrm>
          <a:prstGeom prst="ellipse">
            <a:avLst/>
          </a:prstGeom>
          <a:solidFill>
            <a:srgbClr val="0082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B191891-AD3E-4746-8DB5-E641B015345C}"/>
              </a:ext>
            </a:extLst>
          </p:cNvPr>
          <p:cNvSpPr/>
          <p:nvPr/>
        </p:nvSpPr>
        <p:spPr>
          <a:xfrm rot="5400000">
            <a:off x="5304457" y="2792740"/>
            <a:ext cx="180000" cy="180000"/>
          </a:xfrm>
          <a:prstGeom prst="ellipse">
            <a:avLst/>
          </a:prstGeom>
          <a:solidFill>
            <a:srgbClr val="C0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C50E02F-14ED-4E8C-90EA-2574D4626FBA}"/>
              </a:ext>
            </a:extLst>
          </p:cNvPr>
          <p:cNvSpPr/>
          <p:nvPr/>
        </p:nvSpPr>
        <p:spPr>
          <a:xfrm rot="5400000">
            <a:off x="5474208" y="3343162"/>
            <a:ext cx="180000" cy="180000"/>
          </a:xfrm>
          <a:prstGeom prst="ellipse">
            <a:avLst/>
          </a:prstGeom>
          <a:solidFill>
            <a:srgbClr val="C0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4863E75-1702-49B7-94E9-9BCB2917536D}"/>
              </a:ext>
            </a:extLst>
          </p:cNvPr>
          <p:cNvSpPr/>
          <p:nvPr/>
        </p:nvSpPr>
        <p:spPr>
          <a:xfrm rot="5400000">
            <a:off x="5521018" y="3939919"/>
            <a:ext cx="180000" cy="180000"/>
          </a:xfrm>
          <a:prstGeom prst="ellipse">
            <a:avLst/>
          </a:prstGeom>
          <a:solidFill>
            <a:srgbClr val="C0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C5C6CBB-7051-40C6-9BCA-C1624B56B567}"/>
              </a:ext>
            </a:extLst>
          </p:cNvPr>
          <p:cNvSpPr/>
          <p:nvPr/>
        </p:nvSpPr>
        <p:spPr>
          <a:xfrm rot="5400000">
            <a:off x="5206314" y="4221544"/>
            <a:ext cx="180000" cy="180000"/>
          </a:xfrm>
          <a:prstGeom prst="ellipse">
            <a:avLst/>
          </a:prstGeom>
          <a:solidFill>
            <a:srgbClr val="C0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A3257F8-EB67-409E-84DE-72250E5A814E}"/>
              </a:ext>
            </a:extLst>
          </p:cNvPr>
          <p:cNvSpPr/>
          <p:nvPr/>
        </p:nvSpPr>
        <p:spPr>
          <a:xfrm rot="5400000">
            <a:off x="4355755" y="2551069"/>
            <a:ext cx="180000" cy="180000"/>
          </a:xfrm>
          <a:prstGeom prst="ellipse">
            <a:avLst/>
          </a:prstGeom>
          <a:solidFill>
            <a:srgbClr val="C0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5566AB9-F24C-41F1-8DBA-54042B95E1C0}"/>
              </a:ext>
            </a:extLst>
          </p:cNvPr>
          <p:cNvSpPr/>
          <p:nvPr/>
        </p:nvSpPr>
        <p:spPr>
          <a:xfrm rot="5400000">
            <a:off x="3896950" y="2952276"/>
            <a:ext cx="180000" cy="180000"/>
          </a:xfrm>
          <a:prstGeom prst="ellipse">
            <a:avLst/>
          </a:prstGeom>
          <a:solidFill>
            <a:srgbClr val="C0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78FF5DC-471B-40AB-90C1-21B62FD07603}"/>
              </a:ext>
            </a:extLst>
          </p:cNvPr>
          <p:cNvSpPr/>
          <p:nvPr/>
        </p:nvSpPr>
        <p:spPr>
          <a:xfrm rot="5400000">
            <a:off x="3765393" y="4254046"/>
            <a:ext cx="180000" cy="180000"/>
          </a:xfrm>
          <a:prstGeom prst="ellipse">
            <a:avLst/>
          </a:prstGeom>
          <a:solidFill>
            <a:srgbClr val="C0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68CAEB3-321C-4CCD-AAFA-64DF932C43B7}"/>
              </a:ext>
            </a:extLst>
          </p:cNvPr>
          <p:cNvSpPr/>
          <p:nvPr/>
        </p:nvSpPr>
        <p:spPr>
          <a:xfrm rot="5400000">
            <a:off x="4305627" y="4350952"/>
            <a:ext cx="180000" cy="180000"/>
          </a:xfrm>
          <a:prstGeom prst="ellipse">
            <a:avLst/>
          </a:prstGeom>
          <a:solidFill>
            <a:srgbClr val="C0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932AEB0-2C8F-4712-94CB-21E84C300735}"/>
              </a:ext>
            </a:extLst>
          </p:cNvPr>
          <p:cNvSpPr/>
          <p:nvPr/>
        </p:nvSpPr>
        <p:spPr>
          <a:xfrm rot="5400000">
            <a:off x="3879292" y="3720321"/>
            <a:ext cx="180000" cy="180000"/>
          </a:xfrm>
          <a:prstGeom prst="ellipse">
            <a:avLst/>
          </a:prstGeom>
          <a:solidFill>
            <a:srgbClr val="C0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E6A2043-029C-4044-A091-555F9A624535}"/>
              </a:ext>
            </a:extLst>
          </p:cNvPr>
          <p:cNvSpPr/>
          <p:nvPr/>
        </p:nvSpPr>
        <p:spPr>
          <a:xfrm rot="5400000">
            <a:off x="4882823" y="2603727"/>
            <a:ext cx="180000" cy="180000"/>
          </a:xfrm>
          <a:prstGeom prst="ellipse">
            <a:avLst/>
          </a:prstGeom>
          <a:solidFill>
            <a:srgbClr val="C0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412B3EB-C134-474F-AAD6-64F511351C76}"/>
              </a:ext>
            </a:extLst>
          </p:cNvPr>
          <p:cNvSpPr/>
          <p:nvPr/>
        </p:nvSpPr>
        <p:spPr>
          <a:xfrm rot="5400000">
            <a:off x="4758650" y="4344046"/>
            <a:ext cx="180000" cy="180000"/>
          </a:xfrm>
          <a:prstGeom prst="ellipse">
            <a:avLst/>
          </a:prstGeom>
          <a:solidFill>
            <a:srgbClr val="C00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7F0A88B-F365-4D9D-A319-301D23D5FD61}"/>
              </a:ext>
            </a:extLst>
          </p:cNvPr>
          <p:cNvSpPr txBox="1"/>
          <p:nvPr/>
        </p:nvSpPr>
        <p:spPr>
          <a:xfrm>
            <a:off x="3909422" y="3309271"/>
            <a:ext cx="1568058" cy="707886"/>
          </a:xfrm>
          <a:prstGeom prst="rect">
            <a:avLst/>
          </a:prstGeom>
          <a:noFill/>
          <a:effectLst>
            <a:glow rad="228600">
              <a:schemeClr val="accent1">
                <a:satMod val="175000"/>
                <a:alpha val="40000"/>
              </a:schemeClr>
            </a:glow>
          </a:effectLst>
        </p:spPr>
        <p:txBody>
          <a:bodyPr wrap="none" rtlCol="0">
            <a:spAutoFit/>
          </a:bodyPr>
          <a:lstStyle/>
          <a:p>
            <a:pPr algn="ctr"/>
            <a:r>
              <a:rPr lang="en-US" sz="2000" dirty="0">
                <a:solidFill>
                  <a:srgbClr val="C00000"/>
                </a:solidFill>
              </a:rPr>
              <a:t>Non-optimal</a:t>
            </a:r>
          </a:p>
          <a:p>
            <a:pPr algn="ctr"/>
            <a:r>
              <a:rPr lang="en-US" sz="2000" dirty="0">
                <a:solidFill>
                  <a:srgbClr val="C00000"/>
                </a:solidFill>
              </a:rPr>
              <a:t>solutions</a:t>
            </a:r>
          </a:p>
        </p:txBody>
      </p:sp>
      <p:cxnSp>
        <p:nvCxnSpPr>
          <p:cNvPr id="46" name="Straight Arrow Connector 45">
            <a:extLst>
              <a:ext uri="{FF2B5EF4-FFF2-40B4-BE49-F238E27FC236}">
                <a16:creationId xmlns:a16="http://schemas.microsoft.com/office/drawing/2014/main" id="{2CCD9BD2-FC47-4BF2-A624-9436A37FF299}"/>
              </a:ext>
            </a:extLst>
          </p:cNvPr>
          <p:cNvCxnSpPr>
            <a:cxnSpLocks/>
          </p:cNvCxnSpPr>
          <p:nvPr/>
        </p:nvCxnSpPr>
        <p:spPr>
          <a:xfrm flipV="1">
            <a:off x="5750507" y="2562410"/>
            <a:ext cx="0" cy="324000"/>
          </a:xfrm>
          <a:prstGeom prst="straightConnector1">
            <a:avLst/>
          </a:prstGeom>
          <a:ln w="25400">
            <a:solidFill>
              <a:schemeClr val="tx1"/>
            </a:solidFill>
            <a:prstDash val="sysDot"/>
            <a:tailEnd type="stealth" w="lg" len="lg"/>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E1E5BB2B-F3F0-4B5A-A53B-B53946210FB4}"/>
              </a:ext>
            </a:extLst>
          </p:cNvPr>
          <p:cNvCxnSpPr>
            <a:cxnSpLocks/>
          </p:cNvCxnSpPr>
          <p:nvPr/>
        </p:nvCxnSpPr>
        <p:spPr>
          <a:xfrm rot="5400000" flipV="1">
            <a:off x="5618635" y="2753291"/>
            <a:ext cx="0" cy="252000"/>
          </a:xfrm>
          <a:prstGeom prst="straightConnector1">
            <a:avLst/>
          </a:prstGeom>
          <a:ln w="25400">
            <a:solidFill>
              <a:schemeClr val="tx1"/>
            </a:solidFill>
            <a:prstDash val="sysDot"/>
            <a:tailEnd type="stealth" w="lg" len="lg"/>
          </a:ln>
        </p:spPr>
        <p:style>
          <a:lnRef idx="2">
            <a:schemeClr val="accent1"/>
          </a:lnRef>
          <a:fillRef idx="0">
            <a:schemeClr val="accent1"/>
          </a:fillRef>
          <a:effectRef idx="1">
            <a:schemeClr val="accent1"/>
          </a:effectRef>
          <a:fontRef idx="minor">
            <a:schemeClr val="tx1"/>
          </a:fontRef>
        </p:style>
      </p:cxnSp>
      <p:sp>
        <p:nvSpPr>
          <p:cNvPr id="42" name="Content Placeholder 2">
            <a:extLst>
              <a:ext uri="{FF2B5EF4-FFF2-40B4-BE49-F238E27FC236}">
                <a16:creationId xmlns:a16="http://schemas.microsoft.com/office/drawing/2014/main" id="{1575E904-BCAB-440C-BB11-B71A212CE2D1}"/>
              </a:ext>
            </a:extLst>
          </p:cNvPr>
          <p:cNvSpPr txBox="1">
            <a:spLocks/>
          </p:cNvSpPr>
          <p:nvPr/>
        </p:nvSpPr>
        <p:spPr>
          <a:xfrm>
            <a:off x="1763105" y="1200150"/>
            <a:ext cx="7344732" cy="3987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8288" indent="-268288">
              <a:spcBef>
                <a:spcPts val="500"/>
              </a:spcBef>
              <a:buClr>
                <a:srgbClr val="D11241"/>
              </a:buClr>
            </a:pPr>
            <a:r>
              <a:rPr lang="en-US" sz="2600" dirty="0">
                <a:solidFill>
                  <a:srgbClr val="D11241"/>
                </a:solidFill>
              </a:rPr>
              <a:t>State-of-the-art</a:t>
            </a:r>
            <a:r>
              <a:rPr lang="en-US" sz="2600" dirty="0"/>
              <a:t> for </a:t>
            </a:r>
            <a:r>
              <a:rPr lang="en-US" sz="2600" dirty="0">
                <a:solidFill>
                  <a:srgbClr val="D11241"/>
                </a:solidFill>
              </a:rPr>
              <a:t>multi-objective problems</a:t>
            </a:r>
          </a:p>
        </p:txBody>
      </p:sp>
    </p:spTree>
    <p:custDataLst>
      <p:tags r:id="rId1"/>
    </p:custDataLst>
    <p:extLst>
      <p:ext uri="{BB962C8B-B14F-4D97-AF65-F5344CB8AC3E}">
        <p14:creationId xmlns:p14="http://schemas.microsoft.com/office/powerpoint/2010/main" val="3070397700"/>
      </p:ext>
    </p:extLst>
  </p:cSld>
  <p:clrMapOvr>
    <a:masterClrMapping/>
  </p:clrMapOvr>
  <mc:AlternateContent xmlns:mc="http://schemas.openxmlformats.org/markup-compatibility/2006" xmlns:p14="http://schemas.microsoft.com/office/powerpoint/2010/main">
    <mc:Choice Requires="p14">
      <p:transition spd="slow" p14:dur="2000" advTm="84924"/>
    </mc:Choice>
    <mc:Fallback xmlns="">
      <p:transition spd="slow" advTm="84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500"/>
                                        <p:tgtEl>
                                          <p:spTgt spid="3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500"/>
                                        <p:tgtEl>
                                          <p:spTgt spid="3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500"/>
                                        <p:tgtEl>
                                          <p:spTgt spid="3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500"/>
                                        <p:tgtEl>
                                          <p:spTgt spid="3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fade">
                                      <p:cBhvr>
                                        <p:cTn id="101" dur="500"/>
                                        <p:tgtEl>
                                          <p:spTgt spid="46"/>
                                        </p:tgtEl>
                                      </p:cBhvr>
                                    </p:animEffect>
                                  </p:childTnLst>
                                </p:cTn>
                              </p:par>
                              <p:par>
                                <p:cTn id="102" presetID="10" presetClass="entr" presetSubtype="0" fill="hold" nodeType="with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 Design Philosophy</a:t>
            </a:r>
          </a:p>
        </p:txBody>
      </p:sp>
      <p:sp>
        <p:nvSpPr>
          <p:cNvPr id="5" name="Content Placeholder 2">
            <a:extLst>
              <a:ext uri="{FF2B5EF4-FFF2-40B4-BE49-F238E27FC236}">
                <a16:creationId xmlns:a16="http://schemas.microsoft.com/office/drawing/2014/main" id="{7C416B9F-366E-4B01-9557-91EDA04F1EA8}"/>
              </a:ext>
            </a:extLst>
          </p:cNvPr>
          <p:cNvSpPr txBox="1">
            <a:spLocks/>
          </p:cNvSpPr>
          <p:nvPr/>
        </p:nvSpPr>
        <p:spPr>
          <a:xfrm>
            <a:off x="1763106" y="1200150"/>
            <a:ext cx="7336444" cy="3651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500"/>
              </a:spcAft>
              <a:buNone/>
            </a:pPr>
            <a:endParaRPr lang="en-US" sz="2400" b="1" dirty="0"/>
          </a:p>
        </p:txBody>
      </p:sp>
      <p:sp>
        <p:nvSpPr>
          <p:cNvPr id="6" name="Content Placeholder 5">
            <a:extLst>
              <a:ext uri="{FF2B5EF4-FFF2-40B4-BE49-F238E27FC236}">
                <a16:creationId xmlns:a16="http://schemas.microsoft.com/office/drawing/2014/main" id="{3F5C9046-264C-43DD-8517-78E2CFACAF4E}"/>
              </a:ext>
            </a:extLst>
          </p:cNvPr>
          <p:cNvSpPr>
            <a:spLocks noGrp="1"/>
          </p:cNvSpPr>
          <p:nvPr>
            <p:ph idx="1"/>
          </p:nvPr>
        </p:nvSpPr>
        <p:spPr/>
        <p:txBody>
          <a:bodyPr>
            <a:noAutofit/>
          </a:bodyPr>
          <a:lstStyle/>
          <a:p>
            <a:pPr>
              <a:buClr>
                <a:srgbClr val="D11241"/>
              </a:buClr>
            </a:pPr>
            <a:r>
              <a:rPr lang="en-US" sz="2600" dirty="0">
                <a:solidFill>
                  <a:srgbClr val="D11241"/>
                </a:solidFill>
              </a:rPr>
              <a:t>Effective </a:t>
            </a:r>
            <a:r>
              <a:rPr lang="en-US" sz="2600" dirty="0"/>
              <a:t>evolution is all about </a:t>
            </a:r>
            <a:r>
              <a:rPr lang="en-US" sz="2600" dirty="0">
                <a:solidFill>
                  <a:srgbClr val="D11241"/>
                </a:solidFill>
              </a:rPr>
              <a:t>patterns</a:t>
            </a:r>
          </a:p>
        </p:txBody>
      </p:sp>
      <p:pic>
        <p:nvPicPr>
          <p:cNvPr id="59" name="Picture 58">
            <a:extLst>
              <a:ext uri="{FF2B5EF4-FFF2-40B4-BE49-F238E27FC236}">
                <a16:creationId xmlns:a16="http://schemas.microsoft.com/office/drawing/2014/main" id="{D06606BE-E7A0-4DCB-86EC-B58F5AE88764}"/>
              </a:ext>
            </a:extLst>
          </p:cNvPr>
          <p:cNvPicPr>
            <a:picLocks noChangeAspect="1"/>
          </p:cNvPicPr>
          <p:nvPr/>
        </p:nvPicPr>
        <p:blipFill>
          <a:blip r:embed="rId4"/>
          <a:stretch>
            <a:fillRect/>
          </a:stretch>
        </p:blipFill>
        <p:spPr>
          <a:xfrm>
            <a:off x="3749117" y="1872456"/>
            <a:ext cx="855539" cy="3050985"/>
          </a:xfrm>
          <a:prstGeom prst="rect">
            <a:avLst/>
          </a:prstGeom>
          <a:effectLst>
            <a:glow rad="279400">
              <a:schemeClr val="accent6">
                <a:satMod val="175000"/>
                <a:alpha val="40000"/>
              </a:schemeClr>
            </a:glow>
          </a:effectLst>
        </p:spPr>
      </p:pic>
      <p:pic>
        <p:nvPicPr>
          <p:cNvPr id="60" name="Picture 59">
            <a:extLst>
              <a:ext uri="{FF2B5EF4-FFF2-40B4-BE49-F238E27FC236}">
                <a16:creationId xmlns:a16="http://schemas.microsoft.com/office/drawing/2014/main" id="{F1B591DD-AFCD-4847-B139-7941FF951E7C}"/>
              </a:ext>
            </a:extLst>
          </p:cNvPr>
          <p:cNvPicPr>
            <a:picLocks noChangeAspect="1"/>
          </p:cNvPicPr>
          <p:nvPr/>
        </p:nvPicPr>
        <p:blipFill>
          <a:blip r:embed="rId5"/>
          <a:stretch>
            <a:fillRect/>
          </a:stretch>
        </p:blipFill>
        <p:spPr>
          <a:xfrm>
            <a:off x="5306773" y="1872457"/>
            <a:ext cx="852121" cy="3050989"/>
          </a:xfrm>
          <a:prstGeom prst="rect">
            <a:avLst/>
          </a:prstGeom>
          <a:effectLst>
            <a:glow rad="279400">
              <a:schemeClr val="accent6">
                <a:satMod val="175000"/>
                <a:alpha val="40000"/>
              </a:schemeClr>
            </a:glow>
          </a:effectLst>
        </p:spPr>
      </p:pic>
      <p:pic>
        <p:nvPicPr>
          <p:cNvPr id="61" name="Picture 60">
            <a:extLst>
              <a:ext uri="{FF2B5EF4-FFF2-40B4-BE49-F238E27FC236}">
                <a16:creationId xmlns:a16="http://schemas.microsoft.com/office/drawing/2014/main" id="{8C0D5E28-CCAA-4DE7-B062-B730980F7099}"/>
              </a:ext>
            </a:extLst>
          </p:cNvPr>
          <p:cNvPicPr>
            <a:picLocks noChangeAspect="1"/>
          </p:cNvPicPr>
          <p:nvPr/>
        </p:nvPicPr>
        <p:blipFill>
          <a:blip r:embed="rId6"/>
          <a:stretch>
            <a:fillRect/>
          </a:stretch>
        </p:blipFill>
        <p:spPr>
          <a:xfrm>
            <a:off x="2174446" y="1872455"/>
            <a:ext cx="859817" cy="3050983"/>
          </a:xfrm>
          <a:prstGeom prst="rect">
            <a:avLst/>
          </a:prstGeom>
          <a:effectLst>
            <a:glow rad="279400">
              <a:schemeClr val="accent6">
                <a:satMod val="175000"/>
                <a:alpha val="40000"/>
              </a:schemeClr>
            </a:glow>
          </a:effectLst>
        </p:spPr>
      </p:pic>
      <p:pic>
        <p:nvPicPr>
          <p:cNvPr id="62" name="Picture 61">
            <a:extLst>
              <a:ext uri="{FF2B5EF4-FFF2-40B4-BE49-F238E27FC236}">
                <a16:creationId xmlns:a16="http://schemas.microsoft.com/office/drawing/2014/main" id="{C5EE6C4C-D1AA-4036-B505-565C22AD5F0D}"/>
              </a:ext>
            </a:extLst>
          </p:cNvPr>
          <p:cNvPicPr>
            <a:picLocks noChangeAspect="1"/>
          </p:cNvPicPr>
          <p:nvPr/>
        </p:nvPicPr>
        <p:blipFill rotWithShape="1">
          <a:blip r:embed="rId7"/>
          <a:srcRect l="3399" r="-3399"/>
          <a:stretch/>
        </p:blipFill>
        <p:spPr>
          <a:xfrm>
            <a:off x="6959063" y="1872460"/>
            <a:ext cx="847839" cy="3050985"/>
          </a:xfrm>
          <a:prstGeom prst="rect">
            <a:avLst/>
          </a:prstGeom>
          <a:effectLst>
            <a:glow rad="279400">
              <a:schemeClr val="accent6">
                <a:satMod val="175000"/>
                <a:alpha val="40000"/>
              </a:schemeClr>
            </a:glow>
          </a:effectLst>
        </p:spPr>
      </p:pic>
      <p:grpSp>
        <p:nvGrpSpPr>
          <p:cNvPr id="63" name="Group 62">
            <a:extLst>
              <a:ext uri="{FF2B5EF4-FFF2-40B4-BE49-F238E27FC236}">
                <a16:creationId xmlns:a16="http://schemas.microsoft.com/office/drawing/2014/main" id="{79D3873B-7FE5-40FB-8C85-4C2C4D2EF096}"/>
              </a:ext>
            </a:extLst>
          </p:cNvPr>
          <p:cNvGrpSpPr/>
          <p:nvPr/>
        </p:nvGrpSpPr>
        <p:grpSpPr>
          <a:xfrm>
            <a:off x="3608961" y="1896989"/>
            <a:ext cx="1633588" cy="2974473"/>
            <a:chOff x="2974509" y="1106120"/>
            <a:chExt cx="1457791" cy="3688130"/>
          </a:xfrm>
        </p:grpSpPr>
        <p:sp>
          <p:nvSpPr>
            <p:cNvPr id="64" name="Freeform: Shape 63">
              <a:extLst>
                <a:ext uri="{FF2B5EF4-FFF2-40B4-BE49-F238E27FC236}">
                  <a16:creationId xmlns:a16="http://schemas.microsoft.com/office/drawing/2014/main" id="{73DA40EE-A82D-4AFF-A31C-7CF769804D85}"/>
                </a:ext>
              </a:extLst>
            </p:cNvPr>
            <p:cNvSpPr/>
            <p:nvPr/>
          </p:nvSpPr>
          <p:spPr>
            <a:xfrm>
              <a:off x="3821257" y="3454421"/>
              <a:ext cx="604685" cy="689498"/>
            </a:xfrm>
            <a:custGeom>
              <a:avLst/>
              <a:gdLst>
                <a:gd name="connsiteX0" fmla="*/ 0 w 373380"/>
                <a:gd name="connsiteY0" fmla="*/ 457200 h 468793"/>
                <a:gd name="connsiteX1" fmla="*/ 144780 w 373380"/>
                <a:gd name="connsiteY1" fmla="*/ 434340 h 468793"/>
                <a:gd name="connsiteX2" fmla="*/ 190500 w 373380"/>
                <a:gd name="connsiteY2" fmla="*/ 167640 h 468793"/>
                <a:gd name="connsiteX3" fmla="*/ 373380 w 373380"/>
                <a:gd name="connsiteY3" fmla="*/ 0 h 468793"/>
              </a:gdLst>
              <a:ahLst/>
              <a:cxnLst>
                <a:cxn ang="0">
                  <a:pos x="connsiteX0" y="connsiteY0"/>
                </a:cxn>
                <a:cxn ang="0">
                  <a:pos x="connsiteX1" y="connsiteY1"/>
                </a:cxn>
                <a:cxn ang="0">
                  <a:pos x="connsiteX2" y="connsiteY2"/>
                </a:cxn>
                <a:cxn ang="0">
                  <a:pos x="connsiteX3" y="connsiteY3"/>
                </a:cxn>
              </a:cxnLst>
              <a:rect l="l" t="t" r="r" b="b"/>
              <a:pathLst>
                <a:path w="373380" h="468793">
                  <a:moveTo>
                    <a:pt x="0" y="457200"/>
                  </a:moveTo>
                  <a:cubicBezTo>
                    <a:pt x="56515" y="469900"/>
                    <a:pt x="113030" y="482600"/>
                    <a:pt x="144780" y="434340"/>
                  </a:cubicBezTo>
                  <a:cubicBezTo>
                    <a:pt x="176530" y="386080"/>
                    <a:pt x="152400" y="240030"/>
                    <a:pt x="190500" y="167640"/>
                  </a:cubicBezTo>
                  <a:cubicBezTo>
                    <a:pt x="228600" y="95250"/>
                    <a:pt x="300990" y="47625"/>
                    <a:pt x="373380" y="0"/>
                  </a:cubicBezTo>
                </a:path>
              </a:pathLst>
            </a:custGeom>
            <a:noFill/>
            <a:ln w="38100">
              <a:solidFill>
                <a:srgbClr val="FFFF00"/>
              </a:solidFill>
              <a:prstDash val="sysDash"/>
              <a:tailEnd type="stealth" w="lg" len="lg"/>
            </a:ln>
            <a:effectLst>
              <a:glow rad="2286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9A8516A8-414B-40FE-A9E5-48AA5ACF5419}"/>
                </a:ext>
              </a:extLst>
            </p:cNvPr>
            <p:cNvSpPr/>
            <p:nvPr/>
          </p:nvSpPr>
          <p:spPr>
            <a:xfrm>
              <a:off x="3953649" y="4048416"/>
              <a:ext cx="478651" cy="629430"/>
            </a:xfrm>
            <a:custGeom>
              <a:avLst/>
              <a:gdLst>
                <a:gd name="connsiteX0" fmla="*/ 0 w 358140"/>
                <a:gd name="connsiteY0" fmla="*/ 411480 h 427952"/>
                <a:gd name="connsiteX1" fmla="*/ 198120 w 358140"/>
                <a:gd name="connsiteY1" fmla="*/ 388620 h 427952"/>
                <a:gd name="connsiteX2" fmla="*/ 236220 w 358140"/>
                <a:gd name="connsiteY2" fmla="*/ 68580 h 427952"/>
                <a:gd name="connsiteX3" fmla="*/ 358140 w 358140"/>
                <a:gd name="connsiteY3" fmla="*/ 0 h 427952"/>
              </a:gdLst>
              <a:ahLst/>
              <a:cxnLst>
                <a:cxn ang="0">
                  <a:pos x="connsiteX0" y="connsiteY0"/>
                </a:cxn>
                <a:cxn ang="0">
                  <a:pos x="connsiteX1" y="connsiteY1"/>
                </a:cxn>
                <a:cxn ang="0">
                  <a:pos x="connsiteX2" y="connsiteY2"/>
                </a:cxn>
                <a:cxn ang="0">
                  <a:pos x="connsiteX3" y="connsiteY3"/>
                </a:cxn>
              </a:cxnLst>
              <a:rect l="l" t="t" r="r" b="b"/>
              <a:pathLst>
                <a:path w="358140" h="427952">
                  <a:moveTo>
                    <a:pt x="0" y="411480"/>
                  </a:moveTo>
                  <a:cubicBezTo>
                    <a:pt x="79375" y="428625"/>
                    <a:pt x="158750" y="445770"/>
                    <a:pt x="198120" y="388620"/>
                  </a:cubicBezTo>
                  <a:cubicBezTo>
                    <a:pt x="237490" y="331470"/>
                    <a:pt x="209550" y="133350"/>
                    <a:pt x="236220" y="68580"/>
                  </a:cubicBezTo>
                  <a:cubicBezTo>
                    <a:pt x="262890" y="3810"/>
                    <a:pt x="310515" y="1905"/>
                    <a:pt x="358140" y="0"/>
                  </a:cubicBezTo>
                </a:path>
              </a:pathLst>
            </a:custGeom>
            <a:noFill/>
            <a:ln w="38100">
              <a:solidFill>
                <a:srgbClr val="FFFF00"/>
              </a:solidFill>
              <a:prstDash val="sysDash"/>
              <a:tailEnd type="stealth" w="lg" len="lg"/>
            </a:ln>
            <a:effectLst>
              <a:glow rad="2286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4BAACDDE-1605-489D-AEA2-F23E4EE22CAA}"/>
                </a:ext>
              </a:extLst>
            </p:cNvPr>
            <p:cNvSpPr/>
            <p:nvPr/>
          </p:nvSpPr>
          <p:spPr>
            <a:xfrm>
              <a:off x="3688863" y="1189127"/>
              <a:ext cx="723068" cy="292782"/>
            </a:xfrm>
            <a:custGeom>
              <a:avLst/>
              <a:gdLst>
                <a:gd name="connsiteX0" fmla="*/ 0 w 541020"/>
                <a:gd name="connsiteY0" fmla="*/ 138103 h 199063"/>
                <a:gd name="connsiteX1" fmla="*/ 266700 w 541020"/>
                <a:gd name="connsiteY1" fmla="*/ 943 h 199063"/>
                <a:gd name="connsiteX2" fmla="*/ 541020 w 541020"/>
                <a:gd name="connsiteY2" fmla="*/ 199063 h 199063"/>
                <a:gd name="connsiteX3" fmla="*/ 541020 w 541020"/>
                <a:gd name="connsiteY3" fmla="*/ 199063 h 199063"/>
              </a:gdLst>
              <a:ahLst/>
              <a:cxnLst>
                <a:cxn ang="0">
                  <a:pos x="connsiteX0" y="connsiteY0"/>
                </a:cxn>
                <a:cxn ang="0">
                  <a:pos x="connsiteX1" y="connsiteY1"/>
                </a:cxn>
                <a:cxn ang="0">
                  <a:pos x="connsiteX2" y="connsiteY2"/>
                </a:cxn>
                <a:cxn ang="0">
                  <a:pos x="connsiteX3" y="connsiteY3"/>
                </a:cxn>
              </a:cxnLst>
              <a:rect l="l" t="t" r="r" b="b"/>
              <a:pathLst>
                <a:path w="541020" h="199063">
                  <a:moveTo>
                    <a:pt x="0" y="138103"/>
                  </a:moveTo>
                  <a:cubicBezTo>
                    <a:pt x="88265" y="64443"/>
                    <a:pt x="176530" y="-9217"/>
                    <a:pt x="266700" y="943"/>
                  </a:cubicBezTo>
                  <a:cubicBezTo>
                    <a:pt x="356870" y="11103"/>
                    <a:pt x="541020" y="199063"/>
                    <a:pt x="541020" y="199063"/>
                  </a:cubicBezTo>
                  <a:lnTo>
                    <a:pt x="541020" y="199063"/>
                  </a:lnTo>
                </a:path>
              </a:pathLst>
            </a:custGeom>
            <a:noFill/>
            <a:ln w="38100">
              <a:solidFill>
                <a:srgbClr val="FFFF00"/>
              </a:solidFill>
              <a:prstDash val="sysDash"/>
              <a:tailEnd type="stealth" w="lg" len="lg"/>
            </a:ln>
            <a:effectLst>
              <a:glow rad="2286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DB12272B-08E1-4CF8-82E5-755CEB92FD1E}"/>
                </a:ext>
              </a:extLst>
            </p:cNvPr>
            <p:cNvSpPr/>
            <p:nvPr/>
          </p:nvSpPr>
          <p:spPr>
            <a:xfrm>
              <a:off x="3071219" y="1325003"/>
              <a:ext cx="1340713" cy="1143160"/>
            </a:xfrm>
            <a:custGeom>
              <a:avLst/>
              <a:gdLst>
                <a:gd name="connsiteX0" fmla="*/ 149719 w 995539"/>
                <a:gd name="connsiteY0" fmla="*/ 0 h 777240"/>
                <a:gd name="connsiteX1" fmla="*/ 65899 w 995539"/>
                <a:gd name="connsiteY1" fmla="*/ 563880 h 777240"/>
                <a:gd name="connsiteX2" fmla="*/ 995539 w 995539"/>
                <a:gd name="connsiteY2" fmla="*/ 777240 h 777240"/>
              </a:gdLst>
              <a:ahLst/>
              <a:cxnLst>
                <a:cxn ang="0">
                  <a:pos x="connsiteX0" y="connsiteY0"/>
                </a:cxn>
                <a:cxn ang="0">
                  <a:pos x="connsiteX1" y="connsiteY1"/>
                </a:cxn>
                <a:cxn ang="0">
                  <a:pos x="connsiteX2" y="connsiteY2"/>
                </a:cxn>
              </a:cxnLst>
              <a:rect l="l" t="t" r="r" b="b"/>
              <a:pathLst>
                <a:path w="995539" h="777240">
                  <a:moveTo>
                    <a:pt x="149719" y="0"/>
                  </a:moveTo>
                  <a:cubicBezTo>
                    <a:pt x="37324" y="217170"/>
                    <a:pt x="-75071" y="434340"/>
                    <a:pt x="65899" y="563880"/>
                  </a:cubicBezTo>
                  <a:cubicBezTo>
                    <a:pt x="206869" y="693420"/>
                    <a:pt x="601204" y="735330"/>
                    <a:pt x="995539" y="777240"/>
                  </a:cubicBezTo>
                </a:path>
              </a:pathLst>
            </a:custGeom>
            <a:noFill/>
            <a:ln w="38100">
              <a:solidFill>
                <a:srgbClr val="FFFF00"/>
              </a:solidFill>
              <a:prstDash val="sysDash"/>
              <a:tailEnd type="stealth" w="lg" len="lg"/>
            </a:ln>
            <a:effectLst>
              <a:glow rad="2286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4203AADA-5FCD-4E63-87A6-7079765740E3}"/>
                </a:ext>
              </a:extLst>
            </p:cNvPr>
            <p:cNvSpPr/>
            <p:nvPr/>
          </p:nvSpPr>
          <p:spPr>
            <a:xfrm flipV="1">
              <a:off x="2974509" y="2937283"/>
              <a:ext cx="1451433" cy="854327"/>
            </a:xfrm>
            <a:custGeom>
              <a:avLst/>
              <a:gdLst>
                <a:gd name="connsiteX0" fmla="*/ 149719 w 995539"/>
                <a:gd name="connsiteY0" fmla="*/ 0 h 777240"/>
                <a:gd name="connsiteX1" fmla="*/ 65899 w 995539"/>
                <a:gd name="connsiteY1" fmla="*/ 563880 h 777240"/>
                <a:gd name="connsiteX2" fmla="*/ 995539 w 995539"/>
                <a:gd name="connsiteY2" fmla="*/ 777240 h 777240"/>
              </a:gdLst>
              <a:ahLst/>
              <a:cxnLst>
                <a:cxn ang="0">
                  <a:pos x="connsiteX0" y="connsiteY0"/>
                </a:cxn>
                <a:cxn ang="0">
                  <a:pos x="connsiteX1" y="connsiteY1"/>
                </a:cxn>
                <a:cxn ang="0">
                  <a:pos x="connsiteX2" y="connsiteY2"/>
                </a:cxn>
              </a:cxnLst>
              <a:rect l="l" t="t" r="r" b="b"/>
              <a:pathLst>
                <a:path w="995539" h="777240">
                  <a:moveTo>
                    <a:pt x="149719" y="0"/>
                  </a:moveTo>
                  <a:cubicBezTo>
                    <a:pt x="37324" y="217170"/>
                    <a:pt x="-75071" y="434340"/>
                    <a:pt x="65899" y="563880"/>
                  </a:cubicBezTo>
                  <a:cubicBezTo>
                    <a:pt x="206869" y="693420"/>
                    <a:pt x="601204" y="735330"/>
                    <a:pt x="995539" y="777240"/>
                  </a:cubicBezTo>
                </a:path>
              </a:pathLst>
            </a:custGeom>
            <a:noFill/>
            <a:ln w="38100">
              <a:solidFill>
                <a:srgbClr val="FFFF00"/>
              </a:solidFill>
              <a:prstDash val="sysDash"/>
              <a:tailEnd type="stealth" w="lg" len="lg"/>
            </a:ln>
            <a:effectLst>
              <a:glow rad="2286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A7F6B13-0164-4910-9C60-5C7A5F0CD4C9}"/>
                </a:ext>
              </a:extLst>
            </p:cNvPr>
            <p:cNvSpPr/>
            <p:nvPr/>
          </p:nvSpPr>
          <p:spPr>
            <a:xfrm>
              <a:off x="3182781" y="1106120"/>
              <a:ext cx="275646" cy="246685"/>
            </a:xfrm>
            <a:prstGeom prst="ellipse">
              <a:avLst/>
            </a:prstGeom>
            <a:noFill/>
            <a:ln w="38100">
              <a:solidFill>
                <a:srgbClr val="FFFF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564AC475-EC2C-428A-B448-E5BEE39C0E2F}"/>
                </a:ext>
              </a:extLst>
            </p:cNvPr>
            <p:cNvSpPr/>
            <p:nvPr/>
          </p:nvSpPr>
          <p:spPr>
            <a:xfrm>
              <a:off x="3354439" y="1285155"/>
              <a:ext cx="275646" cy="246685"/>
            </a:xfrm>
            <a:prstGeom prst="ellipse">
              <a:avLst/>
            </a:prstGeom>
            <a:noFill/>
            <a:ln w="38100">
              <a:solidFill>
                <a:srgbClr val="FFFF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9AFDD2DB-435A-4316-A461-CDFBD92C0633}"/>
                </a:ext>
              </a:extLst>
            </p:cNvPr>
            <p:cNvSpPr/>
            <p:nvPr/>
          </p:nvSpPr>
          <p:spPr>
            <a:xfrm>
              <a:off x="3486519" y="4029348"/>
              <a:ext cx="275646" cy="246685"/>
            </a:xfrm>
            <a:prstGeom prst="ellipse">
              <a:avLst/>
            </a:prstGeom>
            <a:noFill/>
            <a:ln w="38100">
              <a:solidFill>
                <a:srgbClr val="FFFF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06FBD76-37F3-4574-BDB1-84223BE99693}"/>
                </a:ext>
              </a:extLst>
            </p:cNvPr>
            <p:cNvSpPr/>
            <p:nvPr/>
          </p:nvSpPr>
          <p:spPr>
            <a:xfrm>
              <a:off x="3642785" y="4547565"/>
              <a:ext cx="275646" cy="246685"/>
            </a:xfrm>
            <a:prstGeom prst="ellipse">
              <a:avLst/>
            </a:prstGeom>
            <a:noFill/>
            <a:ln w="38100">
              <a:solidFill>
                <a:srgbClr val="FFFF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EC96638C-D496-43A6-BAC7-AE3196D9DEA1}"/>
                </a:ext>
              </a:extLst>
            </p:cNvPr>
            <p:cNvSpPr/>
            <p:nvPr/>
          </p:nvSpPr>
          <p:spPr>
            <a:xfrm>
              <a:off x="3009628" y="3771626"/>
              <a:ext cx="275646" cy="246685"/>
            </a:xfrm>
            <a:prstGeom prst="ellipse">
              <a:avLst/>
            </a:prstGeom>
            <a:noFill/>
            <a:ln w="38100">
              <a:solidFill>
                <a:srgbClr val="FFFF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2DAB0F59-6FAC-4664-A595-D1FA631A9328}"/>
              </a:ext>
            </a:extLst>
          </p:cNvPr>
          <p:cNvGrpSpPr/>
          <p:nvPr/>
        </p:nvGrpSpPr>
        <p:grpSpPr>
          <a:xfrm>
            <a:off x="5248057" y="1806311"/>
            <a:ext cx="1669670" cy="2477807"/>
            <a:chOff x="5493928" y="1134601"/>
            <a:chExt cx="1669670" cy="3072301"/>
          </a:xfrm>
        </p:grpSpPr>
        <p:sp>
          <p:nvSpPr>
            <p:cNvPr id="75" name="Freeform: Shape 74">
              <a:extLst>
                <a:ext uri="{FF2B5EF4-FFF2-40B4-BE49-F238E27FC236}">
                  <a16:creationId xmlns:a16="http://schemas.microsoft.com/office/drawing/2014/main" id="{836546F2-353C-4D6C-9D54-466E909BBCF2}"/>
                </a:ext>
              </a:extLst>
            </p:cNvPr>
            <p:cNvSpPr/>
            <p:nvPr/>
          </p:nvSpPr>
          <p:spPr>
            <a:xfrm>
              <a:off x="6191965" y="3817303"/>
              <a:ext cx="933775" cy="389599"/>
            </a:xfrm>
            <a:custGeom>
              <a:avLst/>
              <a:gdLst>
                <a:gd name="connsiteX0" fmla="*/ 0 w 373380"/>
                <a:gd name="connsiteY0" fmla="*/ 457200 h 468793"/>
                <a:gd name="connsiteX1" fmla="*/ 144780 w 373380"/>
                <a:gd name="connsiteY1" fmla="*/ 434340 h 468793"/>
                <a:gd name="connsiteX2" fmla="*/ 190500 w 373380"/>
                <a:gd name="connsiteY2" fmla="*/ 167640 h 468793"/>
                <a:gd name="connsiteX3" fmla="*/ 373380 w 373380"/>
                <a:gd name="connsiteY3" fmla="*/ 0 h 468793"/>
                <a:gd name="connsiteX0" fmla="*/ 0 w 541003"/>
                <a:gd name="connsiteY0" fmla="*/ 246727 h 435001"/>
                <a:gd name="connsiteX1" fmla="*/ 312403 w 541003"/>
                <a:gd name="connsiteY1" fmla="*/ 434340 h 435001"/>
                <a:gd name="connsiteX2" fmla="*/ 358123 w 541003"/>
                <a:gd name="connsiteY2" fmla="*/ 167640 h 435001"/>
                <a:gd name="connsiteX3" fmla="*/ 541003 w 541003"/>
                <a:gd name="connsiteY3" fmla="*/ 0 h 435001"/>
                <a:gd name="connsiteX0" fmla="*/ 0 w 541003"/>
                <a:gd name="connsiteY0" fmla="*/ 246727 h 285014"/>
                <a:gd name="connsiteX1" fmla="*/ 253588 w 541003"/>
                <a:gd name="connsiteY1" fmla="*/ 282152 h 285014"/>
                <a:gd name="connsiteX2" fmla="*/ 358123 w 541003"/>
                <a:gd name="connsiteY2" fmla="*/ 167640 h 285014"/>
                <a:gd name="connsiteX3" fmla="*/ 541003 w 541003"/>
                <a:gd name="connsiteY3" fmla="*/ 0 h 285014"/>
                <a:gd name="connsiteX0" fmla="*/ 0 w 541003"/>
                <a:gd name="connsiteY0" fmla="*/ 246727 h 290148"/>
                <a:gd name="connsiteX1" fmla="*/ 253588 w 541003"/>
                <a:gd name="connsiteY1" fmla="*/ 282152 h 290148"/>
                <a:gd name="connsiteX2" fmla="*/ 308130 w 541003"/>
                <a:gd name="connsiteY2" fmla="*/ 83451 h 290148"/>
                <a:gd name="connsiteX3" fmla="*/ 541003 w 541003"/>
                <a:gd name="connsiteY3" fmla="*/ 0 h 290148"/>
                <a:gd name="connsiteX0" fmla="*/ 0 w 541003"/>
                <a:gd name="connsiteY0" fmla="*/ 246727 h 418967"/>
                <a:gd name="connsiteX1" fmla="*/ 253588 w 541003"/>
                <a:gd name="connsiteY1" fmla="*/ 282152 h 418967"/>
                <a:gd name="connsiteX2" fmla="*/ 314011 w 541003"/>
                <a:gd name="connsiteY2" fmla="*/ 400779 h 418967"/>
                <a:gd name="connsiteX3" fmla="*/ 541003 w 541003"/>
                <a:gd name="connsiteY3" fmla="*/ 0 h 418967"/>
                <a:gd name="connsiteX0" fmla="*/ 0 w 511596"/>
                <a:gd name="connsiteY0" fmla="*/ 0 h 303068"/>
                <a:gd name="connsiteX1" fmla="*/ 253588 w 511596"/>
                <a:gd name="connsiteY1" fmla="*/ 35425 h 303068"/>
                <a:gd name="connsiteX2" fmla="*/ 314011 w 511596"/>
                <a:gd name="connsiteY2" fmla="*/ 154052 h 303068"/>
                <a:gd name="connsiteX3" fmla="*/ 511596 w 511596"/>
                <a:gd name="connsiteY3" fmla="*/ 297265 h 303068"/>
                <a:gd name="connsiteX0" fmla="*/ 0 w 511596"/>
                <a:gd name="connsiteY0" fmla="*/ 0 h 304845"/>
                <a:gd name="connsiteX1" fmla="*/ 253588 w 511596"/>
                <a:gd name="connsiteY1" fmla="*/ 35425 h 304845"/>
                <a:gd name="connsiteX2" fmla="*/ 284604 w 511596"/>
                <a:gd name="connsiteY2" fmla="*/ 222051 h 304845"/>
                <a:gd name="connsiteX3" fmla="*/ 511596 w 511596"/>
                <a:gd name="connsiteY3" fmla="*/ 297265 h 304845"/>
                <a:gd name="connsiteX0" fmla="*/ 0 w 511596"/>
                <a:gd name="connsiteY0" fmla="*/ 0 h 297265"/>
                <a:gd name="connsiteX1" fmla="*/ 253588 w 511596"/>
                <a:gd name="connsiteY1" fmla="*/ 35425 h 297265"/>
                <a:gd name="connsiteX2" fmla="*/ 511596 w 511596"/>
                <a:gd name="connsiteY2" fmla="*/ 297265 h 297265"/>
                <a:gd name="connsiteX0" fmla="*/ 0 w 511596"/>
                <a:gd name="connsiteY0" fmla="*/ 0 h 297265"/>
                <a:gd name="connsiteX1" fmla="*/ 224180 w 511596"/>
                <a:gd name="connsiteY1" fmla="*/ 142280 h 297265"/>
                <a:gd name="connsiteX2" fmla="*/ 511596 w 511596"/>
                <a:gd name="connsiteY2" fmla="*/ 297265 h 297265"/>
                <a:gd name="connsiteX0" fmla="*/ 0 w 514537"/>
                <a:gd name="connsiteY0" fmla="*/ 0 h 264885"/>
                <a:gd name="connsiteX1" fmla="*/ 224180 w 514537"/>
                <a:gd name="connsiteY1" fmla="*/ 142280 h 264885"/>
                <a:gd name="connsiteX2" fmla="*/ 514537 w 514537"/>
                <a:gd name="connsiteY2" fmla="*/ 264885 h 264885"/>
                <a:gd name="connsiteX0" fmla="*/ 0 w 514537"/>
                <a:gd name="connsiteY0" fmla="*/ 0 h 264887"/>
                <a:gd name="connsiteX1" fmla="*/ 224180 w 514537"/>
                <a:gd name="connsiteY1" fmla="*/ 142280 h 264887"/>
                <a:gd name="connsiteX2" fmla="*/ 514537 w 514537"/>
                <a:gd name="connsiteY2" fmla="*/ 264885 h 264887"/>
                <a:gd name="connsiteX0" fmla="*/ 0 w 514537"/>
                <a:gd name="connsiteY0" fmla="*/ 0 h 264890"/>
                <a:gd name="connsiteX1" fmla="*/ 191831 w 514537"/>
                <a:gd name="connsiteY1" fmla="*/ 187613 h 264890"/>
                <a:gd name="connsiteX2" fmla="*/ 514537 w 514537"/>
                <a:gd name="connsiteY2" fmla="*/ 264885 h 264890"/>
              </a:gdLst>
              <a:ahLst/>
              <a:cxnLst>
                <a:cxn ang="0">
                  <a:pos x="connsiteX0" y="connsiteY0"/>
                </a:cxn>
                <a:cxn ang="0">
                  <a:pos x="connsiteX1" y="connsiteY1"/>
                </a:cxn>
                <a:cxn ang="0">
                  <a:pos x="connsiteX2" y="connsiteY2"/>
                </a:cxn>
              </a:cxnLst>
              <a:rect l="l" t="t" r="r" b="b"/>
              <a:pathLst>
                <a:path w="514537" h="264890">
                  <a:moveTo>
                    <a:pt x="0" y="0"/>
                  </a:moveTo>
                  <a:cubicBezTo>
                    <a:pt x="56515" y="12700"/>
                    <a:pt x="106075" y="143466"/>
                    <a:pt x="191831" y="187613"/>
                  </a:cubicBezTo>
                  <a:cubicBezTo>
                    <a:pt x="277587" y="231760"/>
                    <a:pt x="396089" y="265382"/>
                    <a:pt x="514537" y="264885"/>
                  </a:cubicBezTo>
                </a:path>
              </a:pathLst>
            </a:custGeom>
            <a:noFill/>
            <a:ln w="38100">
              <a:solidFill>
                <a:srgbClr val="FFFF00"/>
              </a:solidFill>
              <a:prstDash val="sysDash"/>
              <a:tailEnd type="stealth" w="lg" len="lg"/>
            </a:ln>
            <a:effectLst>
              <a:glow rad="2286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280BA3FE-3259-4E3B-9673-2F0BEC9643E6}"/>
                </a:ext>
              </a:extLst>
            </p:cNvPr>
            <p:cNvSpPr/>
            <p:nvPr/>
          </p:nvSpPr>
          <p:spPr>
            <a:xfrm>
              <a:off x="6312353" y="2587882"/>
              <a:ext cx="851245" cy="101674"/>
            </a:xfrm>
            <a:custGeom>
              <a:avLst/>
              <a:gdLst>
                <a:gd name="connsiteX0" fmla="*/ 0 w 358140"/>
                <a:gd name="connsiteY0" fmla="*/ 411480 h 427952"/>
                <a:gd name="connsiteX1" fmla="*/ 198120 w 358140"/>
                <a:gd name="connsiteY1" fmla="*/ 388620 h 427952"/>
                <a:gd name="connsiteX2" fmla="*/ 236220 w 358140"/>
                <a:gd name="connsiteY2" fmla="*/ 68580 h 427952"/>
                <a:gd name="connsiteX3" fmla="*/ 358140 w 358140"/>
                <a:gd name="connsiteY3" fmla="*/ 0 h 427952"/>
                <a:gd name="connsiteX0" fmla="*/ 0 w 568383"/>
                <a:gd name="connsiteY0" fmla="*/ 351078 h 367550"/>
                <a:gd name="connsiteX1" fmla="*/ 198120 w 568383"/>
                <a:gd name="connsiteY1" fmla="*/ 328218 h 367550"/>
                <a:gd name="connsiteX2" fmla="*/ 236220 w 568383"/>
                <a:gd name="connsiteY2" fmla="*/ 8178 h 367550"/>
                <a:gd name="connsiteX3" fmla="*/ 568383 w 568383"/>
                <a:gd name="connsiteY3" fmla="*/ 282831 h 367550"/>
                <a:gd name="connsiteX0" fmla="*/ 0 w 568383"/>
                <a:gd name="connsiteY0" fmla="*/ 68247 h 112050"/>
                <a:gd name="connsiteX1" fmla="*/ 198120 w 568383"/>
                <a:gd name="connsiteY1" fmla="*/ 45387 h 112050"/>
                <a:gd name="connsiteX2" fmla="*/ 343123 w 568383"/>
                <a:gd name="connsiteY2" fmla="*/ 91245 h 112050"/>
                <a:gd name="connsiteX3" fmla="*/ 568383 w 568383"/>
                <a:gd name="connsiteY3" fmla="*/ 0 h 112050"/>
                <a:gd name="connsiteX0" fmla="*/ 0 w 568383"/>
                <a:gd name="connsiteY0" fmla="*/ 68247 h 107823"/>
                <a:gd name="connsiteX1" fmla="*/ 144669 w 568383"/>
                <a:gd name="connsiteY1" fmla="*/ 6531 h 107823"/>
                <a:gd name="connsiteX2" fmla="*/ 343123 w 568383"/>
                <a:gd name="connsiteY2" fmla="*/ 91245 h 107823"/>
                <a:gd name="connsiteX3" fmla="*/ 568383 w 568383"/>
                <a:gd name="connsiteY3" fmla="*/ 0 h 107823"/>
                <a:gd name="connsiteX0" fmla="*/ 0 w 568383"/>
                <a:gd name="connsiteY0" fmla="*/ 68247 h 93828"/>
                <a:gd name="connsiteX1" fmla="*/ 343123 w 568383"/>
                <a:gd name="connsiteY1" fmla="*/ 91245 h 93828"/>
                <a:gd name="connsiteX2" fmla="*/ 568383 w 568383"/>
                <a:gd name="connsiteY2" fmla="*/ 0 h 93828"/>
                <a:gd name="connsiteX0" fmla="*/ 0 w 568383"/>
                <a:gd name="connsiteY0" fmla="*/ 69961 h 70843"/>
                <a:gd name="connsiteX1" fmla="*/ 243347 w 568383"/>
                <a:gd name="connsiteY1" fmla="*/ 47626 h 70843"/>
                <a:gd name="connsiteX2" fmla="*/ 568383 w 568383"/>
                <a:gd name="connsiteY2" fmla="*/ 1714 h 70843"/>
                <a:gd name="connsiteX0" fmla="*/ 0 w 568383"/>
                <a:gd name="connsiteY0" fmla="*/ 68247 h 69129"/>
                <a:gd name="connsiteX1" fmla="*/ 243347 w 568383"/>
                <a:gd name="connsiteY1" fmla="*/ 45912 h 69129"/>
                <a:gd name="connsiteX2" fmla="*/ 568383 w 568383"/>
                <a:gd name="connsiteY2" fmla="*/ 0 h 69129"/>
              </a:gdLst>
              <a:ahLst/>
              <a:cxnLst>
                <a:cxn ang="0">
                  <a:pos x="connsiteX0" y="connsiteY0"/>
                </a:cxn>
                <a:cxn ang="0">
                  <a:pos x="connsiteX1" y="connsiteY1"/>
                </a:cxn>
                <a:cxn ang="0">
                  <a:pos x="connsiteX2" y="connsiteY2"/>
                </a:cxn>
              </a:cxnLst>
              <a:rect l="l" t="t" r="r" b="b"/>
              <a:pathLst>
                <a:path w="568383" h="69129">
                  <a:moveTo>
                    <a:pt x="0" y="68247"/>
                  </a:moveTo>
                  <a:cubicBezTo>
                    <a:pt x="71484" y="73038"/>
                    <a:pt x="148617" y="57286"/>
                    <a:pt x="243347" y="45912"/>
                  </a:cubicBezTo>
                  <a:cubicBezTo>
                    <a:pt x="341285" y="26475"/>
                    <a:pt x="520758" y="1905"/>
                    <a:pt x="568383" y="0"/>
                  </a:cubicBezTo>
                </a:path>
              </a:pathLst>
            </a:custGeom>
            <a:noFill/>
            <a:ln w="38100">
              <a:solidFill>
                <a:srgbClr val="FFFF00"/>
              </a:solidFill>
              <a:prstDash val="sysDash"/>
              <a:tailEnd type="stealth" w="lg" len="lg"/>
            </a:ln>
            <a:effectLst>
              <a:glow rad="2286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C8C21210-1880-48F4-BD8C-0D474F7374F2}"/>
                </a:ext>
              </a:extLst>
            </p:cNvPr>
            <p:cNvSpPr/>
            <p:nvPr/>
          </p:nvSpPr>
          <p:spPr>
            <a:xfrm>
              <a:off x="6460670" y="1134601"/>
              <a:ext cx="681955" cy="135837"/>
            </a:xfrm>
            <a:custGeom>
              <a:avLst/>
              <a:gdLst>
                <a:gd name="connsiteX0" fmla="*/ 0 w 541020"/>
                <a:gd name="connsiteY0" fmla="*/ 138103 h 199063"/>
                <a:gd name="connsiteX1" fmla="*/ 266700 w 541020"/>
                <a:gd name="connsiteY1" fmla="*/ 943 h 199063"/>
                <a:gd name="connsiteX2" fmla="*/ 541020 w 541020"/>
                <a:gd name="connsiteY2" fmla="*/ 199063 h 199063"/>
                <a:gd name="connsiteX3" fmla="*/ 541020 w 541020"/>
                <a:gd name="connsiteY3" fmla="*/ 199063 h 199063"/>
              </a:gdLst>
              <a:ahLst/>
              <a:cxnLst>
                <a:cxn ang="0">
                  <a:pos x="connsiteX0" y="connsiteY0"/>
                </a:cxn>
                <a:cxn ang="0">
                  <a:pos x="connsiteX1" y="connsiteY1"/>
                </a:cxn>
                <a:cxn ang="0">
                  <a:pos x="connsiteX2" y="connsiteY2"/>
                </a:cxn>
                <a:cxn ang="0">
                  <a:pos x="connsiteX3" y="connsiteY3"/>
                </a:cxn>
              </a:cxnLst>
              <a:rect l="l" t="t" r="r" b="b"/>
              <a:pathLst>
                <a:path w="541020" h="199063">
                  <a:moveTo>
                    <a:pt x="0" y="138103"/>
                  </a:moveTo>
                  <a:cubicBezTo>
                    <a:pt x="88265" y="64443"/>
                    <a:pt x="176530" y="-9217"/>
                    <a:pt x="266700" y="943"/>
                  </a:cubicBezTo>
                  <a:cubicBezTo>
                    <a:pt x="356870" y="11103"/>
                    <a:pt x="541020" y="199063"/>
                    <a:pt x="541020" y="199063"/>
                  </a:cubicBezTo>
                  <a:lnTo>
                    <a:pt x="541020" y="199063"/>
                  </a:lnTo>
                </a:path>
              </a:pathLst>
            </a:custGeom>
            <a:noFill/>
            <a:ln w="38100">
              <a:solidFill>
                <a:srgbClr val="FFFF00"/>
              </a:solidFill>
              <a:prstDash val="sysDash"/>
              <a:tailEnd type="stealth" w="lg" len="lg"/>
            </a:ln>
            <a:effectLst>
              <a:glow rad="2286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E7ED6FFF-D65E-4D1D-847D-26BF2C6A6761}"/>
                </a:ext>
              </a:extLst>
            </p:cNvPr>
            <p:cNvSpPr/>
            <p:nvPr/>
          </p:nvSpPr>
          <p:spPr>
            <a:xfrm rot="1200000" flipV="1">
              <a:off x="5617283" y="1667556"/>
              <a:ext cx="1424810" cy="806988"/>
            </a:xfrm>
            <a:custGeom>
              <a:avLst/>
              <a:gdLst>
                <a:gd name="connsiteX0" fmla="*/ 149719 w 995539"/>
                <a:gd name="connsiteY0" fmla="*/ 0 h 777240"/>
                <a:gd name="connsiteX1" fmla="*/ 65899 w 995539"/>
                <a:gd name="connsiteY1" fmla="*/ 563880 h 777240"/>
                <a:gd name="connsiteX2" fmla="*/ 995539 w 995539"/>
                <a:gd name="connsiteY2" fmla="*/ 777240 h 777240"/>
              </a:gdLst>
              <a:ahLst/>
              <a:cxnLst>
                <a:cxn ang="0">
                  <a:pos x="connsiteX0" y="connsiteY0"/>
                </a:cxn>
                <a:cxn ang="0">
                  <a:pos x="connsiteX1" y="connsiteY1"/>
                </a:cxn>
                <a:cxn ang="0">
                  <a:pos x="connsiteX2" y="connsiteY2"/>
                </a:cxn>
              </a:cxnLst>
              <a:rect l="l" t="t" r="r" b="b"/>
              <a:pathLst>
                <a:path w="995539" h="777240">
                  <a:moveTo>
                    <a:pt x="149719" y="0"/>
                  </a:moveTo>
                  <a:cubicBezTo>
                    <a:pt x="37324" y="217170"/>
                    <a:pt x="-75071" y="434340"/>
                    <a:pt x="65899" y="563880"/>
                  </a:cubicBezTo>
                  <a:cubicBezTo>
                    <a:pt x="206869" y="693420"/>
                    <a:pt x="601204" y="735330"/>
                    <a:pt x="995539" y="777240"/>
                  </a:cubicBezTo>
                </a:path>
              </a:pathLst>
            </a:custGeom>
            <a:noFill/>
            <a:ln w="38100">
              <a:solidFill>
                <a:srgbClr val="FFFF00"/>
              </a:solidFill>
              <a:prstDash val="sysDash"/>
              <a:tailEnd type="stealth" w="lg" len="lg"/>
            </a:ln>
            <a:effectLst>
              <a:glow rad="2286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CF9CAF0-5ACA-4A8A-A1A9-233FBCA2B928}"/>
                </a:ext>
              </a:extLst>
            </p:cNvPr>
            <p:cNvSpPr/>
            <p:nvPr/>
          </p:nvSpPr>
          <p:spPr>
            <a:xfrm flipV="1">
              <a:off x="5866569" y="2936348"/>
              <a:ext cx="1263308" cy="835276"/>
            </a:xfrm>
            <a:custGeom>
              <a:avLst/>
              <a:gdLst>
                <a:gd name="connsiteX0" fmla="*/ 149719 w 995539"/>
                <a:gd name="connsiteY0" fmla="*/ 0 h 777240"/>
                <a:gd name="connsiteX1" fmla="*/ 65899 w 995539"/>
                <a:gd name="connsiteY1" fmla="*/ 563880 h 777240"/>
                <a:gd name="connsiteX2" fmla="*/ 995539 w 995539"/>
                <a:gd name="connsiteY2" fmla="*/ 777240 h 777240"/>
                <a:gd name="connsiteX0" fmla="*/ 25554 w 871374"/>
                <a:gd name="connsiteY0" fmla="*/ 0 h 777240"/>
                <a:gd name="connsiteX1" fmla="*/ 340559 w 871374"/>
                <a:gd name="connsiteY1" fmla="*/ 620207 h 777240"/>
                <a:gd name="connsiteX2" fmla="*/ 871374 w 871374"/>
                <a:gd name="connsiteY2" fmla="*/ 777240 h 777240"/>
                <a:gd name="connsiteX0" fmla="*/ 0 w 845820"/>
                <a:gd name="connsiteY0" fmla="*/ 0 h 777240"/>
                <a:gd name="connsiteX1" fmla="*/ 315005 w 845820"/>
                <a:gd name="connsiteY1" fmla="*/ 620207 h 777240"/>
                <a:gd name="connsiteX2" fmla="*/ 845820 w 845820"/>
                <a:gd name="connsiteY2" fmla="*/ 777240 h 777240"/>
                <a:gd name="connsiteX0" fmla="*/ 0 w 845820"/>
                <a:gd name="connsiteY0" fmla="*/ 0 h 777240"/>
                <a:gd name="connsiteX1" fmla="*/ 364344 w 845820"/>
                <a:gd name="connsiteY1" fmla="*/ 646203 h 777240"/>
                <a:gd name="connsiteX2" fmla="*/ 845820 w 845820"/>
                <a:gd name="connsiteY2" fmla="*/ 777240 h 777240"/>
                <a:gd name="connsiteX0" fmla="*/ 0 w 845820"/>
                <a:gd name="connsiteY0" fmla="*/ 0 h 777240"/>
                <a:gd name="connsiteX1" fmla="*/ 364344 w 845820"/>
                <a:gd name="connsiteY1" fmla="*/ 646203 h 777240"/>
                <a:gd name="connsiteX2" fmla="*/ 845820 w 845820"/>
                <a:gd name="connsiteY2" fmla="*/ 777240 h 777240"/>
                <a:gd name="connsiteX0" fmla="*/ 0 w 845820"/>
                <a:gd name="connsiteY0" fmla="*/ 0 h 777240"/>
                <a:gd name="connsiteX1" fmla="*/ 364344 w 845820"/>
                <a:gd name="connsiteY1" fmla="*/ 646203 h 777240"/>
                <a:gd name="connsiteX2" fmla="*/ 845820 w 845820"/>
                <a:gd name="connsiteY2" fmla="*/ 777240 h 777240"/>
                <a:gd name="connsiteX0" fmla="*/ 0 w 845820"/>
                <a:gd name="connsiteY0" fmla="*/ 0 h 816453"/>
                <a:gd name="connsiteX1" fmla="*/ 364344 w 845820"/>
                <a:gd name="connsiteY1" fmla="*/ 646203 h 816453"/>
                <a:gd name="connsiteX2" fmla="*/ 845820 w 845820"/>
                <a:gd name="connsiteY2" fmla="*/ 777240 h 816453"/>
                <a:gd name="connsiteX0" fmla="*/ 0 w 845820"/>
                <a:gd name="connsiteY0" fmla="*/ 0 h 777240"/>
                <a:gd name="connsiteX1" fmla="*/ 364344 w 845820"/>
                <a:gd name="connsiteY1" fmla="*/ 646203 h 777240"/>
                <a:gd name="connsiteX2" fmla="*/ 845820 w 845820"/>
                <a:gd name="connsiteY2" fmla="*/ 777240 h 777240"/>
                <a:gd name="connsiteX0" fmla="*/ 0 w 874601"/>
                <a:gd name="connsiteY0" fmla="*/ 0 h 829233"/>
                <a:gd name="connsiteX1" fmla="*/ 364344 w 874601"/>
                <a:gd name="connsiteY1" fmla="*/ 646203 h 829233"/>
                <a:gd name="connsiteX2" fmla="*/ 874601 w 874601"/>
                <a:gd name="connsiteY2" fmla="*/ 829233 h 829233"/>
                <a:gd name="connsiteX0" fmla="*/ 0 w 874601"/>
                <a:gd name="connsiteY0" fmla="*/ 0 h 829233"/>
                <a:gd name="connsiteX1" fmla="*/ 364344 w 874601"/>
                <a:gd name="connsiteY1" fmla="*/ 646203 h 829233"/>
                <a:gd name="connsiteX2" fmla="*/ 874601 w 874601"/>
                <a:gd name="connsiteY2" fmla="*/ 829233 h 829233"/>
                <a:gd name="connsiteX0" fmla="*/ 0 w 874601"/>
                <a:gd name="connsiteY0" fmla="*/ 0 h 829233"/>
                <a:gd name="connsiteX1" fmla="*/ 364344 w 874601"/>
                <a:gd name="connsiteY1" fmla="*/ 646203 h 829233"/>
                <a:gd name="connsiteX2" fmla="*/ 874601 w 874601"/>
                <a:gd name="connsiteY2" fmla="*/ 829233 h 829233"/>
                <a:gd name="connsiteX0" fmla="*/ 0 w 969167"/>
                <a:gd name="connsiteY0" fmla="*/ 0 h 863895"/>
                <a:gd name="connsiteX1" fmla="*/ 364344 w 969167"/>
                <a:gd name="connsiteY1" fmla="*/ 646203 h 863895"/>
                <a:gd name="connsiteX2" fmla="*/ 969167 w 969167"/>
                <a:gd name="connsiteY2" fmla="*/ 863895 h 863895"/>
                <a:gd name="connsiteX0" fmla="*/ 0 w 973278"/>
                <a:gd name="connsiteY0" fmla="*/ 0 h 759908"/>
                <a:gd name="connsiteX1" fmla="*/ 364344 w 973278"/>
                <a:gd name="connsiteY1" fmla="*/ 646203 h 759908"/>
                <a:gd name="connsiteX2" fmla="*/ 973278 w 973278"/>
                <a:gd name="connsiteY2" fmla="*/ 759908 h 759908"/>
                <a:gd name="connsiteX0" fmla="*/ 0 w 973278"/>
                <a:gd name="connsiteY0" fmla="*/ 0 h 777449"/>
                <a:gd name="connsiteX1" fmla="*/ 364344 w 973278"/>
                <a:gd name="connsiteY1" fmla="*/ 646203 h 777449"/>
                <a:gd name="connsiteX2" fmla="*/ 973278 w 973278"/>
                <a:gd name="connsiteY2" fmla="*/ 759908 h 777449"/>
                <a:gd name="connsiteX0" fmla="*/ 0 w 973278"/>
                <a:gd name="connsiteY0" fmla="*/ 0 h 759908"/>
                <a:gd name="connsiteX1" fmla="*/ 364344 w 973278"/>
                <a:gd name="connsiteY1" fmla="*/ 646203 h 759908"/>
                <a:gd name="connsiteX2" fmla="*/ 973278 w 973278"/>
                <a:gd name="connsiteY2" fmla="*/ 759908 h 759908"/>
              </a:gdLst>
              <a:ahLst/>
              <a:cxnLst>
                <a:cxn ang="0">
                  <a:pos x="connsiteX0" y="connsiteY0"/>
                </a:cxn>
                <a:cxn ang="0">
                  <a:pos x="connsiteX1" y="connsiteY1"/>
                </a:cxn>
                <a:cxn ang="0">
                  <a:pos x="connsiteX2" y="connsiteY2"/>
                </a:cxn>
              </a:cxnLst>
              <a:rect l="l" t="t" r="r" b="b"/>
              <a:pathLst>
                <a:path w="973278" h="759908">
                  <a:moveTo>
                    <a:pt x="0" y="0"/>
                  </a:moveTo>
                  <a:cubicBezTo>
                    <a:pt x="167193" y="542128"/>
                    <a:pt x="285049" y="603319"/>
                    <a:pt x="364344" y="646203"/>
                  </a:cubicBezTo>
                  <a:cubicBezTo>
                    <a:pt x="645107" y="762744"/>
                    <a:pt x="369251" y="756993"/>
                    <a:pt x="973278" y="759908"/>
                  </a:cubicBezTo>
                </a:path>
              </a:pathLst>
            </a:custGeom>
            <a:noFill/>
            <a:ln w="38100">
              <a:solidFill>
                <a:srgbClr val="FFFF00"/>
              </a:solidFill>
              <a:prstDash val="sysDash"/>
              <a:tailEnd type="stealth" w="lg" len="lg"/>
            </a:ln>
            <a:effectLst>
              <a:glow rad="2286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152461-3190-4356-A30D-FD07E07DDE09}"/>
                </a:ext>
              </a:extLst>
            </p:cNvPr>
            <p:cNvSpPr/>
            <p:nvPr/>
          </p:nvSpPr>
          <p:spPr>
            <a:xfrm>
              <a:off x="5493928" y="2286440"/>
              <a:ext cx="308886" cy="246685"/>
            </a:xfrm>
            <a:prstGeom prst="ellipse">
              <a:avLst/>
            </a:prstGeom>
            <a:noFill/>
            <a:ln w="38100">
              <a:solidFill>
                <a:srgbClr val="FFFF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698307A-D704-4FE0-97B7-D7AE28EE27B6}"/>
                </a:ext>
              </a:extLst>
            </p:cNvPr>
            <p:cNvSpPr/>
            <p:nvPr/>
          </p:nvSpPr>
          <p:spPr>
            <a:xfrm>
              <a:off x="6163892" y="1181499"/>
              <a:ext cx="308886" cy="246685"/>
            </a:xfrm>
            <a:prstGeom prst="ellipse">
              <a:avLst/>
            </a:prstGeom>
            <a:noFill/>
            <a:ln w="38100">
              <a:solidFill>
                <a:srgbClr val="FFFF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7718E6F-EFE4-4C5A-90BB-5502B9B7711E}"/>
                </a:ext>
              </a:extLst>
            </p:cNvPr>
            <p:cNvSpPr/>
            <p:nvPr/>
          </p:nvSpPr>
          <p:spPr>
            <a:xfrm>
              <a:off x="5856050" y="3664980"/>
              <a:ext cx="308886" cy="246685"/>
            </a:xfrm>
            <a:prstGeom prst="ellipse">
              <a:avLst/>
            </a:prstGeom>
            <a:noFill/>
            <a:ln w="38100">
              <a:solidFill>
                <a:srgbClr val="FFFF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CD3AECF-963B-43B7-AB7B-6E601C51BD38}"/>
                </a:ext>
              </a:extLst>
            </p:cNvPr>
            <p:cNvSpPr/>
            <p:nvPr/>
          </p:nvSpPr>
          <p:spPr>
            <a:xfrm>
              <a:off x="5986771" y="2542878"/>
              <a:ext cx="308886" cy="246685"/>
            </a:xfrm>
            <a:prstGeom prst="ellipse">
              <a:avLst/>
            </a:prstGeom>
            <a:noFill/>
            <a:ln w="38100">
              <a:solidFill>
                <a:srgbClr val="FFFF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58048DD-639B-4727-9E21-8D382E6D7341}"/>
                </a:ext>
              </a:extLst>
            </p:cNvPr>
            <p:cNvSpPr/>
            <p:nvPr/>
          </p:nvSpPr>
          <p:spPr>
            <a:xfrm>
              <a:off x="5619424" y="3760555"/>
              <a:ext cx="308886" cy="246685"/>
            </a:xfrm>
            <a:prstGeom prst="ellipse">
              <a:avLst/>
            </a:prstGeom>
            <a:noFill/>
            <a:ln w="38100">
              <a:solidFill>
                <a:srgbClr val="FFFF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734873502"/>
      </p:ext>
    </p:extLst>
  </p:cSld>
  <p:clrMapOvr>
    <a:masterClrMapping/>
  </p:clrMapOvr>
  <mc:AlternateContent xmlns:mc="http://schemas.openxmlformats.org/markup-compatibility/2006" xmlns:p14="http://schemas.microsoft.com/office/powerpoint/2010/main">
    <mc:Choice Requires="p14">
      <p:transition spd="slow" p14:dur="2000" advTm="20792"/>
    </mc:Choice>
    <mc:Fallback xmlns="">
      <p:transition spd="slow" advTm="2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par>
                                <p:cTn id="24" presetID="10"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par>
                                <p:cTn id="32" presetID="10" presetClass="entr" presetSubtype="0" fill="hold"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 Design Philosophy</a:t>
            </a:r>
          </a:p>
        </p:txBody>
      </p:sp>
      <p:sp>
        <p:nvSpPr>
          <p:cNvPr id="5" name="Content Placeholder 2">
            <a:extLst>
              <a:ext uri="{FF2B5EF4-FFF2-40B4-BE49-F238E27FC236}">
                <a16:creationId xmlns:a16="http://schemas.microsoft.com/office/drawing/2014/main" id="{7C416B9F-366E-4B01-9557-91EDA04F1EA8}"/>
              </a:ext>
            </a:extLst>
          </p:cNvPr>
          <p:cNvSpPr txBox="1">
            <a:spLocks/>
          </p:cNvSpPr>
          <p:nvPr/>
        </p:nvSpPr>
        <p:spPr>
          <a:xfrm>
            <a:off x="1763106" y="1200150"/>
            <a:ext cx="7336444" cy="3651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500"/>
              </a:spcAft>
              <a:buNone/>
            </a:pPr>
            <a:endParaRPr lang="en-US" sz="2400" b="1" dirty="0"/>
          </a:p>
        </p:txBody>
      </p:sp>
      <p:sp>
        <p:nvSpPr>
          <p:cNvPr id="6" name="Content Placeholder 5">
            <a:extLst>
              <a:ext uri="{FF2B5EF4-FFF2-40B4-BE49-F238E27FC236}">
                <a16:creationId xmlns:a16="http://schemas.microsoft.com/office/drawing/2014/main" id="{3F5C9046-264C-43DD-8517-78E2CFACAF4E}"/>
              </a:ext>
            </a:extLst>
          </p:cNvPr>
          <p:cNvSpPr>
            <a:spLocks noGrp="1"/>
          </p:cNvSpPr>
          <p:nvPr>
            <p:ph idx="1"/>
          </p:nvPr>
        </p:nvSpPr>
        <p:spPr/>
        <p:txBody>
          <a:bodyPr>
            <a:noAutofit/>
          </a:bodyPr>
          <a:lstStyle/>
          <a:p>
            <a:pPr>
              <a:buClr>
                <a:srgbClr val="D11241"/>
              </a:buClr>
            </a:pPr>
            <a:r>
              <a:rPr lang="en-US" sz="2600" dirty="0">
                <a:solidFill>
                  <a:srgbClr val="D11241"/>
                </a:solidFill>
              </a:rPr>
              <a:t>Model-based </a:t>
            </a:r>
            <a:r>
              <a:rPr lang="en-US" sz="2600" dirty="0"/>
              <a:t>Evolutionary Algorithms</a:t>
            </a:r>
          </a:p>
          <a:p>
            <a:pPr>
              <a:spcBef>
                <a:spcPts val="2624"/>
              </a:spcBef>
              <a:buClr>
                <a:srgbClr val="D11241"/>
              </a:buClr>
            </a:pPr>
            <a:r>
              <a:rPr lang="en-US" sz="2600" dirty="0"/>
              <a:t>Dedicated research line </a:t>
            </a:r>
            <a:r>
              <a:rPr lang="en-US" sz="2600" dirty="0">
                <a:solidFill>
                  <a:srgbClr val="D11241"/>
                </a:solidFill>
              </a:rPr>
              <a:t>@CWI</a:t>
            </a:r>
          </a:p>
          <a:p>
            <a:pPr>
              <a:spcBef>
                <a:spcPts val="2624"/>
              </a:spcBef>
              <a:buClr>
                <a:srgbClr val="D11241"/>
              </a:buClr>
            </a:pPr>
            <a:r>
              <a:rPr lang="en-US" sz="2600" dirty="0">
                <a:solidFill>
                  <a:srgbClr val="D11241"/>
                </a:solidFill>
              </a:rPr>
              <a:t>Leading </a:t>
            </a:r>
            <a:r>
              <a:rPr lang="en-US" sz="2600" dirty="0"/>
              <a:t>technology:</a:t>
            </a:r>
            <a:r>
              <a:rPr lang="en-US" sz="2600" dirty="0">
                <a:solidFill>
                  <a:srgbClr val="D11241"/>
                </a:solidFill>
              </a:rPr>
              <a:t> GOMEA </a:t>
            </a:r>
            <a:r>
              <a:rPr lang="en-US" sz="2600" dirty="0"/>
              <a:t>- </a:t>
            </a:r>
            <a:r>
              <a:rPr lang="en-US" sz="2600" dirty="0">
                <a:solidFill>
                  <a:srgbClr val="D11241"/>
                </a:solidFill>
              </a:rPr>
              <a:t>G</a:t>
            </a:r>
            <a:r>
              <a:rPr lang="en-US" sz="2600" dirty="0"/>
              <a:t>ene-pool</a:t>
            </a:r>
          </a:p>
          <a:p>
            <a:pPr marL="0" indent="1884363">
              <a:spcBef>
                <a:spcPts val="432"/>
              </a:spcBef>
              <a:buClr>
                <a:srgbClr val="D11241"/>
              </a:buClr>
              <a:buNone/>
            </a:pPr>
            <a:r>
              <a:rPr lang="en-US" sz="2600" dirty="0">
                <a:solidFill>
                  <a:srgbClr val="D11241"/>
                </a:solidFill>
              </a:rPr>
              <a:t>						   </a:t>
            </a:r>
            <a:r>
              <a:rPr lang="en-US" sz="2000" dirty="0">
                <a:solidFill>
                  <a:srgbClr val="D11241"/>
                </a:solidFill>
              </a:rPr>
              <a:t> </a:t>
            </a:r>
            <a:r>
              <a:rPr lang="en-US" sz="2600" dirty="0">
                <a:solidFill>
                  <a:srgbClr val="D11241"/>
                </a:solidFill>
              </a:rPr>
              <a:t>O</a:t>
            </a:r>
            <a:r>
              <a:rPr lang="en-US" sz="2600" dirty="0"/>
              <a:t>ptimal</a:t>
            </a:r>
          </a:p>
          <a:p>
            <a:pPr marL="0" indent="1884363">
              <a:buClr>
                <a:srgbClr val="D11241"/>
              </a:buClr>
              <a:buNone/>
            </a:pPr>
            <a:r>
              <a:rPr lang="en-US" sz="2600" dirty="0">
                <a:solidFill>
                  <a:srgbClr val="D11241"/>
                </a:solidFill>
              </a:rPr>
              <a:t>						    M</a:t>
            </a:r>
            <a:r>
              <a:rPr lang="en-US" sz="2600" dirty="0"/>
              <a:t>ixing</a:t>
            </a:r>
          </a:p>
          <a:p>
            <a:pPr marL="0" indent="1884363">
              <a:buClr>
                <a:srgbClr val="D11241"/>
              </a:buClr>
              <a:buNone/>
            </a:pPr>
            <a:r>
              <a:rPr lang="en-US" sz="2600" dirty="0">
                <a:solidFill>
                  <a:srgbClr val="D11241"/>
                </a:solidFill>
              </a:rPr>
              <a:t>						    E</a:t>
            </a:r>
            <a:r>
              <a:rPr lang="en-US" sz="2600" dirty="0"/>
              <a:t>volutionary</a:t>
            </a:r>
          </a:p>
          <a:p>
            <a:pPr marL="0" indent="1884363">
              <a:buClr>
                <a:srgbClr val="D11241"/>
              </a:buClr>
              <a:buNone/>
            </a:pPr>
            <a:r>
              <a:rPr lang="en-US" sz="2600" dirty="0">
                <a:solidFill>
                  <a:srgbClr val="D11241"/>
                </a:solidFill>
              </a:rPr>
              <a:t>						   </a:t>
            </a:r>
            <a:r>
              <a:rPr lang="en-US" sz="1000" dirty="0">
                <a:solidFill>
                  <a:srgbClr val="D11241"/>
                </a:solidFill>
              </a:rPr>
              <a:t>  </a:t>
            </a:r>
            <a:r>
              <a:rPr lang="en-US" sz="300" dirty="0">
                <a:solidFill>
                  <a:srgbClr val="D11241"/>
                </a:solidFill>
              </a:rPr>
              <a:t> </a:t>
            </a:r>
            <a:r>
              <a:rPr lang="en-US" sz="2600" dirty="0">
                <a:solidFill>
                  <a:srgbClr val="D11241"/>
                </a:solidFill>
              </a:rPr>
              <a:t>A</a:t>
            </a:r>
            <a:r>
              <a:rPr lang="en-US" sz="2600" dirty="0"/>
              <a:t>lgorithm</a:t>
            </a:r>
          </a:p>
        </p:txBody>
      </p:sp>
    </p:spTree>
    <p:custDataLst>
      <p:tags r:id="rId1"/>
    </p:custDataLst>
    <p:extLst>
      <p:ext uri="{BB962C8B-B14F-4D97-AF65-F5344CB8AC3E}">
        <p14:creationId xmlns:p14="http://schemas.microsoft.com/office/powerpoint/2010/main" val="1582571512"/>
      </p:ext>
    </p:extLst>
  </p:cSld>
  <p:clrMapOvr>
    <a:masterClrMapping/>
  </p:clrMapOvr>
  <mc:AlternateContent xmlns:mc="http://schemas.openxmlformats.org/markup-compatibility/2006" xmlns:p14="http://schemas.microsoft.com/office/powerpoint/2010/main">
    <mc:Choice Requires="p14">
      <p:transition spd="slow" p14:dur="2000" advTm="20792"/>
    </mc:Choice>
    <mc:Fallback xmlns="">
      <p:transition spd="slow" advTm="2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GOMEA Family</a:t>
            </a:r>
          </a:p>
        </p:txBody>
      </p:sp>
      <p:sp>
        <p:nvSpPr>
          <p:cNvPr id="5" name="Content Placeholder 2">
            <a:extLst>
              <a:ext uri="{FF2B5EF4-FFF2-40B4-BE49-F238E27FC236}">
                <a16:creationId xmlns:a16="http://schemas.microsoft.com/office/drawing/2014/main" id="{7C416B9F-366E-4B01-9557-91EDA04F1EA8}"/>
              </a:ext>
            </a:extLst>
          </p:cNvPr>
          <p:cNvSpPr txBox="1">
            <a:spLocks/>
          </p:cNvSpPr>
          <p:nvPr/>
        </p:nvSpPr>
        <p:spPr>
          <a:xfrm>
            <a:off x="1763106" y="1200150"/>
            <a:ext cx="7336444" cy="3651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500"/>
              </a:spcAft>
              <a:buNone/>
            </a:pPr>
            <a:endParaRPr lang="en-US" sz="2400" b="1" dirty="0"/>
          </a:p>
        </p:txBody>
      </p:sp>
      <p:sp>
        <p:nvSpPr>
          <p:cNvPr id="6" name="Content Placeholder 5">
            <a:extLst>
              <a:ext uri="{FF2B5EF4-FFF2-40B4-BE49-F238E27FC236}">
                <a16:creationId xmlns:a16="http://schemas.microsoft.com/office/drawing/2014/main" id="{3F5C9046-264C-43DD-8517-78E2CFACAF4E}"/>
              </a:ext>
            </a:extLst>
          </p:cNvPr>
          <p:cNvSpPr>
            <a:spLocks noGrp="1"/>
          </p:cNvSpPr>
          <p:nvPr>
            <p:ph idx="1"/>
          </p:nvPr>
        </p:nvSpPr>
        <p:spPr/>
        <p:txBody>
          <a:bodyPr>
            <a:noAutofit/>
          </a:bodyPr>
          <a:lstStyle/>
          <a:p>
            <a:pPr>
              <a:buClr>
                <a:srgbClr val="D11241"/>
              </a:buClr>
            </a:pPr>
            <a:r>
              <a:rPr lang="en-US" sz="2600" dirty="0">
                <a:solidFill>
                  <a:srgbClr val="D11241"/>
                </a:solidFill>
              </a:rPr>
              <a:t>GOMEA </a:t>
            </a:r>
            <a:r>
              <a:rPr lang="en-US" sz="2600" dirty="0"/>
              <a:t>is a fast-growing </a:t>
            </a:r>
            <a:r>
              <a:rPr lang="en-US" sz="2600" dirty="0">
                <a:solidFill>
                  <a:srgbClr val="D11241"/>
                </a:solidFill>
              </a:rPr>
              <a:t>algorithm family</a:t>
            </a:r>
            <a:endParaRPr lang="en-US" sz="2600" dirty="0"/>
          </a:p>
          <a:p>
            <a:pPr lvl="1">
              <a:buClr>
                <a:srgbClr val="D11241"/>
              </a:buClr>
            </a:pPr>
            <a:r>
              <a:rPr lang="en-US" sz="1800" dirty="0"/>
              <a:t>Different problem variable </a:t>
            </a:r>
            <a:r>
              <a:rPr lang="en-US" sz="1800" dirty="0">
                <a:solidFill>
                  <a:srgbClr val="D11241"/>
                </a:solidFill>
              </a:rPr>
              <a:t>types</a:t>
            </a:r>
          </a:p>
          <a:p>
            <a:pPr lvl="1">
              <a:buClr>
                <a:srgbClr val="D11241"/>
              </a:buClr>
            </a:pPr>
            <a:r>
              <a:rPr lang="en-US" sz="1800" dirty="0"/>
              <a:t>Modern CPU and GPU </a:t>
            </a:r>
            <a:r>
              <a:rPr lang="en-US" sz="1800" dirty="0">
                <a:solidFill>
                  <a:srgbClr val="D11241"/>
                </a:solidFill>
              </a:rPr>
              <a:t>parallelization</a:t>
            </a:r>
          </a:p>
          <a:p>
            <a:pPr lvl="1">
              <a:buClr>
                <a:srgbClr val="D11241"/>
              </a:buClr>
            </a:pPr>
            <a:r>
              <a:rPr lang="en-US" sz="1800" dirty="0"/>
              <a:t>Problem-knowledge-specific </a:t>
            </a:r>
            <a:r>
              <a:rPr lang="en-US" sz="1800" dirty="0">
                <a:solidFill>
                  <a:srgbClr val="D11241"/>
                </a:solidFill>
              </a:rPr>
              <a:t>accelerations</a:t>
            </a:r>
          </a:p>
          <a:p>
            <a:pPr>
              <a:spcBef>
                <a:spcPts val="2624"/>
              </a:spcBef>
              <a:buClr>
                <a:srgbClr val="D11241"/>
              </a:buClr>
            </a:pPr>
            <a:r>
              <a:rPr lang="en-US" sz="2600" dirty="0"/>
              <a:t>Can tackle </a:t>
            </a:r>
            <a:r>
              <a:rPr lang="en-US" sz="2600" dirty="0">
                <a:solidFill>
                  <a:srgbClr val="D11241"/>
                </a:solidFill>
              </a:rPr>
              <a:t>vastly larger problems </a:t>
            </a:r>
            <a:r>
              <a:rPr lang="en-US" sz="2600" dirty="0"/>
              <a:t>than with classic EAs, </a:t>
            </a:r>
            <a:r>
              <a:rPr lang="en-US" sz="2600" dirty="0">
                <a:solidFill>
                  <a:srgbClr val="D11241"/>
                </a:solidFill>
              </a:rPr>
              <a:t>better </a:t>
            </a:r>
            <a:r>
              <a:rPr lang="en-US" sz="2600" dirty="0"/>
              <a:t>and </a:t>
            </a:r>
            <a:r>
              <a:rPr lang="en-US" sz="2600" dirty="0">
                <a:solidFill>
                  <a:srgbClr val="D11241"/>
                </a:solidFill>
              </a:rPr>
              <a:t>faster</a:t>
            </a:r>
          </a:p>
          <a:p>
            <a:pPr>
              <a:spcBef>
                <a:spcPts val="2624"/>
              </a:spcBef>
              <a:buClr>
                <a:srgbClr val="D11241"/>
              </a:buClr>
            </a:pPr>
            <a:r>
              <a:rPr lang="en-US" sz="2600" dirty="0"/>
              <a:t>Opens the door to </a:t>
            </a:r>
            <a:r>
              <a:rPr lang="en-US" sz="2600" dirty="0">
                <a:solidFill>
                  <a:srgbClr val="D11241"/>
                </a:solidFill>
              </a:rPr>
              <a:t>new possibilities!</a:t>
            </a:r>
          </a:p>
        </p:txBody>
      </p:sp>
    </p:spTree>
    <p:custDataLst>
      <p:tags r:id="rId1"/>
    </p:custDataLst>
    <p:extLst>
      <p:ext uri="{BB962C8B-B14F-4D97-AF65-F5344CB8AC3E}">
        <p14:creationId xmlns:p14="http://schemas.microsoft.com/office/powerpoint/2010/main" val="1194411104"/>
      </p:ext>
    </p:extLst>
  </p:cSld>
  <p:clrMapOvr>
    <a:masterClrMapping/>
  </p:clrMapOvr>
  <mc:AlternateContent xmlns:mc="http://schemas.openxmlformats.org/markup-compatibility/2006" xmlns:p14="http://schemas.microsoft.com/office/powerpoint/2010/main">
    <mc:Choice Requires="p14">
      <p:transition spd="slow" p14:dur="2000" advTm="20792"/>
    </mc:Choice>
    <mc:Fallback xmlns="">
      <p:transition spd="slow" advTm="2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3|17.2"/>
</p:tagLst>
</file>

<file path=ppt/tags/tag10.xml><?xml version="1.0" encoding="utf-8"?>
<p:tagLst xmlns:a="http://schemas.openxmlformats.org/drawingml/2006/main" xmlns:r="http://schemas.openxmlformats.org/officeDocument/2006/relationships" xmlns:p="http://schemas.openxmlformats.org/presentationml/2006/main">
  <p:tag name="TIMING" val="|7.3|11.1|9.8"/>
</p:tagLst>
</file>

<file path=ppt/tags/tag11.xml><?xml version="1.0" encoding="utf-8"?>
<p:tagLst xmlns:a="http://schemas.openxmlformats.org/drawingml/2006/main" xmlns:r="http://schemas.openxmlformats.org/officeDocument/2006/relationships" xmlns:p="http://schemas.openxmlformats.org/presentationml/2006/main">
  <p:tag name="TIMING" val="|8.3|17.2"/>
</p:tagLst>
</file>

<file path=ppt/tags/tag12.xml><?xml version="1.0" encoding="utf-8"?>
<p:tagLst xmlns:a="http://schemas.openxmlformats.org/drawingml/2006/main" xmlns:r="http://schemas.openxmlformats.org/officeDocument/2006/relationships" xmlns:p="http://schemas.openxmlformats.org/presentationml/2006/main">
  <p:tag name="TIMING" val="|8.3|17.2"/>
</p:tagLst>
</file>

<file path=ppt/tags/tag13.xml><?xml version="1.0" encoding="utf-8"?>
<p:tagLst xmlns:a="http://schemas.openxmlformats.org/drawingml/2006/main" xmlns:r="http://schemas.openxmlformats.org/officeDocument/2006/relationships" xmlns:p="http://schemas.openxmlformats.org/presentationml/2006/main">
  <p:tag name="TIMING" val="|8.3|17.2"/>
</p:tagLst>
</file>

<file path=ppt/tags/tag14.xml><?xml version="1.0" encoding="utf-8"?>
<p:tagLst xmlns:a="http://schemas.openxmlformats.org/drawingml/2006/main" xmlns:r="http://schemas.openxmlformats.org/officeDocument/2006/relationships" xmlns:p="http://schemas.openxmlformats.org/presentationml/2006/main">
  <p:tag name="TIMING" val="|5.1"/>
</p:tagLst>
</file>

<file path=ppt/tags/tag15.xml><?xml version="1.0" encoding="utf-8"?>
<p:tagLst xmlns:a="http://schemas.openxmlformats.org/drawingml/2006/main" xmlns:r="http://schemas.openxmlformats.org/officeDocument/2006/relationships" xmlns:p="http://schemas.openxmlformats.org/presentationml/2006/main">
  <p:tag name="TIMING" val="|5.1"/>
</p:tagLst>
</file>

<file path=ppt/tags/tag16.xml><?xml version="1.0" encoding="utf-8"?>
<p:tagLst xmlns:a="http://schemas.openxmlformats.org/drawingml/2006/main" xmlns:r="http://schemas.openxmlformats.org/officeDocument/2006/relationships" xmlns:p="http://schemas.openxmlformats.org/presentationml/2006/main">
  <p:tag name="TIMING" val="|5.1"/>
</p:tagLst>
</file>

<file path=ppt/tags/tag17.xml><?xml version="1.0" encoding="utf-8"?>
<p:tagLst xmlns:a="http://schemas.openxmlformats.org/drawingml/2006/main" xmlns:r="http://schemas.openxmlformats.org/officeDocument/2006/relationships" xmlns:p="http://schemas.openxmlformats.org/presentationml/2006/main">
  <p:tag name="TIMING" val="|5.1"/>
</p:tagLst>
</file>

<file path=ppt/tags/tag18.xml><?xml version="1.0" encoding="utf-8"?>
<p:tagLst xmlns:a="http://schemas.openxmlformats.org/drawingml/2006/main" xmlns:r="http://schemas.openxmlformats.org/officeDocument/2006/relationships" xmlns:p="http://schemas.openxmlformats.org/presentationml/2006/main">
  <p:tag name="TIMING" val="|5.1"/>
</p:tagLst>
</file>

<file path=ppt/tags/tag2.xml><?xml version="1.0" encoding="utf-8"?>
<p:tagLst xmlns:a="http://schemas.openxmlformats.org/drawingml/2006/main" xmlns:r="http://schemas.openxmlformats.org/officeDocument/2006/relationships" xmlns:p="http://schemas.openxmlformats.org/presentationml/2006/main">
  <p:tag name="TIMING" val="|10.5|34.9|11.5|18.1|14.3"/>
</p:tagLst>
</file>

<file path=ppt/tags/tag3.xml><?xml version="1.0" encoding="utf-8"?>
<p:tagLst xmlns:a="http://schemas.openxmlformats.org/drawingml/2006/main" xmlns:r="http://schemas.openxmlformats.org/officeDocument/2006/relationships" xmlns:p="http://schemas.openxmlformats.org/presentationml/2006/main">
  <p:tag name="TIMING" val="|8.3|17.2"/>
</p:tagLst>
</file>

<file path=ppt/tags/tag4.xml><?xml version="1.0" encoding="utf-8"?>
<p:tagLst xmlns:a="http://schemas.openxmlformats.org/drawingml/2006/main" xmlns:r="http://schemas.openxmlformats.org/officeDocument/2006/relationships" xmlns:p="http://schemas.openxmlformats.org/presentationml/2006/main">
  <p:tag name="TIMING" val="|30.4"/>
</p:tagLst>
</file>

<file path=ppt/tags/tag5.xml><?xml version="1.0" encoding="utf-8"?>
<p:tagLst xmlns:a="http://schemas.openxmlformats.org/drawingml/2006/main" xmlns:r="http://schemas.openxmlformats.org/officeDocument/2006/relationships" xmlns:p="http://schemas.openxmlformats.org/presentationml/2006/main">
  <p:tag name="TIMING" val="|17.1|7.4|5.7|4.4|9.2"/>
</p:tagLst>
</file>

<file path=ppt/tags/tag6.xml><?xml version="1.0" encoding="utf-8"?>
<p:tagLst xmlns:a="http://schemas.openxmlformats.org/drawingml/2006/main" xmlns:r="http://schemas.openxmlformats.org/officeDocument/2006/relationships" xmlns:p="http://schemas.openxmlformats.org/presentationml/2006/main">
  <p:tag name="TIMING" val="|5.1"/>
</p:tagLst>
</file>

<file path=ppt/tags/tag7.xml><?xml version="1.0" encoding="utf-8"?>
<p:tagLst xmlns:a="http://schemas.openxmlformats.org/drawingml/2006/main" xmlns:r="http://schemas.openxmlformats.org/officeDocument/2006/relationships" xmlns:p="http://schemas.openxmlformats.org/presentationml/2006/main">
  <p:tag name="TIMING" val="|5.1"/>
</p:tagLst>
</file>

<file path=ppt/tags/tag8.xml><?xml version="1.0" encoding="utf-8"?>
<p:tagLst xmlns:a="http://schemas.openxmlformats.org/drawingml/2006/main" xmlns:r="http://schemas.openxmlformats.org/officeDocument/2006/relationships" xmlns:p="http://schemas.openxmlformats.org/presentationml/2006/main">
  <p:tag name="TIMING" val="|5.1"/>
</p:tagLst>
</file>

<file path=ppt/tags/tag9.xml><?xml version="1.0" encoding="utf-8"?>
<p:tagLst xmlns:a="http://schemas.openxmlformats.org/drawingml/2006/main" xmlns:r="http://schemas.openxmlformats.org/officeDocument/2006/relationships" xmlns:p="http://schemas.openxmlformats.org/presentationml/2006/main">
  <p:tag name="TIMING" val="|60.1|23.9"/>
</p:tagLst>
</file>

<file path=ppt/theme/theme1.xml><?xml version="1.0" encoding="utf-8"?>
<a:theme xmlns:a="http://schemas.openxmlformats.org/drawingml/2006/main" name="Office Theme">
  <a:themeElements>
    <a:clrScheme name="TU Delft">
      <a:dk1>
        <a:sysClr val="windowText" lastClr="000000"/>
      </a:dk1>
      <a:lt1>
        <a:srgbClr val="FFFFFF"/>
      </a:lt1>
      <a:dk2>
        <a:srgbClr val="00A6D6"/>
      </a:dk2>
      <a:lt2>
        <a:srgbClr val="FFFFFF"/>
      </a:lt2>
      <a:accent1>
        <a:srgbClr val="A5CA1A"/>
      </a:accent1>
      <a:accent2>
        <a:srgbClr val="E21A1A"/>
      </a:accent2>
      <a:accent3>
        <a:srgbClr val="6D177F"/>
      </a:accent3>
      <a:accent4>
        <a:srgbClr val="E64616"/>
      </a:accent4>
      <a:accent5>
        <a:srgbClr val="008891"/>
      </a:accent5>
      <a:accent6>
        <a:srgbClr val="6B868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21017</TotalTime>
  <Words>2829</Words>
  <Application>Microsoft Office PowerPoint</Application>
  <PresentationFormat>On-screen Show (16:9)</PresentationFormat>
  <Paragraphs>214</Paragraphs>
  <Slides>23</Slides>
  <Notes>23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Cambria Math</vt:lpstr>
      <vt:lpstr>Office Theme</vt:lpstr>
      <vt:lpstr>Toward Evolutionary Intelligence</vt:lpstr>
      <vt:lpstr>What is Evolutionary Intelligence?</vt:lpstr>
      <vt:lpstr>How do EAs Work?</vt:lpstr>
      <vt:lpstr>What are EAs?</vt:lpstr>
      <vt:lpstr>EAs, why?</vt:lpstr>
      <vt:lpstr>EAs, why?</vt:lpstr>
      <vt:lpstr>EA Design Philosophy</vt:lpstr>
      <vt:lpstr>EA Design Philosophy</vt:lpstr>
      <vt:lpstr>GOMEA Family</vt:lpstr>
      <vt:lpstr>Neuro-GOMMING</vt:lpstr>
      <vt:lpstr>Toward Evolutionary Intelligence</vt:lpstr>
      <vt:lpstr>What is it all good for?</vt:lpstr>
      <vt:lpstr>Use-case: Prostate Brachytherapy</vt:lpstr>
      <vt:lpstr>Use-case: Prostate Brachytherapy</vt:lpstr>
      <vt:lpstr>Use-case: Prostate Brachytherapy</vt:lpstr>
      <vt:lpstr>Use-case: Prostate Brachytherapy</vt:lpstr>
      <vt:lpstr>Use-case: Prostate Brachytherapy</vt:lpstr>
      <vt:lpstr>Use-case: Prostate Brachytherapy</vt:lpstr>
      <vt:lpstr>Use-case: Prostate Brachytherapy</vt:lpstr>
      <vt:lpstr>Use-case: Prostate Brachytherapy</vt:lpstr>
      <vt:lpstr>The Future is BEYOND BRIGHT!</vt:lpstr>
      <vt:lpstr>Thank you</vt:lpstr>
      <vt:lpstr>Thank you</vt:lpstr>
    </vt:vector>
  </TitlesOfParts>
  <Company>TU Delft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Saskia de Been</dc:creator>
  <cp:lastModifiedBy>kollerie</cp:lastModifiedBy>
  <cp:revision>697</cp:revision>
  <dcterms:created xsi:type="dcterms:W3CDTF">2015-07-09T11:57:30Z</dcterms:created>
  <dcterms:modified xsi:type="dcterms:W3CDTF">2021-01-26T15:37:44Z</dcterms:modified>
</cp:coreProperties>
</file>