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8" r:id="rId2"/>
    <p:sldId id="322" r:id="rId3"/>
    <p:sldId id="329" r:id="rId4"/>
    <p:sldId id="330" r:id="rId5"/>
    <p:sldId id="331" r:id="rId6"/>
    <p:sldId id="332" r:id="rId7"/>
    <p:sldId id="333" r:id="rId8"/>
    <p:sldId id="339" r:id="rId9"/>
    <p:sldId id="334" r:id="rId10"/>
    <p:sldId id="340" r:id="rId11"/>
    <p:sldId id="336" r:id="rId12"/>
    <p:sldId id="341" r:id="rId13"/>
    <p:sldId id="335" r:id="rId14"/>
    <p:sldId id="342" r:id="rId15"/>
    <p:sldId id="337" r:id="rId16"/>
    <p:sldId id="338" r:id="rId17"/>
    <p:sldId id="30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0">
          <p15:clr>
            <a:srgbClr val="A4A3A4"/>
          </p15:clr>
        </p15:guide>
        <p15:guide id="2" pos="9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AEAE"/>
    <a:srgbClr val="768674"/>
    <a:srgbClr val="95B584"/>
    <a:srgbClr val="A4989C"/>
    <a:srgbClr val="AE003B"/>
    <a:srgbClr val="938A81"/>
    <a:srgbClr val="C7BD80"/>
    <a:srgbClr val="9AADB5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0" autoAdjust="0"/>
    <p:restoredTop sz="94714"/>
  </p:normalViewPr>
  <p:slideViewPr>
    <p:cSldViewPr snapToGrid="0" snapToObjects="1" showGuides="1">
      <p:cViewPr varScale="1">
        <p:scale>
          <a:sx n="143" d="100"/>
          <a:sy n="143" d="100"/>
        </p:scale>
        <p:origin x="984" y="102"/>
      </p:cViewPr>
      <p:guideLst>
        <p:guide orient="horz" pos="1900"/>
        <p:guide pos="9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81EE5-EBDC-4B4D-B6A1-6A37ED884A78}" type="datetimeFigureOut">
              <a:t>27-1-2021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5775-D11E-5447-8C28-E2BD26A1F2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96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7D39-E695-7D45-9B55-4E85DF9CAFDA}" type="datetimeFigureOut">
              <a:t>27-1-2021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3FDFC-FB3B-9946-A3AA-7BDEF096E5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9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DFC-FB3B-9946-A3AA-7BDEF096E559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6975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604" y="1035223"/>
            <a:ext cx="6863812" cy="431357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6862762" cy="321839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Arial"/>
                <a:cs typeface="Arial"/>
              </a:defRPr>
            </a:lvl1pPr>
            <a:lvl2pPr marL="0" indent="0">
              <a:buFontTx/>
              <a:buNone/>
              <a:defRPr sz="1800" b="1">
                <a:latin typeface="Arial"/>
                <a:cs typeface="Arial"/>
              </a:defRPr>
            </a:lvl2pPr>
            <a:lvl3pPr marL="0" indent="-252000">
              <a:buClr>
                <a:srgbClr val="AE003B"/>
              </a:buClr>
              <a:defRPr sz="1800">
                <a:latin typeface="Arial"/>
                <a:cs typeface="Arial"/>
              </a:defRPr>
            </a:lvl3pPr>
            <a:lvl4pPr marL="0" indent="0">
              <a:buFontTx/>
              <a:buNone/>
              <a:defRPr sz="1800">
                <a:latin typeface="Arial"/>
                <a:cs typeface="Arial"/>
              </a:defRPr>
            </a:lvl4pPr>
            <a:lvl5pPr marL="0" indent="0">
              <a:buFontTx/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0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background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693"/>
            <a:ext cx="9144000" cy="4545806"/>
          </a:xfrm>
          <a:prstGeom prst="rect">
            <a:avLst/>
          </a:prstGeom>
          <a:solidFill>
            <a:srgbClr val="8AAEAE"/>
          </a:solidFill>
          <a:ln>
            <a:solidFill>
              <a:srgbClr val="A498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>
                <a:noFill/>
              </a:ln>
              <a:solidFill>
                <a:srgbClr val="8AAEA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06538" y="597694"/>
            <a:ext cx="7637462" cy="4545806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 rot="16200000">
            <a:off x="-1557727" y="2697334"/>
            <a:ext cx="3947789" cy="4826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 cap="all">
                <a:solidFill>
                  <a:schemeClr val="bg1"/>
                </a:solidFill>
                <a:latin typeface="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pic>
        <p:nvPicPr>
          <p:cNvPr id="7" name="Picture 6" descr="200701_cwi_7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6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ackground colo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8" y="607035"/>
            <a:ext cx="9144000" cy="4542690"/>
          </a:xfrm>
          <a:prstGeom prst="rect">
            <a:avLst/>
          </a:prstGeom>
          <a:solidFill>
            <a:srgbClr val="9AAD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8" name="Picture 7" descr="200701_cwi_7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6862762" cy="3218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2pPr>
            <a:lvl3pPr marL="0" algn="l">
              <a:spcBef>
                <a:spcPts val="432"/>
              </a:spcBef>
              <a:buClr>
                <a:srgbClr val="AE003B"/>
              </a:buClr>
              <a:defRPr sz="1800">
                <a:solidFill>
                  <a:schemeClr val="bg1"/>
                </a:solidFill>
              </a:defRPr>
            </a:lvl3pPr>
          </a:lstStyle>
          <a:p>
            <a:r>
              <a:rPr lang="en-US"/>
              <a:t>Dit is de gewone tekst, lettertype Arial, corpsgroote 18, interline 1,5. Deze tekst kan gevolgd worden door een </a:t>
            </a:r>
          </a:p>
          <a:p>
            <a:endParaRPr lang="en-US"/>
          </a:p>
          <a:p>
            <a:pPr lvl="1"/>
            <a:r>
              <a:rPr lang="en-US"/>
              <a:t>Tussenkopje, door 1x indent te gebruiken</a:t>
            </a:r>
          </a:p>
          <a:p>
            <a:r>
              <a:rPr lang="en-US"/>
              <a:t>Weer gevolgd door gewone tekst, waarna een opsomming:</a:t>
            </a:r>
          </a:p>
          <a:p>
            <a:pPr lvl="2"/>
            <a:r>
              <a:rPr lang="en-US"/>
              <a:t>Opsomming door 2x indent te gebruiken</a:t>
            </a:r>
          </a:p>
          <a:p>
            <a:pPr lvl="2"/>
            <a:r>
              <a:rPr lang="en-US"/>
              <a:t>Idem</a:t>
            </a:r>
          </a:p>
          <a:p>
            <a:pPr lvl="2"/>
            <a:r>
              <a:rPr lang="en-US"/>
              <a:t>Idem</a:t>
            </a:r>
          </a:p>
          <a:p>
            <a:pPr lvl="2"/>
            <a:endParaRPr lang="en-US"/>
          </a:p>
          <a:p>
            <a:r>
              <a:rPr lang="en-US"/>
              <a:t>Terug naar gewone tekst door de 2x indents weer weg te halen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7604" y="1035223"/>
            <a:ext cx="6863812" cy="43135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Voorbeeld typografie, Arial corps 24</a:t>
            </a:r>
          </a:p>
        </p:txBody>
      </p:sp>
    </p:spTree>
    <p:extLst>
      <p:ext uri="{BB962C8B-B14F-4D97-AF65-F5344CB8AC3E}">
        <p14:creationId xmlns:p14="http://schemas.microsoft.com/office/powerpoint/2010/main" val="304469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ackground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8" y="607035"/>
            <a:ext cx="9144000" cy="4542690"/>
          </a:xfrm>
          <a:prstGeom prst="rect">
            <a:avLst/>
          </a:prstGeom>
          <a:solidFill>
            <a:srgbClr val="C7BD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8" name="Picture 7" descr="200701_cwi_7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07604" y="1035223"/>
            <a:ext cx="6863812" cy="43135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Voorbeeld typografie, Arial corps 24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6862762" cy="3218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2pPr>
            <a:lvl3pPr marL="0" algn="l">
              <a:spcBef>
                <a:spcPts val="432"/>
              </a:spcBef>
              <a:buClr>
                <a:srgbClr val="AE003B"/>
              </a:buClr>
              <a:defRPr sz="1800">
                <a:solidFill>
                  <a:schemeClr val="bg1"/>
                </a:solidFill>
              </a:defRPr>
            </a:lvl3pPr>
          </a:lstStyle>
          <a:p>
            <a:r>
              <a:rPr lang="en-US"/>
              <a:t>Dit is de gewone tekst, lettertype Arial, corpsgroote 18, interline 1,5. Deze tekst kan gevolgd worden door een </a:t>
            </a:r>
          </a:p>
          <a:p>
            <a:endParaRPr lang="en-US"/>
          </a:p>
          <a:p>
            <a:pPr lvl="1"/>
            <a:r>
              <a:rPr lang="en-US"/>
              <a:t>Tussenkopje, door 1x indent te gebruiken</a:t>
            </a:r>
          </a:p>
          <a:p>
            <a:r>
              <a:rPr lang="en-US"/>
              <a:t>Weer gevolgd door gewone tekst, waarna een opsomming:</a:t>
            </a:r>
          </a:p>
          <a:p>
            <a:pPr lvl="2"/>
            <a:r>
              <a:rPr lang="en-US"/>
              <a:t>Opsomming door 2x indent te gebruiken</a:t>
            </a:r>
          </a:p>
          <a:p>
            <a:pPr lvl="2"/>
            <a:r>
              <a:rPr lang="en-US"/>
              <a:t>Idem</a:t>
            </a:r>
          </a:p>
          <a:p>
            <a:pPr lvl="2"/>
            <a:r>
              <a:rPr lang="en-US"/>
              <a:t>Idem</a:t>
            </a:r>
          </a:p>
          <a:p>
            <a:pPr lvl="2"/>
            <a:endParaRPr lang="en-US"/>
          </a:p>
          <a:p>
            <a:r>
              <a:rPr lang="en-US"/>
              <a:t>Terug naar gewone tekst door de 2x indents weer weg te halen</a:t>
            </a:r>
          </a:p>
        </p:txBody>
      </p:sp>
    </p:spTree>
    <p:extLst>
      <p:ext uri="{BB962C8B-B14F-4D97-AF65-F5344CB8AC3E}">
        <p14:creationId xmlns:p14="http://schemas.microsoft.com/office/powerpoint/2010/main" val="167958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ackground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8" y="607035"/>
            <a:ext cx="9144000" cy="4542690"/>
          </a:xfrm>
          <a:prstGeom prst="rect">
            <a:avLst/>
          </a:prstGeom>
          <a:solidFill>
            <a:srgbClr val="938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8" name="Picture 7" descr="200701_cwi_7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6862762" cy="3218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2pPr>
            <a:lvl3pPr marL="0" algn="l">
              <a:spcBef>
                <a:spcPts val="432"/>
              </a:spcBef>
              <a:buClr>
                <a:srgbClr val="AE003B"/>
              </a:buClr>
              <a:defRPr sz="1800">
                <a:solidFill>
                  <a:schemeClr val="bg1"/>
                </a:solidFill>
              </a:defRPr>
            </a:lvl3pPr>
          </a:lstStyle>
          <a:p>
            <a:r>
              <a:rPr lang="en-US"/>
              <a:t>Dit is de gewone tekst, lettertype Arial, corpsgroote 18, interline 1,5. Deze tekst kan gevolgd worden door een </a:t>
            </a:r>
          </a:p>
          <a:p>
            <a:endParaRPr lang="en-US"/>
          </a:p>
          <a:p>
            <a:pPr lvl="1"/>
            <a:r>
              <a:rPr lang="en-US"/>
              <a:t>Tussenkopje, door 1x indent te gebruiken</a:t>
            </a:r>
          </a:p>
          <a:p>
            <a:r>
              <a:rPr lang="en-US"/>
              <a:t>Weer gevolgd door gewone tekst, waarna een opsomming:</a:t>
            </a:r>
          </a:p>
          <a:p>
            <a:pPr lvl="2"/>
            <a:r>
              <a:rPr lang="en-US"/>
              <a:t>Opsomming door 2x indent te gebruiken</a:t>
            </a:r>
          </a:p>
          <a:p>
            <a:pPr lvl="2"/>
            <a:r>
              <a:rPr lang="en-US"/>
              <a:t>Idem</a:t>
            </a:r>
          </a:p>
          <a:p>
            <a:pPr lvl="2"/>
            <a:r>
              <a:rPr lang="en-US"/>
              <a:t>Idem</a:t>
            </a:r>
          </a:p>
          <a:p>
            <a:pPr lvl="2"/>
            <a:endParaRPr lang="en-US"/>
          </a:p>
          <a:p>
            <a:r>
              <a:rPr lang="en-US"/>
              <a:t>Terug naar gewone tekst door de 2x indents weer weg te halen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7604" y="1035223"/>
            <a:ext cx="6863812" cy="43135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Voorbeeld typografie, Arial corps 24</a:t>
            </a:r>
          </a:p>
        </p:txBody>
      </p:sp>
    </p:spTree>
    <p:extLst>
      <p:ext uri="{BB962C8B-B14F-4D97-AF65-F5344CB8AC3E}">
        <p14:creationId xmlns:p14="http://schemas.microsoft.com/office/powerpoint/2010/main" val="220105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81012_strategisch_patro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6612" b="26555"/>
          <a:stretch/>
        </p:blipFill>
        <p:spPr>
          <a:xfrm>
            <a:off x="-1" y="619969"/>
            <a:ext cx="9144001" cy="452353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923" y="921276"/>
            <a:ext cx="6266343" cy="122634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200" b="1" i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en-US"/>
              <a:t>Welkom</a:t>
            </a:r>
          </a:p>
        </p:txBody>
      </p:sp>
      <p:pic>
        <p:nvPicPr>
          <p:cNvPr id="9" name="Picture 8" descr="200701_cwi_75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81012_strategisch_patro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6612" b="26555"/>
          <a:stretch/>
        </p:blipFill>
        <p:spPr>
          <a:xfrm>
            <a:off x="-1" y="619969"/>
            <a:ext cx="9144001" cy="452353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923" y="921276"/>
            <a:ext cx="6266343" cy="122634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200" b="1" i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en-US"/>
              <a:t>Welkom</a:t>
            </a:r>
          </a:p>
        </p:txBody>
      </p:sp>
      <p:pic>
        <p:nvPicPr>
          <p:cNvPr id="10" name="Picture 9" descr="200701_cwi_75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44923" y="1941513"/>
            <a:ext cx="6633618" cy="4458321"/>
          </a:xfrm>
          <a:prstGeom prst="rect">
            <a:avLst/>
          </a:prstGeom>
        </p:spPr>
      </p:pic>
      <p:pic>
        <p:nvPicPr>
          <p:cNvPr id="15" name="Picture 14" descr="200701_cwi_75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57" y="2521416"/>
            <a:ext cx="2252408" cy="22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29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background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7693"/>
            <a:ext cx="9144000" cy="4545806"/>
          </a:xfrm>
          <a:prstGeom prst="rect">
            <a:avLst/>
          </a:prstGeom>
          <a:solidFill>
            <a:srgbClr val="95B5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>
                <a:noFill/>
              </a:ln>
              <a:solidFill>
                <a:srgbClr val="95B58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06538" y="597694"/>
            <a:ext cx="7637462" cy="4545806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</a:lstStyle>
          <a:p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 photo</a:t>
            </a:r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 rot="16200000">
            <a:off x="-1557727" y="2697334"/>
            <a:ext cx="3947789" cy="4826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 cap="all">
                <a:solidFill>
                  <a:schemeClr val="bg1"/>
                </a:solidFill>
                <a:latin typeface="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pic>
        <p:nvPicPr>
          <p:cNvPr id="10" name="Picture 9" descr="200701_cwi_7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7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background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693"/>
            <a:ext cx="9144000" cy="4545806"/>
          </a:xfrm>
          <a:prstGeom prst="rect">
            <a:avLst/>
          </a:prstGeom>
          <a:solidFill>
            <a:srgbClr val="A498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>
                <a:noFill/>
              </a:ln>
              <a:solidFill>
                <a:srgbClr val="C7BD8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06538" y="597694"/>
            <a:ext cx="7637462" cy="4545806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 rot="16200000">
            <a:off x="-1557727" y="2697334"/>
            <a:ext cx="3947789" cy="4826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 cap="all">
                <a:solidFill>
                  <a:schemeClr val="bg1"/>
                </a:solidFill>
                <a:latin typeface="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pic>
        <p:nvPicPr>
          <p:cNvPr id="7" name="Picture 6" descr="200701_cwi_7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8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-244928" y="600810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200701_cwi_75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" y="40445"/>
            <a:ext cx="905164" cy="905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41633" y="478505"/>
            <a:ext cx="1572252" cy="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2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63" r:id="rId4"/>
    <p:sldLayoutId id="2147483653" r:id="rId5"/>
    <p:sldLayoutId id="2147483662" r:id="rId6"/>
    <p:sldLayoutId id="2147483651" r:id="rId7"/>
    <p:sldLayoutId id="2147483652" r:id="rId8"/>
    <p:sldLayoutId id="2147483660" r:id="rId9"/>
    <p:sldLayoutId id="2147483661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3252" y="681994"/>
            <a:ext cx="6665036" cy="1226344"/>
          </a:xfrm>
        </p:spPr>
        <p:txBody>
          <a:bodyPr/>
          <a:lstStyle/>
          <a:p>
            <a:r>
              <a:rPr lang="en-US" sz="4000" dirty="0">
                <a:ln w="19050" cmpd="sng">
                  <a:solidFill>
                    <a:schemeClr val="tx1">
                      <a:alpha val="25000"/>
                    </a:schemeClr>
                  </a:solidFill>
                  <a:prstDash val="solid"/>
                </a:ln>
              </a:rPr>
              <a:t>Quality of experience for immersive 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B622-F277-1443-B969-8380A8C941AB}"/>
              </a:ext>
            </a:extLst>
          </p:cNvPr>
          <p:cNvSpPr txBox="1"/>
          <p:nvPr/>
        </p:nvSpPr>
        <p:spPr>
          <a:xfrm>
            <a:off x="573252" y="1908338"/>
            <a:ext cx="287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Viola</a:t>
            </a:r>
          </a:p>
        </p:txBody>
      </p:sp>
    </p:spTree>
    <p:extLst>
      <p:ext uri="{BB962C8B-B14F-4D97-AF65-F5344CB8AC3E}">
        <p14:creationId xmlns:p14="http://schemas.microsoft.com/office/powerpoint/2010/main" val="2962640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60F2-157A-D44B-940C-010D8530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Quantify user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7A22F-B2B4-6E4B-943F-21E089A6C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7604" y="1515817"/>
            <a:ext cx="5269134" cy="32183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Large-scale interlab test to understand user behaviour and quality perception</a:t>
            </a:r>
          </a:p>
          <a:p>
            <a:pPr marL="645750" lvl="2" indent="-285750">
              <a:buFont typeface="Arial" panose="020B0604020202020204" pitchFamily="34" charset="0"/>
              <a:buChar char="•"/>
            </a:pPr>
            <a:r>
              <a:rPr lang="en-NL" dirty="0"/>
              <a:t>Influence of methodology, display technology, sequence duration…</a:t>
            </a:r>
          </a:p>
          <a:p>
            <a:pPr marL="645750" lvl="2" indent="-285750">
              <a:buFont typeface="Arial" panose="020B0604020202020204" pitchFamily="34" charset="0"/>
              <a:buChar char="•"/>
            </a:pPr>
            <a:r>
              <a:rPr lang="en-NL" dirty="0"/>
              <a:t>Included in the ITU-T Recommendation P.919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DA753-9FF7-B943-B886-FDF02252D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233" y="1611974"/>
            <a:ext cx="2273375" cy="1515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FFCC4-C0DD-014F-978D-E0D2B264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233" y="3125015"/>
            <a:ext cx="2273375" cy="1515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717A2-570A-4B45-AFF7-213FAAF8D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07" y="3439381"/>
            <a:ext cx="2127502" cy="1062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DEABB0-62FF-B04A-A2AB-E5DDAA40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497" y="3439382"/>
            <a:ext cx="2127502" cy="1062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C9DE-F38E-F64D-9393-958F47EE0090}"/>
              </a:ext>
            </a:extLst>
          </p:cNvPr>
          <p:cNvSpPr txBox="1"/>
          <p:nvPr/>
        </p:nvSpPr>
        <p:spPr>
          <a:xfrm>
            <a:off x="1354653" y="4689016"/>
            <a:ext cx="770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Gutierrez, J. et al. (2020). Subjective evaluation of visual quality and simulator sickness of short 360º videos: ITU-T Rec. P.919. Submitted to IEEE Transactions on Multimedia.</a:t>
            </a:r>
            <a:endParaRPr lang="en-NL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5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097A-9B9D-064C-9C95-211B46D1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Model user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B406B-2F37-FC42-8CF8-BF126C023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5254957" cy="3218395"/>
          </a:xfrm>
        </p:spPr>
        <p:txBody>
          <a:bodyPr/>
          <a:lstStyle/>
          <a:p>
            <a:r>
              <a:rPr lang="en-NL" dirty="0"/>
              <a:t>Predict</a:t>
            </a:r>
            <a:r>
              <a:rPr lang="en-N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NL" dirty="0"/>
              <a:t>user behaviour</a:t>
            </a:r>
          </a:p>
          <a:p>
            <a:r>
              <a:rPr lang="en-NL" dirty="0"/>
              <a:t>Understand influencing factors in visual perception</a:t>
            </a:r>
          </a:p>
          <a:p>
            <a:r>
              <a:rPr lang="en-NL" dirty="0"/>
              <a:t>Infer how users will react to a given content</a:t>
            </a:r>
          </a:p>
          <a:p>
            <a:r>
              <a:rPr lang="en-NL" dirty="0"/>
              <a:t>Model visual quality and enjoyment</a:t>
            </a:r>
          </a:p>
        </p:txBody>
      </p:sp>
      <p:pic>
        <p:nvPicPr>
          <p:cNvPr id="4" name="Picture 4" descr="User-Centered Evaluation">
            <a:extLst>
              <a:ext uri="{FF2B5EF4-FFF2-40B4-BE49-F238E27FC236}">
                <a16:creationId xmlns:a16="http://schemas.microsoft.com/office/drawing/2014/main" id="{4060A32E-37E9-A640-92AD-127AFD73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05" y="3117434"/>
            <a:ext cx="1609198" cy="16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650FF-BDE6-D24B-B450-0CA3BC37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84" y="3221171"/>
            <a:ext cx="2006515" cy="140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08294-C1D2-934E-8856-ECAD0F25F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127" y="1466580"/>
            <a:ext cx="2060192" cy="30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7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2A0A-F929-2E4B-84C6-BF7DFA59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Model user experience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FF16F-E1DF-2D4C-887F-AF5E5F57929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08113" y="1611974"/>
                <a:ext cx="4553208" cy="3218395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L" dirty="0"/>
                  <a:t>We proposed a reduced reference metric for point cloud contents,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𝑅𝑅</m:t>
                        </m:r>
                      </m:sub>
                    </m:sSub>
                  </m:oMath>
                </a14:m>
                <a:endParaRPr lang="en-NL" dirty="0">
                  <a:latin typeface="Avenir Book" panose="02000503020000020003" pitchFamily="2" charset="0"/>
                </a:endParaRPr>
              </a:p>
              <a:p>
                <a:pPr marL="645750" lvl="2" indent="-285750">
                  <a:buFont typeface="Arial" panose="020B0604020202020204" pitchFamily="34" charset="0"/>
                  <a:buChar char="•"/>
                </a:pPr>
                <a:r>
                  <a:rPr lang="en-NL" dirty="0"/>
                  <a:t>Features in geometry, color, and normal vector domain, to capture distortions in texture and structure</a:t>
                </a:r>
              </a:p>
              <a:p>
                <a:pPr marL="644400" lvl="2" indent="-285750">
                  <a:buFont typeface="Arial" panose="020B0604020202020204" pitchFamily="34" charset="0"/>
                  <a:buChar char="•"/>
                </a:pPr>
                <a:r>
                  <a:rPr lang="en-NL" dirty="0"/>
                  <a:t>First metric not to leverage full reference content</a:t>
                </a:r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FF16F-E1DF-2D4C-887F-AF5E5F5792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08113" y="1611974"/>
                <a:ext cx="4553208" cy="3218395"/>
              </a:xfrm>
              <a:blipFill>
                <a:blip r:embed="rId2"/>
                <a:stretch>
                  <a:fillRect l="-556" t="-7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4920011-D60B-DD43-A48D-E57A00F3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81" y="3241923"/>
            <a:ext cx="3252993" cy="866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BEB29-5E8F-C745-A5F6-C3D7BEF2B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317" y="1567999"/>
            <a:ext cx="2674719" cy="1628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450ED-8261-9143-AF34-2A69324C7D15}"/>
              </a:ext>
            </a:extLst>
          </p:cNvPr>
          <p:cNvSpPr txBox="1"/>
          <p:nvPr/>
        </p:nvSpPr>
        <p:spPr>
          <a:xfrm>
            <a:off x="1407604" y="4491815"/>
            <a:ext cx="770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Viola, I. &amp; Cesar, P. (2020). A reduced reference metric for visual quality evaluation of point cloud contents. IEEE Signal Processing Letters.</a:t>
            </a:r>
          </a:p>
          <a:p>
            <a:endParaRPr lang="en-NL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8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A5227-7CF2-9949-BF0A-8FB8C6C0E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7604" y="1734616"/>
            <a:ext cx="4670105" cy="32183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Improve delivery by predicting user navigation and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Improve compression by using saliency and quality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1EEF6-FA26-4347-99A4-9C7DD912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886" y="3215352"/>
            <a:ext cx="7048075" cy="1361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281219-FECE-E341-865B-8BFCA031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66" y="1613578"/>
            <a:ext cx="2064635" cy="824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EA451F-13D6-1743-8627-6F42282E5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65" y="2522483"/>
            <a:ext cx="2238533" cy="60868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F14FEBBF-3BF0-6A46-AFB2-CFC433B44A38}"/>
              </a:ext>
            </a:extLst>
          </p:cNvPr>
          <p:cNvSpPr/>
          <p:nvPr/>
        </p:nvSpPr>
        <p:spPr>
          <a:xfrm>
            <a:off x="7159082" y="1956578"/>
            <a:ext cx="248881" cy="16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4128577-8BA8-944A-9678-3C75C4B164C2}"/>
              </a:ext>
            </a:extLst>
          </p:cNvPr>
          <p:cNvSpPr/>
          <p:nvPr/>
        </p:nvSpPr>
        <p:spPr>
          <a:xfrm>
            <a:off x="7084612" y="2723475"/>
            <a:ext cx="163745" cy="154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BAA5FD-59A5-554D-B6FA-DDE3E4B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04" y="1035223"/>
            <a:ext cx="6863812" cy="431357"/>
          </a:xfrm>
        </p:spPr>
        <p:txBody>
          <a:bodyPr/>
          <a:lstStyle/>
          <a:p>
            <a:r>
              <a:rPr lang="en-NL" dirty="0"/>
              <a:t>Optimize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53651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3A00-90AD-CB4E-B0ED-0AC06133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Optimize user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2FC25-4EA5-3249-AF3D-402F791E8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4203495" cy="32183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We proposed a low-complexity tiling for real-time point cloud adaptive streaming</a:t>
            </a:r>
          </a:p>
          <a:p>
            <a:pPr marL="644400" lvl="2" indent="-285750">
              <a:buFont typeface="Arial" panose="020B0604020202020204" pitchFamily="34" charset="0"/>
              <a:buChar char="•"/>
            </a:pPr>
            <a:r>
              <a:rPr lang="en-NL" dirty="0"/>
              <a:t>Using real navigation data in 6 degrees of freedom VR</a:t>
            </a:r>
          </a:p>
          <a:p>
            <a:pPr marL="644400" lvl="2" indent="-285750">
              <a:buFont typeface="Arial" panose="020B0604020202020204" pitchFamily="34" charset="0"/>
              <a:buChar char="•"/>
            </a:pPr>
            <a:r>
              <a:rPr lang="en-NL" dirty="0"/>
              <a:t>User-adaptive streaming leads to 57% bitrate savings with respect to conventional solutions</a:t>
            </a:r>
          </a:p>
          <a:p>
            <a:pPr marL="644400" lvl="2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62CC5-C061-F14A-B5F4-2C0662990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791" y="1611974"/>
            <a:ext cx="2918026" cy="1343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D3406-7ADD-6E43-BCB5-707D1043C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80" y="3101245"/>
            <a:ext cx="3225209" cy="1558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ED72-3FD1-BA43-B7D9-682C1D7BA44C}"/>
              </a:ext>
            </a:extLst>
          </p:cNvPr>
          <p:cNvSpPr txBox="1"/>
          <p:nvPr/>
        </p:nvSpPr>
        <p:spPr>
          <a:xfrm>
            <a:off x="1127208" y="4564512"/>
            <a:ext cx="770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Subramanyam, S., Viola, I., Hanjalic, A., &amp; Cesar, P. (2020). User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Centered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Adaptive Streaming of Dynamic Point Clouds with Low Complexity Tiling. In Proceedings of the 28th ACM International Conference on Multimedia.</a:t>
            </a:r>
            <a:endParaRPr lang="en-NL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5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F6C2-52CA-754F-A042-F395A293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Context-adaptive modelling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F880B-C6CB-A64B-97CB-E60E0ED41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8113" y="1611974"/>
            <a:ext cx="4390175" cy="3218395"/>
          </a:xfrm>
        </p:spPr>
        <p:txBody>
          <a:bodyPr/>
          <a:lstStyle/>
          <a:p>
            <a:r>
              <a:rPr lang="en-NL" dirty="0"/>
              <a:t>Consider the end user when modeling and optimizing for QoE</a:t>
            </a:r>
          </a:p>
          <a:p>
            <a:r>
              <a:rPr lang="en-NL" dirty="0"/>
              <a:t>Optimize QoE models for intermediate AI engines</a:t>
            </a:r>
          </a:p>
          <a:p>
            <a:r>
              <a:rPr lang="en-NL" dirty="0"/>
              <a:t>Synergy between QoE and AI, in order to make AI human-centered</a:t>
            </a:r>
          </a:p>
          <a:p>
            <a:endParaRPr lang="en-NL" dirty="0"/>
          </a:p>
        </p:txBody>
      </p:sp>
      <p:pic>
        <p:nvPicPr>
          <p:cNvPr id="4" name="Picture 2" descr="The rise and rise of intelligent machines - Information Age">
            <a:extLst>
              <a:ext uri="{FF2B5EF4-FFF2-40B4-BE49-F238E27FC236}">
                <a16:creationId xmlns:a16="http://schemas.microsoft.com/office/drawing/2014/main" id="{B3592A27-3E6E-C24F-A897-E4F2B06D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b="9663"/>
          <a:stretch/>
        </p:blipFill>
        <p:spPr bwMode="auto">
          <a:xfrm>
            <a:off x="6047549" y="3006064"/>
            <a:ext cx="2223867" cy="1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 Ways VR is Transforming the Healthcare Industry | CustomerThink">
            <a:extLst>
              <a:ext uri="{FF2B5EF4-FFF2-40B4-BE49-F238E27FC236}">
                <a16:creationId xmlns:a16="http://schemas.microsoft.com/office/drawing/2014/main" id="{BBF31D27-B51B-6848-911A-6B1E1036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48" y="1611974"/>
            <a:ext cx="2217968" cy="1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4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ABF1C0-6BE6-A543-AD08-0841822E60FF}"/>
              </a:ext>
            </a:extLst>
          </p:cNvPr>
          <p:cNvCxnSpPr>
            <a:cxnSpLocks/>
          </p:cNvCxnSpPr>
          <p:nvPr/>
        </p:nvCxnSpPr>
        <p:spPr>
          <a:xfrm>
            <a:off x="700417" y="2799023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105619B-77BA-2A42-862F-825F612F857C}"/>
              </a:ext>
            </a:extLst>
          </p:cNvPr>
          <p:cNvCxnSpPr>
            <a:cxnSpLocks/>
          </p:cNvCxnSpPr>
          <p:nvPr/>
        </p:nvCxnSpPr>
        <p:spPr>
          <a:xfrm>
            <a:off x="2247074" y="2807807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1B3D5FA-765F-FC48-94FB-E465DD998993}"/>
              </a:ext>
            </a:extLst>
          </p:cNvPr>
          <p:cNvCxnSpPr>
            <a:cxnSpLocks/>
          </p:cNvCxnSpPr>
          <p:nvPr/>
        </p:nvCxnSpPr>
        <p:spPr>
          <a:xfrm>
            <a:off x="3794111" y="2807807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DDC4FE-30DE-824A-8CEC-8AE6E1D2DB77}"/>
              </a:ext>
            </a:extLst>
          </p:cNvPr>
          <p:cNvCxnSpPr>
            <a:cxnSpLocks/>
          </p:cNvCxnSpPr>
          <p:nvPr/>
        </p:nvCxnSpPr>
        <p:spPr>
          <a:xfrm>
            <a:off x="5317226" y="2807807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8">
            <a:extLst>
              <a:ext uri="{FF2B5EF4-FFF2-40B4-BE49-F238E27FC236}">
                <a16:creationId xmlns:a16="http://schemas.microsoft.com/office/drawing/2014/main" id="{8494E776-0D68-E040-BFD3-81F274FB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85" y="1854880"/>
            <a:ext cx="1287002" cy="7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3C5C8BD-588C-F747-A65E-841F8D204E75}"/>
              </a:ext>
            </a:extLst>
          </p:cNvPr>
          <p:cNvSpPr txBox="1"/>
          <p:nvPr/>
        </p:nvSpPr>
        <p:spPr>
          <a:xfrm>
            <a:off x="317644" y="3440962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1826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9F170B-4AE5-1F4D-9640-7F5731F59EA4}"/>
              </a:ext>
            </a:extLst>
          </p:cNvPr>
          <p:cNvSpPr txBox="1"/>
          <p:nvPr/>
        </p:nvSpPr>
        <p:spPr>
          <a:xfrm>
            <a:off x="1851012" y="3449746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1951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1B18AC-9433-764B-A89F-F47D79044085}"/>
              </a:ext>
            </a:extLst>
          </p:cNvPr>
          <p:cNvSpPr txBox="1"/>
          <p:nvPr/>
        </p:nvSpPr>
        <p:spPr>
          <a:xfrm>
            <a:off x="3411338" y="3449746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1993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1B2CF7-2A2E-B447-920B-EEFE4A4333C9}"/>
              </a:ext>
            </a:extLst>
          </p:cNvPr>
          <p:cNvSpPr txBox="1"/>
          <p:nvPr/>
        </p:nvSpPr>
        <p:spPr>
          <a:xfrm>
            <a:off x="4934453" y="3449746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2021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6CDCFE7-7348-B04A-BD39-984E4BDEAE0D}"/>
              </a:ext>
            </a:extLst>
          </p:cNvPr>
          <p:cNvCxnSpPr>
            <a:cxnSpLocks/>
          </p:cNvCxnSpPr>
          <p:nvPr/>
        </p:nvCxnSpPr>
        <p:spPr>
          <a:xfrm flipV="1">
            <a:off x="700416" y="2870792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B8EF426-4EA5-AA4D-8B36-32D35039180F}"/>
              </a:ext>
            </a:extLst>
          </p:cNvPr>
          <p:cNvCxnSpPr>
            <a:cxnSpLocks/>
          </p:cNvCxnSpPr>
          <p:nvPr/>
        </p:nvCxnSpPr>
        <p:spPr>
          <a:xfrm flipV="1">
            <a:off x="2248399" y="2879575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D7E61A5-3987-3F46-AE7E-7F2F2F7D6FB6}"/>
              </a:ext>
            </a:extLst>
          </p:cNvPr>
          <p:cNvCxnSpPr>
            <a:cxnSpLocks/>
          </p:cNvCxnSpPr>
          <p:nvPr/>
        </p:nvCxnSpPr>
        <p:spPr>
          <a:xfrm flipV="1">
            <a:off x="3794111" y="2879575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B12D15D-2C48-C245-89DE-FE16F38BB1C6}"/>
              </a:ext>
            </a:extLst>
          </p:cNvPr>
          <p:cNvCxnSpPr>
            <a:cxnSpLocks/>
          </p:cNvCxnSpPr>
          <p:nvPr/>
        </p:nvCxnSpPr>
        <p:spPr>
          <a:xfrm flipV="1">
            <a:off x="5317225" y="2879575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49AE2003-772C-394B-A4A7-2EF1AE1C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663" y="1475054"/>
            <a:ext cx="938342" cy="11932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E3B06B9-4475-A241-8137-935024A1B5C7}"/>
              </a:ext>
            </a:extLst>
          </p:cNvPr>
          <p:cNvSpPr/>
          <p:nvPr/>
        </p:nvSpPr>
        <p:spPr>
          <a:xfrm>
            <a:off x="628650" y="4194199"/>
            <a:ext cx="7602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Joseph Nicéphore Niépce </a:t>
            </a:r>
          </a:p>
          <a:p>
            <a:pPr marL="228600" indent="-228600">
              <a:buAutoNum type="arabicPeriod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Royal Philips</a:t>
            </a:r>
          </a:p>
          <a:p>
            <a:pPr marL="228600" indent="-228600">
              <a:buFontTx/>
              <a:buAutoNum type="arabicPeriod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screen capture of Global Schoolhouse students collaborating via CU-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SeeMe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taken by Yvonne Marie Andres.</a:t>
            </a:r>
          </a:p>
          <a:p>
            <a:pPr marL="228600" indent="-228600">
              <a:buFontTx/>
              <a:buAutoNum type="arabicPeriod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screen capture of multiparty photorealistic teleconferencing in VR, via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VRTogether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platform.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C8B4DC2F-E494-2D46-A3E3-1C2243886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53" y="1759646"/>
            <a:ext cx="1168400" cy="812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1E5D8E3-3995-6C41-B5BE-A8C74EEF7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9" r="17247"/>
          <a:stretch/>
        </p:blipFill>
        <p:spPr>
          <a:xfrm>
            <a:off x="5382864" y="1451145"/>
            <a:ext cx="1280195" cy="1122248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99D4093-774F-164E-81D8-B69B7589D2CD}"/>
              </a:ext>
            </a:extLst>
          </p:cNvPr>
          <p:cNvCxnSpPr>
            <a:cxnSpLocks/>
          </p:cNvCxnSpPr>
          <p:nvPr/>
        </p:nvCxnSpPr>
        <p:spPr>
          <a:xfrm>
            <a:off x="6854290" y="2814338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8A18E0B-2462-BC45-B8D8-15C66FBCA0EF}"/>
              </a:ext>
            </a:extLst>
          </p:cNvPr>
          <p:cNvCxnSpPr>
            <a:cxnSpLocks/>
          </p:cNvCxnSpPr>
          <p:nvPr/>
        </p:nvCxnSpPr>
        <p:spPr>
          <a:xfrm flipV="1">
            <a:off x="6854289" y="2886106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3A3F782-3549-1E4A-B7D2-B934589A576B}"/>
              </a:ext>
            </a:extLst>
          </p:cNvPr>
          <p:cNvSpPr txBox="1"/>
          <p:nvPr/>
        </p:nvSpPr>
        <p:spPr>
          <a:xfrm>
            <a:off x="2486663" y="795301"/>
            <a:ext cx="150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latin typeface="Arial" panose="020B0604020202020204" pitchFamily="34" charset="0"/>
                <a:cs typeface="Arial" panose="020B0604020202020204" pitchFamily="34" charset="0"/>
              </a:rPr>
              <a:t>CWI is founded in 1946!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CD127AD-9320-554E-8D07-C6AF8CF51224}"/>
              </a:ext>
            </a:extLst>
          </p:cNvPr>
          <p:cNvSpPr txBox="1"/>
          <p:nvPr/>
        </p:nvSpPr>
        <p:spPr>
          <a:xfrm>
            <a:off x="6471516" y="3425288"/>
            <a:ext cx="821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2046</a:t>
            </a:r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FCE1D575-0E3E-3240-BA90-F55AC8FA4653}"/>
              </a:ext>
            </a:extLst>
          </p:cNvPr>
          <p:cNvSpPr/>
          <p:nvPr/>
        </p:nvSpPr>
        <p:spPr>
          <a:xfrm rot="12358593">
            <a:off x="2247688" y="842688"/>
            <a:ext cx="1027225" cy="2139601"/>
          </a:xfrm>
          <a:prstGeom prst="arc">
            <a:avLst>
              <a:gd name="adj1" fmla="val 16720008"/>
              <a:gd name="adj2" fmla="val 31702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103538-BF9C-0644-A84E-0052EE6463D8}"/>
              </a:ext>
            </a:extLst>
          </p:cNvPr>
          <p:cNvSpPr txBox="1"/>
          <p:nvPr/>
        </p:nvSpPr>
        <p:spPr>
          <a:xfrm>
            <a:off x="678812" y="2391238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B8F524-9F3B-F64B-B6B7-C085DF4B39F0}"/>
              </a:ext>
            </a:extLst>
          </p:cNvPr>
          <p:cNvSpPr txBox="1"/>
          <p:nvPr/>
        </p:nvSpPr>
        <p:spPr>
          <a:xfrm>
            <a:off x="2348927" y="2411663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1C2509B-854E-6F42-8908-FA7B27343610}"/>
              </a:ext>
            </a:extLst>
          </p:cNvPr>
          <p:cNvSpPr txBox="1"/>
          <p:nvPr/>
        </p:nvSpPr>
        <p:spPr>
          <a:xfrm>
            <a:off x="3717386" y="2413235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186C64-D587-AA42-9435-D90394280FBC}"/>
              </a:ext>
            </a:extLst>
          </p:cNvPr>
          <p:cNvSpPr txBox="1"/>
          <p:nvPr/>
        </p:nvSpPr>
        <p:spPr>
          <a:xfrm>
            <a:off x="5244531" y="2422658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6" name="Picture 4" descr="Communication Motion Graphics Hologram Touchscreen Stock Footage Video  (100% Royalty-free) 9276341 | Shutterstock">
            <a:extLst>
              <a:ext uri="{FF2B5EF4-FFF2-40B4-BE49-F238E27FC236}">
                <a16:creationId xmlns:a16="http://schemas.microsoft.com/office/drawing/2014/main" id="{CEE29AB7-311C-EF45-BF2A-38CC0605B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r="17552"/>
          <a:stretch/>
        </p:blipFill>
        <p:spPr bwMode="auto">
          <a:xfrm>
            <a:off x="6883999" y="1397172"/>
            <a:ext cx="1346927" cy="11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24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3571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ABF1C0-6BE6-A543-AD08-0841822E60FF}"/>
              </a:ext>
            </a:extLst>
          </p:cNvPr>
          <p:cNvCxnSpPr>
            <a:cxnSpLocks/>
          </p:cNvCxnSpPr>
          <p:nvPr/>
        </p:nvCxnSpPr>
        <p:spPr>
          <a:xfrm>
            <a:off x="700417" y="2799023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105619B-77BA-2A42-862F-825F612F857C}"/>
              </a:ext>
            </a:extLst>
          </p:cNvPr>
          <p:cNvCxnSpPr>
            <a:cxnSpLocks/>
          </p:cNvCxnSpPr>
          <p:nvPr/>
        </p:nvCxnSpPr>
        <p:spPr>
          <a:xfrm>
            <a:off x="2247074" y="2807807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1B3D5FA-765F-FC48-94FB-E465DD998993}"/>
              </a:ext>
            </a:extLst>
          </p:cNvPr>
          <p:cNvCxnSpPr>
            <a:cxnSpLocks/>
          </p:cNvCxnSpPr>
          <p:nvPr/>
        </p:nvCxnSpPr>
        <p:spPr>
          <a:xfrm>
            <a:off x="3794111" y="2807807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DDC4FE-30DE-824A-8CEC-8AE6E1D2DB77}"/>
              </a:ext>
            </a:extLst>
          </p:cNvPr>
          <p:cNvCxnSpPr>
            <a:cxnSpLocks/>
          </p:cNvCxnSpPr>
          <p:nvPr/>
        </p:nvCxnSpPr>
        <p:spPr>
          <a:xfrm>
            <a:off x="5317226" y="2807807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8">
            <a:extLst>
              <a:ext uri="{FF2B5EF4-FFF2-40B4-BE49-F238E27FC236}">
                <a16:creationId xmlns:a16="http://schemas.microsoft.com/office/drawing/2014/main" id="{8494E776-0D68-E040-BFD3-81F274FB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85" y="1854880"/>
            <a:ext cx="1287002" cy="7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3C5C8BD-588C-F747-A65E-841F8D204E75}"/>
              </a:ext>
            </a:extLst>
          </p:cNvPr>
          <p:cNvSpPr txBox="1"/>
          <p:nvPr/>
        </p:nvSpPr>
        <p:spPr>
          <a:xfrm>
            <a:off x="317644" y="3440962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1826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9F170B-4AE5-1F4D-9640-7F5731F59EA4}"/>
              </a:ext>
            </a:extLst>
          </p:cNvPr>
          <p:cNvSpPr txBox="1"/>
          <p:nvPr/>
        </p:nvSpPr>
        <p:spPr>
          <a:xfrm>
            <a:off x="1851012" y="3449746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1951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1B18AC-9433-764B-A89F-F47D79044085}"/>
              </a:ext>
            </a:extLst>
          </p:cNvPr>
          <p:cNvSpPr txBox="1"/>
          <p:nvPr/>
        </p:nvSpPr>
        <p:spPr>
          <a:xfrm>
            <a:off x="3411338" y="3449746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1993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1B2CF7-2A2E-B447-920B-EEFE4A4333C9}"/>
              </a:ext>
            </a:extLst>
          </p:cNvPr>
          <p:cNvSpPr txBox="1"/>
          <p:nvPr/>
        </p:nvSpPr>
        <p:spPr>
          <a:xfrm>
            <a:off x="4934453" y="3449746"/>
            <a:ext cx="765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2021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6CDCFE7-7348-B04A-BD39-984E4BDEAE0D}"/>
              </a:ext>
            </a:extLst>
          </p:cNvPr>
          <p:cNvCxnSpPr>
            <a:cxnSpLocks/>
          </p:cNvCxnSpPr>
          <p:nvPr/>
        </p:nvCxnSpPr>
        <p:spPr>
          <a:xfrm flipV="1">
            <a:off x="700416" y="2870792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B8EF426-4EA5-AA4D-8B36-32D35039180F}"/>
              </a:ext>
            </a:extLst>
          </p:cNvPr>
          <p:cNvCxnSpPr>
            <a:cxnSpLocks/>
          </p:cNvCxnSpPr>
          <p:nvPr/>
        </p:nvCxnSpPr>
        <p:spPr>
          <a:xfrm flipV="1">
            <a:off x="2248399" y="2879575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D7E61A5-3987-3F46-AE7E-7F2F2F7D6FB6}"/>
              </a:ext>
            </a:extLst>
          </p:cNvPr>
          <p:cNvCxnSpPr>
            <a:cxnSpLocks/>
          </p:cNvCxnSpPr>
          <p:nvPr/>
        </p:nvCxnSpPr>
        <p:spPr>
          <a:xfrm flipV="1">
            <a:off x="3794111" y="2879575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B12D15D-2C48-C245-89DE-FE16F38BB1C6}"/>
              </a:ext>
            </a:extLst>
          </p:cNvPr>
          <p:cNvCxnSpPr>
            <a:cxnSpLocks/>
          </p:cNvCxnSpPr>
          <p:nvPr/>
        </p:nvCxnSpPr>
        <p:spPr>
          <a:xfrm flipV="1">
            <a:off x="5317225" y="2879575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49AE2003-772C-394B-A4A7-2EF1AE1C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663" y="1475054"/>
            <a:ext cx="938342" cy="11932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E3B06B9-4475-A241-8137-935024A1B5C7}"/>
              </a:ext>
            </a:extLst>
          </p:cNvPr>
          <p:cNvSpPr/>
          <p:nvPr/>
        </p:nvSpPr>
        <p:spPr>
          <a:xfrm>
            <a:off x="628650" y="4194199"/>
            <a:ext cx="7602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Joseph Nicéphore Niépce </a:t>
            </a:r>
          </a:p>
          <a:p>
            <a:pPr marL="228600" indent="-228600">
              <a:buAutoNum type="arabicPeriod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Royal Philips</a:t>
            </a:r>
          </a:p>
          <a:p>
            <a:pPr marL="228600" indent="-228600">
              <a:buFontTx/>
              <a:buAutoNum type="arabicPeriod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screen capture of Global Schoolhouse students collaborating via CU-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SeeMe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taken by Yvonne Marie Andres.</a:t>
            </a:r>
          </a:p>
          <a:p>
            <a:pPr marL="228600" indent="-228600">
              <a:buFontTx/>
              <a:buAutoNum type="arabicPeriod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screen capture of multiparty photorealistic teleconferencing in VR, via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VRTogether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platform.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C8B4DC2F-E494-2D46-A3E3-1C2243886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53" y="1759646"/>
            <a:ext cx="1168400" cy="812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1E5D8E3-3995-6C41-B5BE-A8C74EEF7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9" r="17247"/>
          <a:stretch/>
        </p:blipFill>
        <p:spPr>
          <a:xfrm>
            <a:off x="5382864" y="1451145"/>
            <a:ext cx="1280195" cy="1122248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99D4093-774F-164E-81D8-B69B7589D2CD}"/>
              </a:ext>
            </a:extLst>
          </p:cNvPr>
          <p:cNvCxnSpPr>
            <a:cxnSpLocks/>
          </p:cNvCxnSpPr>
          <p:nvPr/>
        </p:nvCxnSpPr>
        <p:spPr>
          <a:xfrm>
            <a:off x="6854290" y="2814338"/>
            <a:ext cx="14114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8A18E0B-2462-BC45-B8D8-15C66FBCA0EF}"/>
              </a:ext>
            </a:extLst>
          </p:cNvPr>
          <p:cNvCxnSpPr>
            <a:cxnSpLocks/>
          </p:cNvCxnSpPr>
          <p:nvPr/>
        </p:nvCxnSpPr>
        <p:spPr>
          <a:xfrm flipV="1">
            <a:off x="6854289" y="2886106"/>
            <a:ext cx="0" cy="510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3A3F782-3549-1E4A-B7D2-B934589A576B}"/>
              </a:ext>
            </a:extLst>
          </p:cNvPr>
          <p:cNvSpPr txBox="1"/>
          <p:nvPr/>
        </p:nvSpPr>
        <p:spPr>
          <a:xfrm>
            <a:off x="2486663" y="795301"/>
            <a:ext cx="150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latin typeface="Arial" panose="020B0604020202020204" pitchFamily="34" charset="0"/>
                <a:cs typeface="Arial" panose="020B0604020202020204" pitchFamily="34" charset="0"/>
              </a:rPr>
              <a:t>CWI is founded in 1946!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CD127AD-9320-554E-8D07-C6AF8CF51224}"/>
              </a:ext>
            </a:extLst>
          </p:cNvPr>
          <p:cNvSpPr txBox="1"/>
          <p:nvPr/>
        </p:nvSpPr>
        <p:spPr>
          <a:xfrm>
            <a:off x="6471516" y="3425288"/>
            <a:ext cx="821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350" b="1" dirty="0">
                <a:latin typeface="Montserrat" pitchFamily="2" charset="77"/>
              </a:rPr>
              <a:t>2046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F03E644-5570-0B46-8F67-1374E0EF285D}"/>
              </a:ext>
            </a:extLst>
          </p:cNvPr>
          <p:cNvSpPr txBox="1"/>
          <p:nvPr/>
        </p:nvSpPr>
        <p:spPr>
          <a:xfrm>
            <a:off x="7177253" y="1677703"/>
            <a:ext cx="765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4000" b="1" dirty="0">
                <a:latin typeface="Montserrat" pitchFamily="2" charset="77"/>
              </a:rPr>
              <a:t>?</a:t>
            </a:r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FCE1D575-0E3E-3240-BA90-F55AC8FA4653}"/>
              </a:ext>
            </a:extLst>
          </p:cNvPr>
          <p:cNvSpPr/>
          <p:nvPr/>
        </p:nvSpPr>
        <p:spPr>
          <a:xfrm rot="12358593">
            <a:off x="2247688" y="842688"/>
            <a:ext cx="1027225" cy="2139601"/>
          </a:xfrm>
          <a:prstGeom prst="arc">
            <a:avLst>
              <a:gd name="adj1" fmla="val 16720008"/>
              <a:gd name="adj2" fmla="val 31702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103538-BF9C-0644-A84E-0052EE6463D8}"/>
              </a:ext>
            </a:extLst>
          </p:cNvPr>
          <p:cNvSpPr txBox="1"/>
          <p:nvPr/>
        </p:nvSpPr>
        <p:spPr>
          <a:xfrm>
            <a:off x="678812" y="2391238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B8F524-9F3B-F64B-B6B7-C085DF4B39F0}"/>
              </a:ext>
            </a:extLst>
          </p:cNvPr>
          <p:cNvSpPr txBox="1"/>
          <p:nvPr/>
        </p:nvSpPr>
        <p:spPr>
          <a:xfrm>
            <a:off x="2348927" y="2411663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1C2509B-854E-6F42-8908-FA7B27343610}"/>
              </a:ext>
            </a:extLst>
          </p:cNvPr>
          <p:cNvSpPr txBox="1"/>
          <p:nvPr/>
        </p:nvSpPr>
        <p:spPr>
          <a:xfrm>
            <a:off x="3717386" y="2413235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186C64-D587-AA42-9435-D90394280FBC}"/>
              </a:ext>
            </a:extLst>
          </p:cNvPr>
          <p:cNvSpPr txBox="1"/>
          <p:nvPr/>
        </p:nvSpPr>
        <p:spPr>
          <a:xfrm>
            <a:off x="5244531" y="2422658"/>
            <a:ext cx="1215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6846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06E01CC-71AC-3348-8429-10751D4AEBBF}"/>
              </a:ext>
            </a:extLst>
          </p:cNvPr>
          <p:cNvSpPr txBox="1">
            <a:spLocks/>
          </p:cNvSpPr>
          <p:nvPr/>
        </p:nvSpPr>
        <p:spPr>
          <a:xfrm>
            <a:off x="711292" y="1264461"/>
            <a:ext cx="4084232" cy="3576921"/>
          </a:xfr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000" dirty="0">
                <a:latin typeface="Arial" panose="020B0604020202020204" pitchFamily="34" charset="0"/>
                <a:cs typeface="Arial" panose="020B0604020202020204" pitchFamily="34" charset="0"/>
              </a:rPr>
              <a:t>Communication: establish a </a:t>
            </a:r>
            <a:r>
              <a:rPr lang="en-N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en-NL" sz="2000" dirty="0">
                <a:latin typeface="Arial" panose="020B0604020202020204" pitchFamily="34" charset="0"/>
                <a:cs typeface="Arial" panose="020B0604020202020204" pitchFamily="34" charset="0"/>
              </a:rPr>
              <a:t> between entities, in order to exchange </a:t>
            </a:r>
            <a:r>
              <a:rPr lang="en-N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 indent="-285750"/>
            <a:r>
              <a:rPr lang="en-NL" sz="1800" dirty="0">
                <a:latin typeface="Arial" panose="020B0604020202020204" pitchFamily="34" charset="0"/>
                <a:cs typeface="Arial" panose="020B0604020202020204" pitchFamily="34" charset="0"/>
              </a:rPr>
              <a:t>Technological advances: more ways of connecting remote entities</a:t>
            </a:r>
          </a:p>
          <a:p>
            <a:pPr indent="-285750"/>
            <a:r>
              <a:rPr lang="en-NL" sz="1800" dirty="0">
                <a:latin typeface="Arial" panose="020B0604020202020204" pitchFamily="34" charset="0"/>
                <a:cs typeface="Arial" panose="020B0604020202020204" pitchFamily="34" charset="0"/>
              </a:rPr>
              <a:t>How can we make the connection more natural and life-like?</a:t>
            </a:r>
          </a:p>
        </p:txBody>
      </p:sp>
      <p:pic>
        <p:nvPicPr>
          <p:cNvPr id="5" name="Picture 2" descr="Open your eyes. Look at each other. And make the connection.">
            <a:extLst>
              <a:ext uri="{FF2B5EF4-FFF2-40B4-BE49-F238E27FC236}">
                <a16:creationId xmlns:a16="http://schemas.microsoft.com/office/drawing/2014/main" id="{6CAB6C32-72A5-5448-93F0-EFB4B70D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02" y="883817"/>
            <a:ext cx="2881006" cy="209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mmunicate Consistently With Customers About Their Technology Needs and  Your Value">
            <a:extLst>
              <a:ext uri="{FF2B5EF4-FFF2-40B4-BE49-F238E27FC236}">
                <a16:creationId xmlns:a16="http://schemas.microsoft.com/office/drawing/2014/main" id="{B20E70A6-84B4-D74B-B55E-2CD936503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" b="9245"/>
          <a:stretch/>
        </p:blipFill>
        <p:spPr bwMode="auto">
          <a:xfrm>
            <a:off x="5551702" y="3015655"/>
            <a:ext cx="2881006" cy="1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95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86D27-0ECD-1545-B7B1-5FFA6ADC2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395" y="1064104"/>
            <a:ext cx="4709883" cy="3218395"/>
          </a:xfrm>
        </p:spPr>
        <p:txBody>
          <a:bodyPr/>
          <a:lstStyle/>
          <a:p>
            <a:r>
              <a:rPr lang="en-NL" sz="2000" dirty="0"/>
              <a:t>Immersive communication: “enable </a:t>
            </a:r>
            <a:r>
              <a:rPr lang="en-NL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experiences</a:t>
            </a:r>
            <a:r>
              <a:rPr lang="en-NL" sz="2000" b="1" dirty="0"/>
              <a:t> </a:t>
            </a:r>
            <a:r>
              <a:rPr lang="en-NL" sz="2000" dirty="0"/>
              <a:t>and </a:t>
            </a:r>
            <a:r>
              <a:rPr lang="en-NL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interactions</a:t>
            </a:r>
            <a:r>
              <a:rPr lang="en-NL" sz="2000" dirty="0"/>
              <a:t> with remote people and environments in ways that </a:t>
            </a:r>
            <a:r>
              <a:rPr lang="en-NL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suspend disbelief</a:t>
            </a:r>
            <a:r>
              <a:rPr lang="en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NL" sz="2000" dirty="0"/>
              <a:t>in being there”</a:t>
            </a:r>
            <a:r>
              <a:rPr lang="en-NL" sz="2000" baseline="30000" dirty="0">
                <a:latin typeface="Avenir Book" panose="02000503020000020003" pitchFamily="2" charset="0"/>
              </a:rPr>
              <a:t>1</a:t>
            </a:r>
            <a:endParaRPr lang="en-NL" sz="2000" dirty="0">
              <a:latin typeface="Avenir Book" panose="02000503020000020003" pitchFamily="2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NL" b="0" dirty="0"/>
              <a:t>Through new immersive representations (360 degree, light field, point cloud, …) and new technologies (VR, AR, …)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NL" b="0" dirty="0"/>
              <a:t>How do we ensure the best possible experience and interaction, given the technological constraints?</a:t>
            </a:r>
          </a:p>
          <a:p>
            <a:endParaRPr lang="en-NL" dirty="0"/>
          </a:p>
        </p:txBody>
      </p:sp>
      <p:pic>
        <p:nvPicPr>
          <p:cNvPr id="8" name="Picture 2" descr="How Can Virtual Reality Improve Real-World Skills Training?">
            <a:extLst>
              <a:ext uri="{FF2B5EF4-FFF2-40B4-BE49-F238E27FC236}">
                <a16:creationId xmlns:a16="http://schemas.microsoft.com/office/drawing/2014/main" id="{3FB6C468-E328-4E4D-8E9F-F31918676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 b="10432"/>
          <a:stretch/>
        </p:blipFill>
        <p:spPr bwMode="auto">
          <a:xfrm>
            <a:off x="5457588" y="1064104"/>
            <a:ext cx="2915416" cy="17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w Facebook is changing communication with VR and AR">
            <a:extLst>
              <a:ext uri="{FF2B5EF4-FFF2-40B4-BE49-F238E27FC236}">
                <a16:creationId xmlns:a16="http://schemas.microsoft.com/office/drawing/2014/main" id="{1324C97D-D86B-A744-8D8C-8ABD996B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82" y="2888802"/>
            <a:ext cx="2944228" cy="16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E96ECC-A2C3-AA40-957A-8BFD99BD6157}"/>
              </a:ext>
            </a:extLst>
          </p:cNvPr>
          <p:cNvSpPr txBox="1"/>
          <p:nvPr/>
        </p:nvSpPr>
        <p:spPr>
          <a:xfrm>
            <a:off x="677801" y="4613183"/>
            <a:ext cx="770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Apostolopoulos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G., Chou, P. A., Culbertson, B.,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Kalker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T., Trott, M. D., &amp; Wee, S. (2012). The road to immersive communication. Proceedings of the IEEE, 100(4), 974-990.</a:t>
            </a:r>
            <a:endParaRPr lang="en-NL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4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0EE6F-463A-554D-86AE-284AE70DC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102" y="1074646"/>
            <a:ext cx="4191409" cy="3218395"/>
          </a:xfrm>
        </p:spPr>
        <p:txBody>
          <a:bodyPr/>
          <a:lstStyle/>
          <a:p>
            <a:r>
              <a:rPr lang="en-NL" sz="2000" dirty="0">
                <a:latin typeface="Arial" panose="020B0604020202020204" pitchFamily="34" charset="0"/>
                <a:cs typeface="Arial" panose="020B0604020202020204" pitchFamily="34" charset="0"/>
              </a:rPr>
              <a:t>Quality of Experience (QoE): “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degree of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delight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annoyance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of an application or service”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NL" b="0" dirty="0">
                <a:latin typeface="Arial" panose="020B0604020202020204" pitchFamily="34" charset="0"/>
                <a:cs typeface="Arial" panose="020B0604020202020204" pitchFamily="34" charset="0"/>
              </a:rPr>
              <a:t>Human-centric perspective: quality is determined by the reaction of the user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NL" b="0" dirty="0">
                <a:latin typeface="Arial" panose="020B0604020202020204" pitchFamily="34" charset="0"/>
                <a:cs typeface="Arial" panose="020B0604020202020204" pitchFamily="34" charset="0"/>
              </a:rPr>
              <a:t>Influencing factor may be external to the system</a:t>
            </a:r>
          </a:p>
          <a:p>
            <a:endParaRPr lang="en-NL" dirty="0"/>
          </a:p>
        </p:txBody>
      </p:sp>
      <p:pic>
        <p:nvPicPr>
          <p:cNvPr id="4" name="Picture 2" descr="Free Images : vr, african american, afro, amused, amusement, black,  businesswoman, dancing, device, digital, enjoying, enjoyment,  entertainment, european, experience, fun, funny, game, gamer, gaming,  happiness, happy, headset, indoors, innovation ...">
            <a:extLst>
              <a:ext uri="{FF2B5EF4-FFF2-40B4-BE49-F238E27FC236}">
                <a16:creationId xmlns:a16="http://schemas.microsoft.com/office/drawing/2014/main" id="{815C7D4F-8761-AB4C-BAD9-8C5D86010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0"/>
          <a:stretch/>
        </p:blipFill>
        <p:spPr bwMode="auto">
          <a:xfrm>
            <a:off x="5872899" y="1074646"/>
            <a:ext cx="2409830" cy="14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R Woman Giving Thumb Down, Upset Rejection Stock Photo, Picture And  Royalty Free Image. Image 93050149.">
            <a:extLst>
              <a:ext uri="{FF2B5EF4-FFF2-40B4-BE49-F238E27FC236}">
                <a16:creationId xmlns:a16="http://schemas.microsoft.com/office/drawing/2014/main" id="{4A8243BF-47A2-424E-A7D0-990990631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/>
          <a:stretch/>
        </p:blipFill>
        <p:spPr bwMode="auto">
          <a:xfrm>
            <a:off x="5872898" y="2683843"/>
            <a:ext cx="2409831" cy="14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94E347-CA3A-8249-82F3-6FA09239CA48}"/>
              </a:ext>
            </a:extLst>
          </p:cNvPr>
          <p:cNvSpPr/>
          <p:nvPr/>
        </p:nvSpPr>
        <p:spPr>
          <a:xfrm>
            <a:off x="532528" y="4555963"/>
            <a:ext cx="78915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Brunnström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K., Beker, S. A., De Moor, K., Dooms, A., Egger, S., Garcia, M. N., ... &amp; Lawlor, B. (2013). 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Qualinet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 paper on definitions of quality of experience.</a:t>
            </a:r>
            <a:endParaRPr lang="en-NL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0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2496F4-430D-1D41-8129-6836A6735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7063" y="2571750"/>
            <a:ext cx="6862762" cy="696098"/>
          </a:xfrm>
        </p:spPr>
        <p:txBody>
          <a:bodyPr/>
          <a:lstStyle/>
          <a:p>
            <a:pPr algn="ctr"/>
            <a:r>
              <a:rPr lang="en-NL" dirty="0"/>
              <a:t>Measure and model </a:t>
            </a:r>
            <a:r>
              <a:rPr lang="en-NL" b="1" dirty="0"/>
              <a:t>QoE</a:t>
            </a:r>
            <a:r>
              <a:rPr lang="en-NL" dirty="0"/>
              <a:t> to understand and optimize </a:t>
            </a:r>
            <a:r>
              <a:rPr lang="en-NL" b="1" dirty="0"/>
              <a:t>immersive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338085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0B17-22CE-7C4E-B1FC-19C70A4C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8523-C6F4-A344-8E85-9F8D56EF7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Immersive media = higher complexity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NL" dirty="0"/>
              <a:t>Multidimensional, irregular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Multiple representations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More degrees of freedom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No one-size-fits-all strategy</a:t>
            </a:r>
          </a:p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F717C-8B23-C346-86CF-B6B6FF353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4" r="41047"/>
          <a:stretch/>
        </p:blipFill>
        <p:spPr>
          <a:xfrm>
            <a:off x="5861003" y="1484041"/>
            <a:ext cx="2814087" cy="1737130"/>
          </a:xfrm>
          <a:prstGeom prst="rect">
            <a:avLst/>
          </a:prstGeom>
        </p:spPr>
      </p:pic>
      <p:pic>
        <p:nvPicPr>
          <p:cNvPr id="5" name="Picture 2" descr="Sensors | Free Full-Text | 3DoF+ 360 Video Location-Based Asymmetric  Down-Sampling for View Synthesis to Immersive VR Video Streaming | HTML">
            <a:extLst>
              <a:ext uri="{FF2B5EF4-FFF2-40B4-BE49-F238E27FC236}">
                <a16:creationId xmlns:a16="http://schemas.microsoft.com/office/drawing/2014/main" id="{01BF2A02-1D57-1142-8284-E51B86DE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53" y="3462920"/>
            <a:ext cx="3642737" cy="13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 incomplete list of map projections : MapPorn">
            <a:extLst>
              <a:ext uri="{FF2B5EF4-FFF2-40B4-BE49-F238E27FC236}">
                <a16:creationId xmlns:a16="http://schemas.microsoft.com/office/drawing/2014/main" id="{F8FCDA33-7868-3B45-BC80-085BEF34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13" y="3451090"/>
            <a:ext cx="2695384" cy="13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03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8AB9B-B436-5745-9BD2-CA0B2CC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Three pillars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A6A66-C9BE-A24A-B02A-B4537853D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endParaRPr lang="en-NL" dirty="0"/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NL" dirty="0"/>
              <a:t>Quantify user experience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NL" dirty="0"/>
              <a:t>Model user experience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NL" dirty="0"/>
              <a:t>Optimize user experience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6724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1ADB-F663-D54C-9BBB-DF9D7A26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NL" dirty="0"/>
              <a:t>Quantify user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5F20A-DF92-2A4F-B049-52FC6BEE54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dirty="0"/>
              <a:t>User-centric perspective: analysis of user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Saliency: identify regions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Navigation: analyse how users explore the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Interaction: understand how people engage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B37F2-4E78-2944-889A-3A3DADF73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78"/>
          <a:stretch/>
        </p:blipFill>
        <p:spPr>
          <a:xfrm>
            <a:off x="7821280" y="2564211"/>
            <a:ext cx="1093366" cy="2041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F9538-0B50-1E46-B537-B1F2DDDA4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697"/>
          <a:stretch/>
        </p:blipFill>
        <p:spPr>
          <a:xfrm>
            <a:off x="6815109" y="2474367"/>
            <a:ext cx="1050315" cy="2221243"/>
          </a:xfrm>
          <a:prstGeom prst="rect">
            <a:avLst/>
          </a:prstGeom>
        </p:spPr>
      </p:pic>
      <p:pic>
        <p:nvPicPr>
          <p:cNvPr id="6" name="Picture 2" descr="Enhancing high-resolution 360 streaming with view prediction - Facebook  Engineering">
            <a:extLst>
              <a:ext uri="{FF2B5EF4-FFF2-40B4-BE49-F238E27FC236}">
                <a16:creationId xmlns:a16="http://schemas.microsoft.com/office/drawing/2014/main" id="{E553AB2D-039E-FD4C-B8A6-B6295A495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4101970" y="3091979"/>
            <a:ext cx="2814916" cy="1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4C9010-F157-864D-8720-77C2780F6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90"/>
          <a:stretch/>
        </p:blipFill>
        <p:spPr>
          <a:xfrm>
            <a:off x="1278576" y="3045898"/>
            <a:ext cx="2650055" cy="17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2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9AADB4"/>
      </a:dk2>
      <a:lt2>
        <a:srgbClr val="EEECE1"/>
      </a:lt2>
      <a:accent1>
        <a:srgbClr val="AEB397"/>
      </a:accent1>
      <a:accent2>
        <a:srgbClr val="9AADB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12802</TotalTime>
  <Words>736</Words>
  <Application>Microsoft Office PowerPoint</Application>
  <PresentationFormat>On-screen Show (16:9)</PresentationFormat>
  <Paragraphs>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Avenir Book</vt:lpstr>
      <vt:lpstr>Calibri</vt:lpstr>
      <vt:lpstr>Cambria Math</vt:lpstr>
      <vt:lpstr>Courier New</vt:lpstr>
      <vt:lpstr>Lucida Grande</vt:lpstr>
      <vt:lpstr>Montserrat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Three pillars</vt:lpstr>
      <vt:lpstr>Quantify user experience</vt:lpstr>
      <vt:lpstr>Quantify user experience</vt:lpstr>
      <vt:lpstr>Model user experience</vt:lpstr>
      <vt:lpstr>Model user experience</vt:lpstr>
      <vt:lpstr>Optimize user experience</vt:lpstr>
      <vt:lpstr>Optimize user experience</vt:lpstr>
      <vt:lpstr>Context-adaptive modelling</vt:lpstr>
      <vt:lpstr>PowerPoint Presentation</vt:lpstr>
      <vt:lpstr>PowerPoint Presentation</vt:lpstr>
    </vt:vector>
  </TitlesOfParts>
  <Company>klimov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klimov klimov</dc:creator>
  <cp:lastModifiedBy>kollerie</cp:lastModifiedBy>
  <cp:revision>103</cp:revision>
  <dcterms:created xsi:type="dcterms:W3CDTF">2019-04-26T12:15:09Z</dcterms:created>
  <dcterms:modified xsi:type="dcterms:W3CDTF">2021-01-27T13:20:17Z</dcterms:modified>
</cp:coreProperties>
</file>