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18" r:id="rId2"/>
    <p:sldId id="323" r:id="rId3"/>
    <p:sldId id="329" r:id="rId4"/>
    <p:sldId id="330" r:id="rId5"/>
    <p:sldId id="324" r:id="rId6"/>
    <p:sldId id="332" r:id="rId7"/>
    <p:sldId id="331" r:id="rId8"/>
    <p:sldId id="325" r:id="rId9"/>
    <p:sldId id="333" r:id="rId10"/>
    <p:sldId id="335" r:id="rId11"/>
    <p:sldId id="334" r:id="rId12"/>
    <p:sldId id="336" r:id="rId13"/>
    <p:sldId id="338" r:id="rId14"/>
    <p:sldId id="337" r:id="rId15"/>
    <p:sldId id="302"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0">
          <p15:clr>
            <a:srgbClr val="A4A3A4"/>
          </p15:clr>
        </p15:guide>
        <p15:guide id="2" pos="9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584"/>
    <a:srgbClr val="8AAEAE"/>
    <a:srgbClr val="A4989C"/>
    <a:srgbClr val="AE003B"/>
    <a:srgbClr val="938A81"/>
    <a:srgbClr val="C7BD80"/>
    <a:srgbClr val="9AADB5"/>
    <a:srgbClr val="948A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1851"/>
  </p:normalViewPr>
  <p:slideViewPr>
    <p:cSldViewPr snapToGrid="0" snapToObjects="1" showGuides="1">
      <p:cViewPr varScale="1">
        <p:scale>
          <a:sx n="124" d="100"/>
          <a:sy n="124" d="100"/>
        </p:scale>
        <p:origin x="1362" y="90"/>
      </p:cViewPr>
      <p:guideLst>
        <p:guide orient="horz" pos="1900"/>
        <p:guide pos="95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81EE5-EBDC-4B4D-B6A1-6A37ED884A78}" type="datetimeFigureOut">
              <a:t>26-1-2021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B35775-D11E-5447-8C28-E2BD26A1F271}" type="slidenum">
              <a:t>‹#›</a:t>
            </a:fld>
            <a:endParaRPr lang="en-US"/>
          </a:p>
        </p:txBody>
      </p:sp>
    </p:spTree>
    <p:extLst>
      <p:ext uri="{BB962C8B-B14F-4D97-AF65-F5344CB8AC3E}">
        <p14:creationId xmlns:p14="http://schemas.microsoft.com/office/powerpoint/2010/main" val="53229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C7D39-E695-7D45-9B55-4E85DF9CAFDA}" type="datetimeFigureOut">
              <a:t>26-1-2021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F3FDFC-FB3B-9946-A3AA-7BDEF096E559}" type="slidenum">
              <a:t>‹#›</a:t>
            </a:fld>
            <a:endParaRPr lang="en-US"/>
          </a:p>
        </p:txBody>
      </p:sp>
    </p:spTree>
    <p:extLst>
      <p:ext uri="{BB962C8B-B14F-4D97-AF65-F5344CB8AC3E}">
        <p14:creationId xmlns:p14="http://schemas.microsoft.com/office/powerpoint/2010/main" val="3486590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good afternoon everyone!</a:t>
            </a:r>
          </a:p>
          <a:p>
            <a:r>
              <a:rPr lang="en-US" dirty="0"/>
              <a:t>My name is Benjamin Sanderse and I’m very happy to share some thoughts and ideas about the work in our group, today on the 75</a:t>
            </a:r>
            <a:r>
              <a:rPr lang="en-US" baseline="30000" dirty="0"/>
              <a:t>th</a:t>
            </a:r>
            <a:r>
              <a:rPr lang="en-US" dirty="0"/>
              <a:t> anniversary celebration of CWI.</a:t>
            </a:r>
          </a:p>
          <a:p>
            <a:r>
              <a:rPr lang="en-US" dirty="0"/>
              <a:t>[Pause]</a:t>
            </a:r>
            <a:br>
              <a:rPr lang="en-US" dirty="0"/>
            </a:br>
            <a:r>
              <a:rPr lang="en-US" dirty="0"/>
              <a:t>I work in the scientific computing group at CWI, and in our group we work on developing new algorithms that, simply said, help to predict the future. Today I want to explain to you how the concept of ‘Structure’ can be used to combine physical models and data-driven techniques to make such predictions robust.</a:t>
            </a:r>
          </a:p>
        </p:txBody>
      </p:sp>
      <p:sp>
        <p:nvSpPr>
          <p:cNvPr id="4" name="Slide Number Placeholder 3"/>
          <p:cNvSpPr>
            <a:spLocks noGrp="1"/>
          </p:cNvSpPr>
          <p:nvPr>
            <p:ph type="sldNum" sz="quarter" idx="5"/>
          </p:nvPr>
        </p:nvSpPr>
        <p:spPr/>
        <p:txBody>
          <a:bodyPr/>
          <a:lstStyle/>
          <a:p>
            <a:fld id="{44F3FDFC-FB3B-9946-A3AA-7BDEF096E559}" type="slidenum">
              <a:rPr lang="en-US" smtClean="0"/>
              <a:t>1</a:t>
            </a:fld>
            <a:endParaRPr lang="en-US"/>
          </a:p>
        </p:txBody>
      </p:sp>
    </p:spTree>
    <p:extLst>
      <p:ext uri="{BB962C8B-B14F-4D97-AF65-F5344CB8AC3E}">
        <p14:creationId xmlns:p14="http://schemas.microsoft.com/office/powerpoint/2010/main" val="1426396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main ongoing question is now whether we can use structure-preserving techniques to design new data-driven methods.</a:t>
            </a:r>
          </a:p>
          <a:p>
            <a:r>
              <a:rPr lang="en-US" dirty="0"/>
              <a:t>The idea is, that if we can do this, we expect them to have some of the universality that physical models have, meaning that: they need less data; they generalize better to unseen cases; they satisfy physical constraints; and they could be more robust to perturbations.</a:t>
            </a:r>
          </a:p>
          <a:p>
            <a:endParaRPr lang="en-US" dirty="0"/>
          </a:p>
          <a:p>
            <a:r>
              <a:rPr lang="en-US" dirty="0"/>
              <a:t>The main idea is therefore to design neural networks analogous to physical models. Of course, the question is </a:t>
            </a:r>
            <a:r>
              <a:rPr lang="en-US" b="1" dirty="0"/>
              <a:t>how</a:t>
            </a:r>
            <a:r>
              <a:rPr lang="en-US" dirty="0"/>
              <a:t> to do that.</a:t>
            </a:r>
          </a:p>
        </p:txBody>
      </p:sp>
      <p:sp>
        <p:nvSpPr>
          <p:cNvPr id="4" name="Slide Number Placeholder 3"/>
          <p:cNvSpPr>
            <a:spLocks noGrp="1"/>
          </p:cNvSpPr>
          <p:nvPr>
            <p:ph type="sldNum" sz="quarter" idx="5"/>
          </p:nvPr>
        </p:nvSpPr>
        <p:spPr/>
        <p:txBody>
          <a:bodyPr/>
          <a:lstStyle/>
          <a:p>
            <a:fld id="{44F3FDFC-FB3B-9946-A3AA-7BDEF096E559}" type="slidenum">
              <a:rPr lang="en-US" smtClean="0"/>
              <a:t>11</a:t>
            </a:fld>
            <a:endParaRPr lang="en-US"/>
          </a:p>
        </p:txBody>
      </p:sp>
    </p:spTree>
    <p:extLst>
      <p:ext uri="{BB962C8B-B14F-4D97-AF65-F5344CB8AC3E}">
        <p14:creationId xmlns:p14="http://schemas.microsoft.com/office/powerpoint/2010/main" val="174535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idea is as follows. </a:t>
            </a:r>
          </a:p>
          <a:p>
            <a:endParaRPr lang="en-US" dirty="0"/>
          </a:p>
          <a:p>
            <a:r>
              <a:rPr lang="en-US" dirty="0"/>
              <a:t>Recently it has been shown that there is a deep link between neural networks and differential equations. This allows us to </a:t>
            </a:r>
            <a:r>
              <a:rPr lang="en-US" b="1" dirty="0"/>
              <a:t>interpret neural networks as a special case of a discretized differential equation</a:t>
            </a:r>
            <a:r>
              <a:rPr lang="en-US" dirty="0"/>
              <a:t>. </a:t>
            </a:r>
          </a:p>
          <a:p>
            <a:endParaRPr lang="en-US" dirty="0"/>
          </a:p>
          <a:p>
            <a:r>
              <a:rPr lang="en-US" dirty="0"/>
              <a:t>At the same time, we know already for a long that there is link between physical models and differential equations. So the interpretation of neural networks as differential equation allows us to make a link to physical models.</a:t>
            </a:r>
          </a:p>
          <a:p>
            <a:endParaRPr lang="en-US" dirty="0"/>
          </a:p>
          <a:p>
            <a:r>
              <a:rPr lang="en-US" dirty="0"/>
              <a:t>Since we know how to embed structure in physical models, this gives us an idea how to include </a:t>
            </a:r>
            <a:r>
              <a:rPr lang="en-US" b="1" dirty="0"/>
              <a:t>structure</a:t>
            </a:r>
            <a:r>
              <a:rPr lang="en-US" b="0" dirty="0"/>
              <a:t> also in data-driven techniques, </a:t>
            </a:r>
          </a:p>
          <a:p>
            <a:endParaRPr lang="en-US" b="0" dirty="0"/>
          </a:p>
          <a:p>
            <a:r>
              <a:rPr lang="en-US" b="0" dirty="0"/>
              <a:t>and finally to make robust predictions about the future.</a:t>
            </a:r>
            <a:endParaRPr lang="en-US" b="1" dirty="0"/>
          </a:p>
        </p:txBody>
      </p:sp>
      <p:sp>
        <p:nvSpPr>
          <p:cNvPr id="4" name="Slide Number Placeholder 3"/>
          <p:cNvSpPr>
            <a:spLocks noGrp="1"/>
          </p:cNvSpPr>
          <p:nvPr>
            <p:ph type="sldNum" sz="quarter" idx="5"/>
          </p:nvPr>
        </p:nvSpPr>
        <p:spPr/>
        <p:txBody>
          <a:bodyPr/>
          <a:lstStyle/>
          <a:p>
            <a:fld id="{44F3FDFC-FB3B-9946-A3AA-7BDEF096E559}" type="slidenum">
              <a:rPr lang="en-US" smtClean="0"/>
              <a:t>12</a:t>
            </a:fld>
            <a:endParaRPr lang="en-US"/>
          </a:p>
        </p:txBody>
      </p:sp>
    </p:spTree>
    <p:extLst>
      <p:ext uri="{BB962C8B-B14F-4D97-AF65-F5344CB8AC3E}">
        <p14:creationId xmlns:p14="http://schemas.microsoft.com/office/powerpoint/2010/main" val="323947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the data-driven example that I showed before, where we had noisy observations of a mass-spring system and a neural network prediction that diverged from the circular orbit. </a:t>
            </a:r>
          </a:p>
          <a:p>
            <a:endParaRPr lang="en-US" dirty="0"/>
          </a:p>
          <a:p>
            <a:r>
              <a:rPr lang="en-US" dirty="0"/>
              <a:t>We now change the neural network architecture so that we learn the Hamiltonian of the system. This enforces that the Hamiltonian is conserved, and leads to accurate and stable predictions. The first results indicate that these networks are less sensitive to perturbations, need less training data, and lead to physically realistic solutions.</a:t>
            </a:r>
          </a:p>
        </p:txBody>
      </p:sp>
      <p:sp>
        <p:nvSpPr>
          <p:cNvPr id="4" name="Slide Number Placeholder 3"/>
          <p:cNvSpPr>
            <a:spLocks noGrp="1"/>
          </p:cNvSpPr>
          <p:nvPr>
            <p:ph type="sldNum" sz="quarter" idx="5"/>
          </p:nvPr>
        </p:nvSpPr>
        <p:spPr/>
        <p:txBody>
          <a:bodyPr/>
          <a:lstStyle/>
          <a:p>
            <a:fld id="{44F3FDFC-FB3B-9946-A3AA-7BDEF096E559}" type="slidenum">
              <a:rPr lang="en-US" smtClean="0"/>
              <a:t>13</a:t>
            </a:fld>
            <a:endParaRPr lang="en-US"/>
          </a:p>
        </p:txBody>
      </p:sp>
    </p:spTree>
    <p:extLst>
      <p:ext uri="{BB962C8B-B14F-4D97-AF65-F5344CB8AC3E}">
        <p14:creationId xmlns:p14="http://schemas.microsoft.com/office/powerpoint/2010/main" val="2016977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in our scientific computing group we are developing advanced computational models that help to address grand challenges in topics like climate change and energy transition.</a:t>
            </a:r>
          </a:p>
          <a:p>
            <a:r>
              <a:rPr lang="en-US" dirty="0"/>
              <a:t>Preserving structure when setting up computer simulations and designing data-driven techniques is a cutting edge research topic which will be a guide when making predictions about the future.</a:t>
            </a:r>
          </a:p>
        </p:txBody>
      </p:sp>
      <p:sp>
        <p:nvSpPr>
          <p:cNvPr id="4" name="Slide Number Placeholder 3"/>
          <p:cNvSpPr>
            <a:spLocks noGrp="1"/>
          </p:cNvSpPr>
          <p:nvPr>
            <p:ph type="sldNum" sz="quarter" idx="5"/>
          </p:nvPr>
        </p:nvSpPr>
        <p:spPr/>
        <p:txBody>
          <a:bodyPr/>
          <a:lstStyle/>
          <a:p>
            <a:fld id="{44F3FDFC-FB3B-9946-A3AA-7BDEF096E559}" type="slidenum">
              <a:rPr lang="en-US" smtClean="0"/>
              <a:t>14</a:t>
            </a:fld>
            <a:endParaRPr lang="en-US"/>
          </a:p>
        </p:txBody>
      </p:sp>
    </p:spTree>
    <p:extLst>
      <p:ext uri="{BB962C8B-B14F-4D97-AF65-F5344CB8AC3E}">
        <p14:creationId xmlns:p14="http://schemas.microsoft.com/office/powerpoint/2010/main" val="193607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finish now with congratulating CWI with its 75 anniversary. </a:t>
            </a:r>
          </a:p>
          <a:p>
            <a:endParaRPr lang="en-US" dirty="0"/>
          </a:p>
          <a:p>
            <a:r>
              <a:rPr lang="en-US" dirty="0"/>
              <a:t>Please let me know if you have any questions!</a:t>
            </a:r>
          </a:p>
        </p:txBody>
      </p:sp>
      <p:sp>
        <p:nvSpPr>
          <p:cNvPr id="4" name="Slide Number Placeholder 3"/>
          <p:cNvSpPr>
            <a:spLocks noGrp="1"/>
          </p:cNvSpPr>
          <p:nvPr>
            <p:ph type="sldNum" sz="quarter" idx="5"/>
          </p:nvPr>
        </p:nvSpPr>
        <p:spPr/>
        <p:txBody>
          <a:bodyPr/>
          <a:lstStyle/>
          <a:p>
            <a:fld id="{44F3FDFC-FB3B-9946-A3AA-7BDEF096E559}" type="slidenum">
              <a:rPr lang="en-US" smtClean="0"/>
              <a:t>15</a:t>
            </a:fld>
            <a:endParaRPr lang="en-US"/>
          </a:p>
        </p:txBody>
      </p:sp>
    </p:spTree>
    <p:extLst>
      <p:ext uri="{BB962C8B-B14F-4D97-AF65-F5344CB8AC3E}">
        <p14:creationId xmlns:p14="http://schemas.microsoft.com/office/powerpoint/2010/main" val="28722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our group works on the development of algorithms that will help us to predict the future of our weather and our climate. A particularly important question that needs to be answered is how to represent clouds in climate models. This is a difficult problem, because the simulation of clouds on a computer based on physical models is computationally very expensive, and at the same time the amount of measurement data is too limited to rely on purely data-driven techniques. </a:t>
            </a:r>
          </a:p>
        </p:txBody>
      </p:sp>
      <p:sp>
        <p:nvSpPr>
          <p:cNvPr id="4" name="Slide Number Placeholder 3"/>
          <p:cNvSpPr>
            <a:spLocks noGrp="1"/>
          </p:cNvSpPr>
          <p:nvPr>
            <p:ph type="sldNum" sz="quarter" idx="5"/>
          </p:nvPr>
        </p:nvSpPr>
        <p:spPr/>
        <p:txBody>
          <a:bodyPr/>
          <a:lstStyle/>
          <a:p>
            <a:fld id="{44F3FDFC-FB3B-9946-A3AA-7BDEF096E559}" type="slidenum">
              <a:rPr lang="en-US" smtClean="0"/>
              <a:t>2</a:t>
            </a:fld>
            <a:endParaRPr lang="en-US"/>
          </a:p>
        </p:txBody>
      </p:sp>
    </p:spTree>
    <p:extLst>
      <p:ext uri="{BB962C8B-B14F-4D97-AF65-F5344CB8AC3E}">
        <p14:creationId xmlns:p14="http://schemas.microsoft.com/office/powerpoint/2010/main" val="128912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second example in which we wish to make accurate predictions of the future, given the state of today, is in the prediction of fluid flow in energy systems, such as sloshing of liquefied natural gas in large tanker ships, or wind turbine wakes in large offshore wind farms. In wind farms, we want to predict what the effect of the weather will be on the electricity production of a farm, and how the turbines in the farm can be controlled in order to maximize power or to address the needs of the electricity grid.</a:t>
            </a:r>
          </a:p>
        </p:txBody>
      </p:sp>
      <p:sp>
        <p:nvSpPr>
          <p:cNvPr id="4" name="Slide Number Placeholder 3"/>
          <p:cNvSpPr>
            <a:spLocks noGrp="1"/>
          </p:cNvSpPr>
          <p:nvPr>
            <p:ph type="sldNum" sz="quarter" idx="5"/>
          </p:nvPr>
        </p:nvSpPr>
        <p:spPr/>
        <p:txBody>
          <a:bodyPr/>
          <a:lstStyle/>
          <a:p>
            <a:fld id="{44F3FDFC-FB3B-9946-A3AA-7BDEF096E559}" type="slidenum">
              <a:rPr lang="en-US" smtClean="0"/>
              <a:t>3</a:t>
            </a:fld>
            <a:endParaRPr lang="en-US"/>
          </a:p>
        </p:txBody>
      </p:sp>
    </p:spTree>
    <p:extLst>
      <p:ext uri="{BB962C8B-B14F-4D97-AF65-F5344CB8AC3E}">
        <p14:creationId xmlns:p14="http://schemas.microsoft.com/office/powerpoint/2010/main" val="349097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also started to look at predicting the future of the corona virus spread and the uncertainty associated with the model predictions, together with colleagues from Erasmus University. For example, on the right you can see an evaluation of four different strategies, such as lockdowns or contact tracing, and what their expected effect is on the number of people on the intensive care.</a:t>
            </a:r>
          </a:p>
        </p:txBody>
      </p:sp>
      <p:sp>
        <p:nvSpPr>
          <p:cNvPr id="4" name="Slide Number Placeholder 3"/>
          <p:cNvSpPr>
            <a:spLocks noGrp="1"/>
          </p:cNvSpPr>
          <p:nvPr>
            <p:ph type="sldNum" sz="quarter" idx="5"/>
          </p:nvPr>
        </p:nvSpPr>
        <p:spPr/>
        <p:txBody>
          <a:bodyPr/>
          <a:lstStyle/>
          <a:p>
            <a:fld id="{44F3FDFC-FB3B-9946-A3AA-7BDEF096E559}" type="slidenum">
              <a:rPr lang="en-US" smtClean="0"/>
              <a:t>4</a:t>
            </a:fld>
            <a:endParaRPr lang="en-US"/>
          </a:p>
        </p:txBody>
      </p:sp>
    </p:spTree>
    <p:extLst>
      <p:ext uri="{BB962C8B-B14F-4D97-AF65-F5344CB8AC3E}">
        <p14:creationId xmlns:p14="http://schemas.microsoft.com/office/powerpoint/2010/main" val="415044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These examples from climate, energy, and COVID have one feature in common: at the basis they have fundamental physical models or laws such as conservation of mass or conservation of energy, which are often expressed in terms of differential equations. </a:t>
            </a:r>
          </a:p>
          <a:p>
            <a:r>
              <a:rPr lang="en-US" sz="1600" dirty="0"/>
              <a:t>I call this the classic approach to predict the future, which is dominantly physics-based. The core strength is the universality and generality of the approach. However, at the same time making future projections with these models can still be very difficult. </a:t>
            </a:r>
          </a:p>
          <a:p>
            <a:endParaRPr lang="en-US" sz="1600" dirty="0"/>
          </a:p>
          <a:p>
            <a:r>
              <a:rPr lang="en-US" sz="1600" dirty="0"/>
              <a:t>On the right you see an example of such a physics-based simulation of a simple double pendulum. </a:t>
            </a:r>
          </a:p>
          <a:p>
            <a:r>
              <a:rPr lang="en-US" sz="1600" dirty="0"/>
              <a:t>As you will see, a very small change in conditions (in this case the gravitational constant) can lead to completely different results in the long run.</a:t>
            </a:r>
          </a:p>
          <a:p>
            <a:endParaRPr lang="en-US" sz="1600" dirty="0"/>
          </a:p>
          <a:p>
            <a:r>
              <a:rPr lang="en-US" sz="1600" dirty="0"/>
              <a:t>The nonlinear, chaotic nature of these models and the uncertainty present in their formulation makes future predictions with only physical models difficult. Another complication is that for realistic applications such as climate predictions, these models are computationally very expensive to solve.</a:t>
            </a:r>
          </a:p>
        </p:txBody>
      </p:sp>
      <p:sp>
        <p:nvSpPr>
          <p:cNvPr id="4" name="Slide Number Placeholder 3"/>
          <p:cNvSpPr>
            <a:spLocks noGrp="1"/>
          </p:cNvSpPr>
          <p:nvPr>
            <p:ph type="sldNum" sz="quarter" idx="5"/>
          </p:nvPr>
        </p:nvSpPr>
        <p:spPr/>
        <p:txBody>
          <a:bodyPr/>
          <a:lstStyle/>
          <a:p>
            <a:fld id="{44F3FDFC-FB3B-9946-A3AA-7BDEF096E559}" type="slidenum">
              <a:rPr lang="en-US" smtClean="0"/>
              <a:t>5</a:t>
            </a:fld>
            <a:endParaRPr lang="en-US"/>
          </a:p>
        </p:txBody>
      </p:sp>
    </p:spTree>
    <p:extLst>
      <p:ext uri="{BB962C8B-B14F-4D97-AF65-F5344CB8AC3E}">
        <p14:creationId xmlns:p14="http://schemas.microsoft.com/office/powerpoint/2010/main" val="274909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data-driven techniques have become very popular. The premise is that, if sufficient data of a system is available, artificial intelligence or machine learning can be used to learn the system behavior and make predictions about the future. While this has indeed been shown for classification tasks in image recognition and in playing games like Go or Chess, this seems to be very difficult for physical systems such as the climate. A main issue is that machine learning methods typically require Big data, while in many physical systems we typically only have </a:t>
            </a:r>
            <a:r>
              <a:rPr lang="en-US" b="1" dirty="0"/>
              <a:t>very little data</a:t>
            </a:r>
            <a:r>
              <a:rPr lang="en-US" dirty="0"/>
              <a:t>. Furthermore, it is difficult to guarantee that machine learning methods satisfy physical constraints; to have them generalize outside the conditions for which they were trained; and to make them robust to changes in the inputs.</a:t>
            </a:r>
          </a:p>
          <a:p>
            <a:endParaRPr lang="en-US" dirty="0"/>
          </a:p>
          <a:p>
            <a:r>
              <a:rPr lang="en-US" dirty="0"/>
              <a:t>In this movie we have trained a neural network to predict the solution of a very simple physical system (a mass-spring system). The neural network is trained on a number of noisy observations of the correct physical solution, which is a perfect circular orbit, as shown in black. The neural network solution, in red, is however not aware of the physics behind this problem, and leads to a diverging prediction of future states.</a:t>
            </a:r>
          </a:p>
        </p:txBody>
      </p:sp>
      <p:sp>
        <p:nvSpPr>
          <p:cNvPr id="4" name="Slide Number Placeholder 3"/>
          <p:cNvSpPr>
            <a:spLocks noGrp="1"/>
          </p:cNvSpPr>
          <p:nvPr>
            <p:ph type="sldNum" sz="quarter" idx="5"/>
          </p:nvPr>
        </p:nvSpPr>
        <p:spPr/>
        <p:txBody>
          <a:bodyPr/>
          <a:lstStyle/>
          <a:p>
            <a:fld id="{44F3FDFC-FB3B-9946-A3AA-7BDEF096E559}" type="slidenum">
              <a:rPr lang="en-US" smtClean="0"/>
              <a:t>6</a:t>
            </a:fld>
            <a:endParaRPr lang="en-US"/>
          </a:p>
        </p:txBody>
      </p:sp>
    </p:spTree>
    <p:extLst>
      <p:ext uri="{BB962C8B-B14F-4D97-AF65-F5344CB8AC3E}">
        <p14:creationId xmlns:p14="http://schemas.microsoft.com/office/powerpoint/2010/main" val="135008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to tackle these issues and the way forward to make </a:t>
            </a:r>
            <a:r>
              <a:rPr lang="en-US" b="1" dirty="0"/>
              <a:t>robust</a:t>
            </a:r>
            <a:r>
              <a:rPr lang="en-US" dirty="0"/>
              <a:t> predictions of the future is to tightly integrate physical models and data-driven techniques.</a:t>
            </a:r>
          </a:p>
          <a:p>
            <a:r>
              <a:rPr lang="en-US" dirty="0"/>
              <a:t>I believe that such an integration is to be accomplished by embedding what I call “</a:t>
            </a:r>
            <a:r>
              <a:rPr lang="en-US" b="1" dirty="0"/>
              <a:t>structure”</a:t>
            </a:r>
            <a:r>
              <a:rPr lang="en-US" b="0" dirty="0"/>
              <a:t> into both components. </a:t>
            </a:r>
          </a:p>
          <a:p>
            <a:r>
              <a:rPr lang="en-US" b="0" dirty="0"/>
              <a:t>This will not only help to make predictions </a:t>
            </a:r>
            <a:r>
              <a:rPr lang="en-US" b="1" dirty="0"/>
              <a:t>by learning physics</a:t>
            </a:r>
            <a:r>
              <a:rPr lang="en-US" b="0" dirty="0"/>
              <a:t> based on data (blue arrow),</a:t>
            </a:r>
          </a:p>
          <a:p>
            <a:endParaRPr lang="en-US" b="0" dirty="0"/>
          </a:p>
          <a:p>
            <a:r>
              <a:rPr lang="en-US" b="0" dirty="0"/>
              <a:t>but also to improve predictions by enhancing physics models by </a:t>
            </a:r>
            <a:r>
              <a:rPr lang="en-US" b="1" dirty="0"/>
              <a:t>embedding</a:t>
            </a:r>
            <a:r>
              <a:rPr lang="en-US" b="0" dirty="0"/>
              <a:t> data (red arrow).</a:t>
            </a:r>
          </a:p>
          <a:p>
            <a:endParaRPr lang="en-US" b="0" dirty="0"/>
          </a:p>
          <a:p>
            <a:r>
              <a:rPr lang="en-US" b="0" dirty="0"/>
              <a:t>But what does this mean, “structure”?</a:t>
            </a:r>
            <a:endParaRPr lang="en-US" b="1" dirty="0"/>
          </a:p>
        </p:txBody>
      </p:sp>
      <p:sp>
        <p:nvSpPr>
          <p:cNvPr id="4" name="Slide Number Placeholder 3"/>
          <p:cNvSpPr>
            <a:spLocks noGrp="1"/>
          </p:cNvSpPr>
          <p:nvPr>
            <p:ph type="sldNum" sz="quarter" idx="5"/>
          </p:nvPr>
        </p:nvSpPr>
        <p:spPr/>
        <p:txBody>
          <a:bodyPr/>
          <a:lstStyle/>
          <a:p>
            <a:fld id="{44F3FDFC-FB3B-9946-A3AA-7BDEF096E559}" type="slidenum">
              <a:rPr lang="en-US" smtClean="0"/>
              <a:t>7</a:t>
            </a:fld>
            <a:endParaRPr lang="en-US"/>
          </a:p>
        </p:txBody>
      </p:sp>
    </p:spTree>
    <p:extLst>
      <p:ext uri="{BB962C8B-B14F-4D97-AF65-F5344CB8AC3E}">
        <p14:creationId xmlns:p14="http://schemas.microsoft.com/office/powerpoint/2010/main" val="10658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many physical models possess a certain kind of structure.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example, when formulating the equations of motion for the double pendulum, it turns out that there is a ‘hidden’ conserved quantity, known as the Hamiltonian, which expresses that energy is conserved by the system.</a:t>
            </a:r>
          </a:p>
          <a:p>
            <a:r>
              <a:rPr lang="en-US" dirty="0"/>
              <a:t>More in general, there is a deep connection between conservation laws and symmetries in physical systems, that was formalized by Emmy </a:t>
            </a:r>
            <a:r>
              <a:rPr lang="en-US" dirty="0" err="1"/>
              <a:t>Noether</a:t>
            </a:r>
            <a:r>
              <a:rPr lang="en-US" dirty="0"/>
              <a:t> (maybe you know her when making reservations for room L121)</a:t>
            </a:r>
          </a:p>
          <a:p>
            <a:endParaRPr lang="en-US" dirty="0"/>
          </a:p>
          <a:p>
            <a:r>
              <a:rPr lang="en-US" dirty="0"/>
              <a:t>When simulating physical systems on a computer, it is of critical importance to detect </a:t>
            </a:r>
            <a:r>
              <a:rPr lang="en-US" b="1" dirty="0"/>
              <a:t>which</a:t>
            </a:r>
            <a:r>
              <a:rPr lang="en-US" dirty="0"/>
              <a:t> conservation laws, symmetries, invariants are important for the system under consideration, </a:t>
            </a:r>
            <a:r>
              <a:rPr lang="en-US" b="1" dirty="0"/>
              <a:t>and</a:t>
            </a:r>
            <a:r>
              <a:rPr lang="en-US" b="0" dirty="0"/>
              <a:t> to preserve them when discretizing them from a continuous to a discrete setting.</a:t>
            </a:r>
            <a:endParaRPr lang="en-US" dirty="0"/>
          </a:p>
        </p:txBody>
      </p:sp>
      <p:sp>
        <p:nvSpPr>
          <p:cNvPr id="4" name="Slide Number Placeholder 3"/>
          <p:cNvSpPr>
            <a:spLocks noGrp="1"/>
          </p:cNvSpPr>
          <p:nvPr>
            <p:ph type="sldNum" sz="quarter" idx="5"/>
          </p:nvPr>
        </p:nvSpPr>
        <p:spPr/>
        <p:txBody>
          <a:bodyPr/>
          <a:lstStyle/>
          <a:p>
            <a:fld id="{44F3FDFC-FB3B-9946-A3AA-7BDEF096E559}" type="slidenum">
              <a:rPr lang="en-US" smtClean="0"/>
              <a:t>8</a:t>
            </a:fld>
            <a:endParaRPr lang="en-US"/>
          </a:p>
        </p:txBody>
      </p:sp>
    </p:spTree>
    <p:extLst>
      <p:ext uri="{BB962C8B-B14F-4D97-AF65-F5344CB8AC3E}">
        <p14:creationId xmlns:p14="http://schemas.microsoft.com/office/powerpoint/2010/main" val="248292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at the double pendulum problem again. An important structure is conservation of the Hamiltonian.</a:t>
            </a:r>
          </a:p>
          <a:p>
            <a:r>
              <a:rPr lang="en-US" dirty="0"/>
              <a:t>When simulating this system on a computer, it is not self-evident that the Hamiltonian will be conserved. On the right you see two simulations, one with a method that conserves the Hamiltonian, and one with a method that does not conserve it. Although both simulations at first look reasonable, the method that does not conserve structure leads in the long term to completely wrong results, as the pendulum ends up at a higher position than where it started. </a:t>
            </a:r>
          </a:p>
          <a:p>
            <a:endParaRPr lang="en-US" dirty="0"/>
          </a:p>
          <a:p>
            <a:r>
              <a:rPr lang="en-US" dirty="0"/>
              <a:t>So, structure-preserving methods are of crucial importance to obtain physically realistic results.</a:t>
            </a:r>
          </a:p>
        </p:txBody>
      </p:sp>
      <p:sp>
        <p:nvSpPr>
          <p:cNvPr id="4" name="Slide Number Placeholder 3"/>
          <p:cNvSpPr>
            <a:spLocks noGrp="1"/>
          </p:cNvSpPr>
          <p:nvPr>
            <p:ph type="sldNum" sz="quarter" idx="5"/>
          </p:nvPr>
        </p:nvSpPr>
        <p:spPr/>
        <p:txBody>
          <a:bodyPr/>
          <a:lstStyle/>
          <a:p>
            <a:fld id="{44F3FDFC-FB3B-9946-A3AA-7BDEF096E559}" type="slidenum">
              <a:rPr lang="en-US" smtClean="0"/>
              <a:t>9</a:t>
            </a:fld>
            <a:endParaRPr lang="en-US"/>
          </a:p>
        </p:txBody>
      </p:sp>
    </p:spTree>
    <p:extLst>
      <p:ext uri="{BB962C8B-B14F-4D97-AF65-F5344CB8AC3E}">
        <p14:creationId xmlns:p14="http://schemas.microsoft.com/office/powerpoint/2010/main" val="284154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text ">
    <p:spTree>
      <p:nvGrpSpPr>
        <p:cNvPr id="1" name=""/>
        <p:cNvGrpSpPr/>
        <p:nvPr/>
      </p:nvGrpSpPr>
      <p:grpSpPr>
        <a:xfrm>
          <a:off x="0" y="0"/>
          <a:ext cx="0" cy="0"/>
          <a:chOff x="0" y="0"/>
          <a:chExt cx="0" cy="0"/>
        </a:xfrm>
      </p:grpSpPr>
      <p:sp>
        <p:nvSpPr>
          <p:cNvPr id="2" name="Title 1"/>
          <p:cNvSpPr>
            <a:spLocks noGrp="1"/>
          </p:cNvSpPr>
          <p:nvPr>
            <p:ph type="title"/>
          </p:nvPr>
        </p:nvSpPr>
        <p:spPr>
          <a:xfrm>
            <a:off x="1407604" y="1035223"/>
            <a:ext cx="6863812" cy="431357"/>
          </a:xfrm>
          <a:prstGeom prst="rect">
            <a:avLst/>
          </a:prstGeom>
        </p:spPr>
        <p:txBody>
          <a:bodyPr vert="horz"/>
          <a:lstStyle>
            <a:lvl1pPr algn="l">
              <a:defRPr sz="2400" b="1">
                <a:latin typeface="Arial"/>
                <a:cs typeface="Arial"/>
              </a:defRPr>
            </a:lvl1pPr>
          </a:lstStyle>
          <a:p>
            <a:r>
              <a:rPr lang="nl-NL"/>
              <a:t>Click to edit Master title style</a:t>
            </a:r>
            <a:endParaRPr lang="en-US"/>
          </a:p>
        </p:txBody>
      </p:sp>
      <p:sp>
        <p:nvSpPr>
          <p:cNvPr id="5" name="Text Placeholder 4"/>
          <p:cNvSpPr>
            <a:spLocks noGrp="1"/>
          </p:cNvSpPr>
          <p:nvPr>
            <p:ph type="body" sz="quarter" idx="10"/>
          </p:nvPr>
        </p:nvSpPr>
        <p:spPr>
          <a:xfrm>
            <a:off x="1408113" y="1611974"/>
            <a:ext cx="6862762" cy="3218395"/>
          </a:xfrm>
          <a:prstGeom prst="rect">
            <a:avLst/>
          </a:prstGeom>
        </p:spPr>
        <p:txBody>
          <a:bodyPr vert="horz"/>
          <a:lstStyle>
            <a:lvl1pPr marL="0" indent="0">
              <a:buFontTx/>
              <a:buNone/>
              <a:defRPr sz="1800">
                <a:latin typeface="Arial"/>
                <a:cs typeface="Arial"/>
              </a:defRPr>
            </a:lvl1pPr>
            <a:lvl2pPr marL="0" indent="0">
              <a:buFontTx/>
              <a:buNone/>
              <a:defRPr sz="1800" b="1">
                <a:latin typeface="Arial"/>
                <a:cs typeface="Arial"/>
              </a:defRPr>
            </a:lvl2pPr>
            <a:lvl3pPr marL="0" indent="-252000">
              <a:buClr>
                <a:srgbClr val="AE003B"/>
              </a:buClr>
              <a:defRPr sz="1800">
                <a:latin typeface="Arial"/>
                <a:cs typeface="Arial"/>
              </a:defRPr>
            </a:lvl3pPr>
            <a:lvl4pPr marL="0" indent="0">
              <a:buFontTx/>
              <a:buNone/>
              <a:defRPr sz="1800">
                <a:latin typeface="Arial"/>
                <a:cs typeface="Arial"/>
              </a:defRPr>
            </a:lvl4pPr>
            <a:lvl5pPr marL="0" indent="0">
              <a:buFontTx/>
              <a:buNone/>
              <a:defRPr sz="1800">
                <a:latin typeface="Arial"/>
                <a:cs typeface="Arial"/>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77620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background color 2">
    <p:spTree>
      <p:nvGrpSpPr>
        <p:cNvPr id="1" name=""/>
        <p:cNvGrpSpPr/>
        <p:nvPr/>
      </p:nvGrpSpPr>
      <p:grpSpPr>
        <a:xfrm>
          <a:off x="0" y="0"/>
          <a:ext cx="0" cy="0"/>
          <a:chOff x="0" y="0"/>
          <a:chExt cx="0" cy="0"/>
        </a:xfrm>
      </p:grpSpPr>
      <p:sp>
        <p:nvSpPr>
          <p:cNvPr id="4" name="Rectangle 3"/>
          <p:cNvSpPr/>
          <p:nvPr/>
        </p:nvSpPr>
        <p:spPr>
          <a:xfrm>
            <a:off x="0" y="597693"/>
            <a:ext cx="9144000" cy="4545806"/>
          </a:xfrm>
          <a:prstGeom prst="rect">
            <a:avLst/>
          </a:prstGeom>
          <a:solidFill>
            <a:srgbClr val="A4989C"/>
          </a:solidFill>
          <a:ln>
            <a:noFill/>
          </a:ln>
        </p:spPr>
        <p:style>
          <a:lnRef idx="1">
            <a:schemeClr val="accent1"/>
          </a:lnRef>
          <a:fillRef idx="3">
            <a:schemeClr val="accent1"/>
          </a:fillRef>
          <a:effectRef idx="2">
            <a:schemeClr val="accent1"/>
          </a:effectRef>
          <a:fontRef idx="minor">
            <a:schemeClr val="lt1"/>
          </a:fontRef>
        </p:style>
        <p:txBody>
          <a:bodyPr/>
          <a:lstStyle/>
          <a:p>
            <a:endParaRPr lang="en-US">
              <a:ln>
                <a:noFill/>
              </a:ln>
              <a:solidFill>
                <a:srgbClr val="C7BD80"/>
              </a:solidFill>
            </a:endParaRPr>
          </a:p>
        </p:txBody>
      </p:sp>
      <p:sp>
        <p:nvSpPr>
          <p:cNvPr id="3" name="Picture Placeholder 2"/>
          <p:cNvSpPr>
            <a:spLocks noGrp="1"/>
          </p:cNvSpPr>
          <p:nvPr>
            <p:ph type="pic" sz="quarter" idx="10"/>
          </p:nvPr>
        </p:nvSpPr>
        <p:spPr>
          <a:xfrm>
            <a:off x="1506538" y="597694"/>
            <a:ext cx="7637462" cy="4545806"/>
          </a:xfrm>
          <a:prstGeom prst="rect">
            <a:avLst/>
          </a:prstGeom>
        </p:spPr>
        <p:txBody>
          <a:bodyPr vert="horz"/>
          <a:lstStyle/>
          <a:p>
            <a:endParaRPr lang="en-US"/>
          </a:p>
        </p:txBody>
      </p:sp>
      <p:sp>
        <p:nvSpPr>
          <p:cNvPr id="6" name="Text Placeholder 6"/>
          <p:cNvSpPr>
            <a:spLocks noGrp="1"/>
          </p:cNvSpPr>
          <p:nvPr>
            <p:ph type="body" sz="quarter" idx="11"/>
          </p:nvPr>
        </p:nvSpPr>
        <p:spPr>
          <a:xfrm rot="16200000">
            <a:off x="-1557727" y="2697334"/>
            <a:ext cx="3947789" cy="482600"/>
          </a:xfrm>
          <a:prstGeom prst="rect">
            <a:avLst/>
          </a:prstGeom>
        </p:spPr>
        <p:txBody>
          <a:bodyPr vert="horz"/>
          <a:lstStyle>
            <a:lvl1pPr marL="0" indent="0">
              <a:buFontTx/>
              <a:buNone/>
              <a:defRPr sz="1400" b="0" i="0" cap="all">
                <a:solidFill>
                  <a:schemeClr val="bg1"/>
                </a:solidFill>
                <a:latin typeface=""/>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Click to edit Master text styles</a:t>
            </a:r>
          </a:p>
        </p:txBody>
      </p:sp>
      <p:pic>
        <p:nvPicPr>
          <p:cNvPr id="7" name="Picture 6"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0" name="Picture 9"/>
          <p:cNvPicPr>
            <a:picLocks noChangeAspect="1"/>
          </p:cNvPicPr>
          <p:nvPr userDrawn="1"/>
        </p:nvPicPr>
        <p:blipFill>
          <a:blip r:embed="rId3"/>
          <a:stretch>
            <a:fillRect/>
          </a:stretch>
        </p:blipFill>
        <p:spPr>
          <a:xfrm>
            <a:off x="7141633" y="478505"/>
            <a:ext cx="1572252" cy="73128"/>
          </a:xfrm>
          <a:prstGeom prst="rect">
            <a:avLst/>
          </a:prstGeom>
        </p:spPr>
      </p:pic>
    </p:spTree>
    <p:extLst>
      <p:ext uri="{BB962C8B-B14F-4D97-AF65-F5344CB8AC3E}">
        <p14:creationId xmlns:p14="http://schemas.microsoft.com/office/powerpoint/2010/main" val="94658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background color 3">
    <p:spTree>
      <p:nvGrpSpPr>
        <p:cNvPr id="1" name=""/>
        <p:cNvGrpSpPr/>
        <p:nvPr/>
      </p:nvGrpSpPr>
      <p:grpSpPr>
        <a:xfrm>
          <a:off x="0" y="0"/>
          <a:ext cx="0" cy="0"/>
          <a:chOff x="0" y="0"/>
          <a:chExt cx="0" cy="0"/>
        </a:xfrm>
      </p:grpSpPr>
      <p:sp>
        <p:nvSpPr>
          <p:cNvPr id="4" name="Rectangle 3"/>
          <p:cNvSpPr/>
          <p:nvPr/>
        </p:nvSpPr>
        <p:spPr>
          <a:xfrm>
            <a:off x="0" y="597693"/>
            <a:ext cx="9144000" cy="4545806"/>
          </a:xfrm>
          <a:prstGeom prst="rect">
            <a:avLst/>
          </a:prstGeom>
          <a:solidFill>
            <a:srgbClr val="8AAEAE"/>
          </a:solidFill>
          <a:ln>
            <a:solidFill>
              <a:srgbClr val="A4989C"/>
            </a:solidFill>
          </a:ln>
        </p:spPr>
        <p:style>
          <a:lnRef idx="1">
            <a:schemeClr val="accent1"/>
          </a:lnRef>
          <a:fillRef idx="3">
            <a:schemeClr val="accent1"/>
          </a:fillRef>
          <a:effectRef idx="2">
            <a:schemeClr val="accent1"/>
          </a:effectRef>
          <a:fontRef idx="minor">
            <a:schemeClr val="lt1"/>
          </a:fontRef>
        </p:style>
        <p:txBody>
          <a:bodyPr/>
          <a:lstStyle/>
          <a:p>
            <a:endParaRPr lang="en-US">
              <a:ln>
                <a:noFill/>
              </a:ln>
              <a:solidFill>
                <a:srgbClr val="8AAEAE"/>
              </a:solidFill>
            </a:endParaRPr>
          </a:p>
        </p:txBody>
      </p:sp>
      <p:sp>
        <p:nvSpPr>
          <p:cNvPr id="3" name="Picture Placeholder 2"/>
          <p:cNvSpPr>
            <a:spLocks noGrp="1"/>
          </p:cNvSpPr>
          <p:nvPr>
            <p:ph type="pic" sz="quarter" idx="10"/>
          </p:nvPr>
        </p:nvSpPr>
        <p:spPr>
          <a:xfrm>
            <a:off x="1506538" y="597694"/>
            <a:ext cx="7637462" cy="4545806"/>
          </a:xfrm>
          <a:prstGeom prst="rect">
            <a:avLst/>
          </a:prstGeom>
        </p:spPr>
        <p:txBody>
          <a:bodyPr vert="horz"/>
          <a:lstStyle/>
          <a:p>
            <a:endParaRPr lang="en-US"/>
          </a:p>
        </p:txBody>
      </p:sp>
      <p:sp>
        <p:nvSpPr>
          <p:cNvPr id="6" name="Text Placeholder 6"/>
          <p:cNvSpPr>
            <a:spLocks noGrp="1"/>
          </p:cNvSpPr>
          <p:nvPr>
            <p:ph type="body" sz="quarter" idx="11"/>
          </p:nvPr>
        </p:nvSpPr>
        <p:spPr>
          <a:xfrm rot="16200000">
            <a:off x="-1557727" y="2697334"/>
            <a:ext cx="3947789" cy="482600"/>
          </a:xfrm>
          <a:prstGeom prst="rect">
            <a:avLst/>
          </a:prstGeom>
        </p:spPr>
        <p:txBody>
          <a:bodyPr vert="horz"/>
          <a:lstStyle>
            <a:lvl1pPr marL="0" indent="0">
              <a:buFontTx/>
              <a:buNone/>
              <a:defRPr sz="1400" b="0" i="0" cap="all">
                <a:solidFill>
                  <a:schemeClr val="bg1"/>
                </a:solidFill>
                <a:latin typeface=""/>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Click to edit Master text styles</a:t>
            </a:r>
          </a:p>
        </p:txBody>
      </p:sp>
      <p:pic>
        <p:nvPicPr>
          <p:cNvPr id="7" name="Picture 6"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0" name="Picture 9"/>
          <p:cNvPicPr>
            <a:picLocks noChangeAspect="1"/>
          </p:cNvPicPr>
          <p:nvPr userDrawn="1"/>
        </p:nvPicPr>
        <p:blipFill>
          <a:blip r:embed="rId3"/>
          <a:stretch>
            <a:fillRect/>
          </a:stretch>
        </p:blipFill>
        <p:spPr>
          <a:xfrm>
            <a:off x="7141633" y="478505"/>
            <a:ext cx="1572252" cy="73128"/>
          </a:xfrm>
          <a:prstGeom prst="rect">
            <a:avLst/>
          </a:prstGeom>
        </p:spPr>
      </p:pic>
    </p:spTree>
    <p:extLst>
      <p:ext uri="{BB962C8B-B14F-4D97-AF65-F5344CB8AC3E}">
        <p14:creationId xmlns:p14="http://schemas.microsoft.com/office/powerpoint/2010/main" val="206036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xt background colour 1">
    <p:spTree>
      <p:nvGrpSpPr>
        <p:cNvPr id="1" name=""/>
        <p:cNvGrpSpPr/>
        <p:nvPr/>
      </p:nvGrpSpPr>
      <p:grpSpPr>
        <a:xfrm>
          <a:off x="0" y="0"/>
          <a:ext cx="0" cy="0"/>
          <a:chOff x="0" y="0"/>
          <a:chExt cx="0" cy="0"/>
        </a:xfrm>
      </p:grpSpPr>
      <p:sp>
        <p:nvSpPr>
          <p:cNvPr id="7" name="Rectangle 6"/>
          <p:cNvSpPr/>
          <p:nvPr userDrawn="1"/>
        </p:nvSpPr>
        <p:spPr>
          <a:xfrm>
            <a:off x="-2408" y="607035"/>
            <a:ext cx="9144000" cy="4542690"/>
          </a:xfrm>
          <a:prstGeom prst="rect">
            <a:avLst/>
          </a:prstGeom>
          <a:solidFill>
            <a:srgbClr val="9AADB5"/>
          </a:solidFill>
          <a:ln>
            <a:noFill/>
          </a:ln>
        </p:spPr>
        <p:style>
          <a:lnRef idx="1">
            <a:schemeClr val="accent1"/>
          </a:lnRef>
          <a:fillRef idx="3">
            <a:schemeClr val="accent1"/>
          </a:fillRef>
          <a:effectRef idx="2">
            <a:schemeClr val="accent1"/>
          </a:effectRef>
          <a:fontRef idx="minor">
            <a:schemeClr val="lt1"/>
          </a:fontRef>
        </p:style>
        <p:txBody>
          <a:bodyPr/>
          <a:lstStyle/>
          <a:p>
            <a:r>
              <a:rPr lang="en-US"/>
              <a:t> </a:t>
            </a:r>
          </a:p>
        </p:txBody>
      </p:sp>
      <p:pic>
        <p:nvPicPr>
          <p:cNvPr id="8" name="Picture 7"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9" name="Picture 8"/>
          <p:cNvPicPr>
            <a:picLocks noChangeAspect="1"/>
          </p:cNvPicPr>
          <p:nvPr userDrawn="1"/>
        </p:nvPicPr>
        <p:blipFill>
          <a:blip r:embed="rId3"/>
          <a:stretch>
            <a:fillRect/>
          </a:stretch>
        </p:blipFill>
        <p:spPr>
          <a:xfrm>
            <a:off x="7141633" y="478505"/>
            <a:ext cx="1572252" cy="73128"/>
          </a:xfrm>
          <a:prstGeom prst="rect">
            <a:avLst/>
          </a:prstGeom>
        </p:spPr>
      </p:pic>
      <p:sp>
        <p:nvSpPr>
          <p:cNvPr id="11" name="Text Placeholder 2"/>
          <p:cNvSpPr>
            <a:spLocks noGrp="1"/>
          </p:cNvSpPr>
          <p:nvPr>
            <p:ph type="body" sz="quarter" idx="10"/>
          </p:nvPr>
        </p:nvSpPr>
        <p:spPr>
          <a:xfrm>
            <a:off x="1408113" y="1611974"/>
            <a:ext cx="6862762" cy="3218395"/>
          </a:xfrm>
          <a:prstGeom prst="rect">
            <a:avLst/>
          </a:prstGeom>
        </p:spPr>
        <p:txBody>
          <a:bodyPr/>
          <a:lstStyle>
            <a:lvl1pPr marL="0" indent="0" algn="l">
              <a:buNone/>
              <a:defRPr sz="1800">
                <a:solidFill>
                  <a:srgbClr val="FFFFFF"/>
                </a:solidFill>
                <a:latin typeface="Arial"/>
                <a:cs typeface="Arial"/>
              </a:defRPr>
            </a:lvl1pPr>
            <a:lvl2pPr marL="0" indent="0" algn="l">
              <a:buNone/>
              <a:defRPr sz="1800" b="1">
                <a:solidFill>
                  <a:srgbClr val="FFFFFF"/>
                </a:solidFill>
                <a:latin typeface="Arial"/>
                <a:cs typeface="Arial"/>
              </a:defRPr>
            </a:lvl2pPr>
            <a:lvl3pPr marL="0" algn="l">
              <a:spcBef>
                <a:spcPts val="432"/>
              </a:spcBef>
              <a:buClr>
                <a:srgbClr val="AE003B"/>
              </a:buClr>
              <a:defRPr sz="1800">
                <a:solidFill>
                  <a:schemeClr val="bg1"/>
                </a:solidFill>
              </a:defRPr>
            </a:lvl3pPr>
          </a:lstStyle>
          <a:p>
            <a:r>
              <a:rPr lang="en-US"/>
              <a:t>Dit is de gewone tekst, lettertype Arial, corpsgroote 18, interline 1,5. Deze tekst kan gevolgd worden door een </a:t>
            </a:r>
          </a:p>
          <a:p>
            <a:endParaRPr lang="en-US"/>
          </a:p>
          <a:p>
            <a:pPr lvl="1"/>
            <a:r>
              <a:rPr lang="en-US"/>
              <a:t>Tussenkopje, door 1x indent te gebruiken</a:t>
            </a:r>
          </a:p>
          <a:p>
            <a:r>
              <a:rPr lang="en-US"/>
              <a:t>Weer gevolgd door gewone tekst, waarna een opsomming:</a:t>
            </a:r>
          </a:p>
          <a:p>
            <a:pPr lvl="2"/>
            <a:r>
              <a:rPr lang="en-US"/>
              <a:t>Opsomming door 2x indent te gebruiken</a:t>
            </a:r>
          </a:p>
          <a:p>
            <a:pPr lvl="2"/>
            <a:r>
              <a:rPr lang="en-US"/>
              <a:t>Idem</a:t>
            </a:r>
          </a:p>
          <a:p>
            <a:pPr lvl="2"/>
            <a:r>
              <a:rPr lang="en-US"/>
              <a:t>Idem</a:t>
            </a:r>
          </a:p>
          <a:p>
            <a:pPr lvl="2"/>
            <a:endParaRPr lang="en-US"/>
          </a:p>
          <a:p>
            <a:r>
              <a:rPr lang="en-US"/>
              <a:t>Terug naar gewone tekst door de 2x indents weer weg te halen</a:t>
            </a:r>
          </a:p>
        </p:txBody>
      </p:sp>
      <p:sp>
        <p:nvSpPr>
          <p:cNvPr id="12" name="Title 1"/>
          <p:cNvSpPr>
            <a:spLocks noGrp="1"/>
          </p:cNvSpPr>
          <p:nvPr>
            <p:ph type="title"/>
          </p:nvPr>
        </p:nvSpPr>
        <p:spPr>
          <a:xfrm>
            <a:off x="1407604" y="1035223"/>
            <a:ext cx="6863812" cy="431357"/>
          </a:xfrm>
          <a:prstGeom prst="rect">
            <a:avLst/>
          </a:prstGeom>
        </p:spPr>
        <p:txBody>
          <a:bodyPr/>
          <a:lstStyle>
            <a:lvl1pPr algn="l">
              <a:defRPr sz="2400" b="1">
                <a:solidFill>
                  <a:srgbClr val="FFFFFF"/>
                </a:solidFill>
                <a:latin typeface="Arial"/>
                <a:cs typeface="Arial"/>
              </a:defRPr>
            </a:lvl1pPr>
          </a:lstStyle>
          <a:p>
            <a:r>
              <a:rPr lang="en-US"/>
              <a:t>Voorbeeld typografie, Arial corps 24</a:t>
            </a:r>
          </a:p>
        </p:txBody>
      </p:sp>
    </p:spTree>
    <p:extLst>
      <p:ext uri="{BB962C8B-B14F-4D97-AF65-F5344CB8AC3E}">
        <p14:creationId xmlns:p14="http://schemas.microsoft.com/office/powerpoint/2010/main" val="304469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background color 2">
    <p:spTree>
      <p:nvGrpSpPr>
        <p:cNvPr id="1" name=""/>
        <p:cNvGrpSpPr/>
        <p:nvPr/>
      </p:nvGrpSpPr>
      <p:grpSpPr>
        <a:xfrm>
          <a:off x="0" y="0"/>
          <a:ext cx="0" cy="0"/>
          <a:chOff x="0" y="0"/>
          <a:chExt cx="0" cy="0"/>
        </a:xfrm>
      </p:grpSpPr>
      <p:sp>
        <p:nvSpPr>
          <p:cNvPr id="7" name="Rectangle 6"/>
          <p:cNvSpPr/>
          <p:nvPr userDrawn="1"/>
        </p:nvSpPr>
        <p:spPr>
          <a:xfrm>
            <a:off x="-2408" y="607035"/>
            <a:ext cx="9144000" cy="4542690"/>
          </a:xfrm>
          <a:prstGeom prst="rect">
            <a:avLst/>
          </a:prstGeom>
          <a:solidFill>
            <a:srgbClr val="C7BD80"/>
          </a:solidFill>
          <a:ln>
            <a:noFill/>
          </a:ln>
        </p:spPr>
        <p:style>
          <a:lnRef idx="1">
            <a:schemeClr val="accent1"/>
          </a:lnRef>
          <a:fillRef idx="3">
            <a:schemeClr val="accent1"/>
          </a:fillRef>
          <a:effectRef idx="2">
            <a:schemeClr val="accent1"/>
          </a:effectRef>
          <a:fontRef idx="minor">
            <a:schemeClr val="lt1"/>
          </a:fontRef>
        </p:style>
        <p:txBody>
          <a:bodyPr/>
          <a:lstStyle/>
          <a:p>
            <a:r>
              <a:rPr lang="en-US"/>
              <a:t> </a:t>
            </a:r>
          </a:p>
        </p:txBody>
      </p:sp>
      <p:pic>
        <p:nvPicPr>
          <p:cNvPr id="8" name="Picture 7"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1" name="Picture 10"/>
          <p:cNvPicPr>
            <a:picLocks noChangeAspect="1"/>
          </p:cNvPicPr>
          <p:nvPr userDrawn="1"/>
        </p:nvPicPr>
        <p:blipFill>
          <a:blip r:embed="rId3"/>
          <a:stretch>
            <a:fillRect/>
          </a:stretch>
        </p:blipFill>
        <p:spPr>
          <a:xfrm>
            <a:off x="7141633" y="478505"/>
            <a:ext cx="1572252" cy="73128"/>
          </a:xfrm>
          <a:prstGeom prst="rect">
            <a:avLst/>
          </a:prstGeom>
        </p:spPr>
      </p:pic>
      <p:sp>
        <p:nvSpPr>
          <p:cNvPr id="9" name="Title 1"/>
          <p:cNvSpPr>
            <a:spLocks noGrp="1"/>
          </p:cNvSpPr>
          <p:nvPr>
            <p:ph type="title"/>
          </p:nvPr>
        </p:nvSpPr>
        <p:spPr>
          <a:xfrm>
            <a:off x="1407604" y="1035223"/>
            <a:ext cx="6863812" cy="431357"/>
          </a:xfrm>
          <a:prstGeom prst="rect">
            <a:avLst/>
          </a:prstGeom>
        </p:spPr>
        <p:txBody>
          <a:bodyPr/>
          <a:lstStyle>
            <a:lvl1pPr algn="l">
              <a:defRPr sz="2400" b="1">
                <a:solidFill>
                  <a:srgbClr val="FFFFFF"/>
                </a:solidFill>
                <a:latin typeface="Arial"/>
                <a:cs typeface="Arial"/>
              </a:defRPr>
            </a:lvl1pPr>
          </a:lstStyle>
          <a:p>
            <a:r>
              <a:rPr lang="en-US"/>
              <a:t>Voorbeeld typografie, Arial corps 24</a:t>
            </a:r>
          </a:p>
        </p:txBody>
      </p:sp>
      <p:sp>
        <p:nvSpPr>
          <p:cNvPr id="10" name="Text Placeholder 2"/>
          <p:cNvSpPr>
            <a:spLocks noGrp="1"/>
          </p:cNvSpPr>
          <p:nvPr>
            <p:ph type="body" sz="quarter" idx="10"/>
          </p:nvPr>
        </p:nvSpPr>
        <p:spPr>
          <a:xfrm>
            <a:off x="1408113" y="1611974"/>
            <a:ext cx="6862762" cy="3218395"/>
          </a:xfrm>
          <a:prstGeom prst="rect">
            <a:avLst/>
          </a:prstGeom>
        </p:spPr>
        <p:txBody>
          <a:bodyPr/>
          <a:lstStyle>
            <a:lvl1pPr marL="0" indent="0" algn="l">
              <a:buNone/>
              <a:defRPr sz="1800">
                <a:solidFill>
                  <a:srgbClr val="FFFFFF"/>
                </a:solidFill>
                <a:latin typeface="Arial"/>
                <a:cs typeface="Arial"/>
              </a:defRPr>
            </a:lvl1pPr>
            <a:lvl2pPr marL="0" indent="0" algn="l">
              <a:buNone/>
              <a:defRPr sz="1800" b="1">
                <a:solidFill>
                  <a:srgbClr val="FFFFFF"/>
                </a:solidFill>
                <a:latin typeface="Arial"/>
                <a:cs typeface="Arial"/>
              </a:defRPr>
            </a:lvl2pPr>
            <a:lvl3pPr marL="0" algn="l">
              <a:spcBef>
                <a:spcPts val="432"/>
              </a:spcBef>
              <a:buClr>
                <a:srgbClr val="AE003B"/>
              </a:buClr>
              <a:defRPr sz="1800">
                <a:solidFill>
                  <a:schemeClr val="bg1"/>
                </a:solidFill>
              </a:defRPr>
            </a:lvl3pPr>
          </a:lstStyle>
          <a:p>
            <a:r>
              <a:rPr lang="en-US"/>
              <a:t>Dit is de gewone tekst, lettertype Arial, corpsgroote 18, interline 1,5. Deze tekst kan gevolgd worden door een </a:t>
            </a:r>
          </a:p>
          <a:p>
            <a:endParaRPr lang="en-US"/>
          </a:p>
          <a:p>
            <a:pPr lvl="1"/>
            <a:r>
              <a:rPr lang="en-US"/>
              <a:t>Tussenkopje, door 1x indent te gebruiken</a:t>
            </a:r>
          </a:p>
          <a:p>
            <a:r>
              <a:rPr lang="en-US"/>
              <a:t>Weer gevolgd door gewone tekst, waarna een opsomming:</a:t>
            </a:r>
          </a:p>
          <a:p>
            <a:pPr lvl="2"/>
            <a:r>
              <a:rPr lang="en-US"/>
              <a:t>Opsomming door 2x indent te gebruiken</a:t>
            </a:r>
          </a:p>
          <a:p>
            <a:pPr lvl="2"/>
            <a:r>
              <a:rPr lang="en-US"/>
              <a:t>Idem</a:t>
            </a:r>
          </a:p>
          <a:p>
            <a:pPr lvl="2"/>
            <a:r>
              <a:rPr lang="en-US"/>
              <a:t>Idem</a:t>
            </a:r>
          </a:p>
          <a:p>
            <a:pPr lvl="2"/>
            <a:endParaRPr lang="en-US"/>
          </a:p>
          <a:p>
            <a:r>
              <a:rPr lang="en-US"/>
              <a:t>Terug naar gewone tekst door de 2x indents weer weg te halen</a:t>
            </a:r>
          </a:p>
        </p:txBody>
      </p:sp>
    </p:spTree>
    <p:extLst>
      <p:ext uri="{BB962C8B-B14F-4D97-AF65-F5344CB8AC3E}">
        <p14:creationId xmlns:p14="http://schemas.microsoft.com/office/powerpoint/2010/main" val="167958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background color 3">
    <p:spTree>
      <p:nvGrpSpPr>
        <p:cNvPr id="1" name=""/>
        <p:cNvGrpSpPr/>
        <p:nvPr/>
      </p:nvGrpSpPr>
      <p:grpSpPr>
        <a:xfrm>
          <a:off x="0" y="0"/>
          <a:ext cx="0" cy="0"/>
          <a:chOff x="0" y="0"/>
          <a:chExt cx="0" cy="0"/>
        </a:xfrm>
      </p:grpSpPr>
      <p:sp>
        <p:nvSpPr>
          <p:cNvPr id="7" name="Rectangle 6"/>
          <p:cNvSpPr/>
          <p:nvPr userDrawn="1"/>
        </p:nvSpPr>
        <p:spPr>
          <a:xfrm>
            <a:off x="-2408" y="607035"/>
            <a:ext cx="9144000" cy="4542690"/>
          </a:xfrm>
          <a:prstGeom prst="rect">
            <a:avLst/>
          </a:prstGeom>
          <a:solidFill>
            <a:srgbClr val="938A81"/>
          </a:solidFill>
          <a:ln>
            <a:noFill/>
          </a:ln>
        </p:spPr>
        <p:style>
          <a:lnRef idx="1">
            <a:schemeClr val="accent1"/>
          </a:lnRef>
          <a:fillRef idx="3">
            <a:schemeClr val="accent1"/>
          </a:fillRef>
          <a:effectRef idx="2">
            <a:schemeClr val="accent1"/>
          </a:effectRef>
          <a:fontRef idx="minor">
            <a:schemeClr val="lt1"/>
          </a:fontRef>
        </p:style>
        <p:txBody>
          <a:bodyPr/>
          <a:lstStyle/>
          <a:p>
            <a:r>
              <a:rPr lang="en-US"/>
              <a:t> </a:t>
            </a:r>
          </a:p>
        </p:txBody>
      </p:sp>
      <p:pic>
        <p:nvPicPr>
          <p:cNvPr id="8" name="Picture 7"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1" name="Picture 10"/>
          <p:cNvPicPr>
            <a:picLocks noChangeAspect="1"/>
          </p:cNvPicPr>
          <p:nvPr userDrawn="1"/>
        </p:nvPicPr>
        <p:blipFill>
          <a:blip r:embed="rId3"/>
          <a:stretch>
            <a:fillRect/>
          </a:stretch>
        </p:blipFill>
        <p:spPr>
          <a:xfrm>
            <a:off x="7141633" y="478505"/>
            <a:ext cx="1572252" cy="73128"/>
          </a:xfrm>
          <a:prstGeom prst="rect">
            <a:avLst/>
          </a:prstGeom>
        </p:spPr>
      </p:pic>
      <p:sp>
        <p:nvSpPr>
          <p:cNvPr id="10" name="Text Placeholder 2"/>
          <p:cNvSpPr>
            <a:spLocks noGrp="1"/>
          </p:cNvSpPr>
          <p:nvPr>
            <p:ph type="body" sz="quarter" idx="10"/>
          </p:nvPr>
        </p:nvSpPr>
        <p:spPr>
          <a:xfrm>
            <a:off x="1408113" y="1611974"/>
            <a:ext cx="6862762" cy="3218395"/>
          </a:xfrm>
          <a:prstGeom prst="rect">
            <a:avLst/>
          </a:prstGeom>
        </p:spPr>
        <p:txBody>
          <a:bodyPr/>
          <a:lstStyle>
            <a:lvl1pPr marL="0" indent="0" algn="l">
              <a:buNone/>
              <a:defRPr sz="1800">
                <a:solidFill>
                  <a:srgbClr val="FFFFFF"/>
                </a:solidFill>
                <a:latin typeface="Arial"/>
                <a:cs typeface="Arial"/>
              </a:defRPr>
            </a:lvl1pPr>
            <a:lvl2pPr marL="0" indent="0" algn="l">
              <a:buNone/>
              <a:defRPr sz="1800" b="1">
                <a:solidFill>
                  <a:srgbClr val="FFFFFF"/>
                </a:solidFill>
                <a:latin typeface="Arial"/>
                <a:cs typeface="Arial"/>
              </a:defRPr>
            </a:lvl2pPr>
            <a:lvl3pPr marL="0" algn="l">
              <a:spcBef>
                <a:spcPts val="432"/>
              </a:spcBef>
              <a:buClr>
                <a:srgbClr val="AE003B"/>
              </a:buClr>
              <a:defRPr sz="1800">
                <a:solidFill>
                  <a:schemeClr val="bg1"/>
                </a:solidFill>
              </a:defRPr>
            </a:lvl3pPr>
          </a:lstStyle>
          <a:p>
            <a:r>
              <a:rPr lang="en-US"/>
              <a:t>Dit is de gewone tekst, lettertype Arial, corpsgroote 18, interline 1,5. Deze tekst kan gevolgd worden door een </a:t>
            </a:r>
          </a:p>
          <a:p>
            <a:endParaRPr lang="en-US"/>
          </a:p>
          <a:p>
            <a:pPr lvl="1"/>
            <a:r>
              <a:rPr lang="en-US"/>
              <a:t>Tussenkopje, door 1x indent te gebruiken</a:t>
            </a:r>
          </a:p>
          <a:p>
            <a:r>
              <a:rPr lang="en-US"/>
              <a:t>Weer gevolgd door gewone tekst, waarna een opsomming:</a:t>
            </a:r>
          </a:p>
          <a:p>
            <a:pPr lvl="2"/>
            <a:r>
              <a:rPr lang="en-US"/>
              <a:t>Opsomming door 2x indent te gebruiken</a:t>
            </a:r>
          </a:p>
          <a:p>
            <a:pPr lvl="2"/>
            <a:r>
              <a:rPr lang="en-US"/>
              <a:t>Idem</a:t>
            </a:r>
          </a:p>
          <a:p>
            <a:pPr lvl="2"/>
            <a:r>
              <a:rPr lang="en-US"/>
              <a:t>Idem</a:t>
            </a:r>
          </a:p>
          <a:p>
            <a:pPr lvl="2"/>
            <a:endParaRPr lang="en-US"/>
          </a:p>
          <a:p>
            <a:r>
              <a:rPr lang="en-US"/>
              <a:t>Terug naar gewone tekst door de 2x indents weer weg te halen</a:t>
            </a:r>
          </a:p>
        </p:txBody>
      </p:sp>
      <p:sp>
        <p:nvSpPr>
          <p:cNvPr id="12" name="Title 1"/>
          <p:cNvSpPr>
            <a:spLocks noGrp="1"/>
          </p:cNvSpPr>
          <p:nvPr>
            <p:ph type="title"/>
          </p:nvPr>
        </p:nvSpPr>
        <p:spPr>
          <a:xfrm>
            <a:off x="1407604" y="1035223"/>
            <a:ext cx="6863812" cy="431357"/>
          </a:xfrm>
          <a:prstGeom prst="rect">
            <a:avLst/>
          </a:prstGeom>
        </p:spPr>
        <p:txBody>
          <a:bodyPr/>
          <a:lstStyle>
            <a:lvl1pPr algn="l">
              <a:defRPr sz="2400" b="1">
                <a:solidFill>
                  <a:srgbClr val="FFFFFF"/>
                </a:solidFill>
                <a:latin typeface="Arial"/>
                <a:cs typeface="Arial"/>
              </a:defRPr>
            </a:lvl1pPr>
          </a:lstStyle>
          <a:p>
            <a:r>
              <a:rPr lang="en-US"/>
              <a:t>Voorbeeld typografie, Arial corps 24</a:t>
            </a:r>
          </a:p>
        </p:txBody>
      </p:sp>
    </p:spTree>
    <p:extLst>
      <p:ext uri="{BB962C8B-B14F-4D97-AF65-F5344CB8AC3E}">
        <p14:creationId xmlns:p14="http://schemas.microsoft.com/office/powerpoint/2010/main" val="220105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ext background colour 4">
    <p:spTree>
      <p:nvGrpSpPr>
        <p:cNvPr id="1" name=""/>
        <p:cNvGrpSpPr/>
        <p:nvPr/>
      </p:nvGrpSpPr>
      <p:grpSpPr>
        <a:xfrm>
          <a:off x="0" y="0"/>
          <a:ext cx="0" cy="0"/>
          <a:chOff x="0" y="0"/>
          <a:chExt cx="0" cy="0"/>
        </a:xfrm>
      </p:grpSpPr>
      <p:sp>
        <p:nvSpPr>
          <p:cNvPr id="7" name="Rectangle 6"/>
          <p:cNvSpPr/>
          <p:nvPr userDrawn="1"/>
        </p:nvSpPr>
        <p:spPr>
          <a:xfrm>
            <a:off x="-2408" y="607035"/>
            <a:ext cx="9144000" cy="454269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lstStyle/>
          <a:p>
            <a:r>
              <a:rPr lang="en-US"/>
              <a:t> </a:t>
            </a:r>
          </a:p>
        </p:txBody>
      </p:sp>
      <p:pic>
        <p:nvPicPr>
          <p:cNvPr id="8" name="Picture 7"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9" name="Picture 8"/>
          <p:cNvPicPr>
            <a:picLocks noChangeAspect="1"/>
          </p:cNvPicPr>
          <p:nvPr userDrawn="1"/>
        </p:nvPicPr>
        <p:blipFill>
          <a:blip r:embed="rId3"/>
          <a:stretch>
            <a:fillRect/>
          </a:stretch>
        </p:blipFill>
        <p:spPr>
          <a:xfrm>
            <a:off x="7141633" y="478505"/>
            <a:ext cx="1572252" cy="73128"/>
          </a:xfrm>
          <a:prstGeom prst="rect">
            <a:avLst/>
          </a:prstGeom>
        </p:spPr>
      </p:pic>
      <p:sp>
        <p:nvSpPr>
          <p:cNvPr id="11" name="Text Placeholder 2"/>
          <p:cNvSpPr>
            <a:spLocks noGrp="1"/>
          </p:cNvSpPr>
          <p:nvPr>
            <p:ph type="body" sz="quarter" idx="10"/>
          </p:nvPr>
        </p:nvSpPr>
        <p:spPr>
          <a:xfrm>
            <a:off x="1408113" y="1611974"/>
            <a:ext cx="6862762" cy="3218395"/>
          </a:xfrm>
          <a:prstGeom prst="rect">
            <a:avLst/>
          </a:prstGeom>
        </p:spPr>
        <p:txBody>
          <a:bodyPr/>
          <a:lstStyle>
            <a:lvl1pPr marL="0" indent="0" algn="l">
              <a:buNone/>
              <a:defRPr sz="1800">
                <a:solidFill>
                  <a:schemeClr val="tx1">
                    <a:lumMod val="65000"/>
                    <a:lumOff val="35000"/>
                  </a:schemeClr>
                </a:solidFill>
                <a:latin typeface="Arial"/>
                <a:cs typeface="Arial"/>
              </a:defRPr>
            </a:lvl1pPr>
            <a:lvl2pPr marL="0" indent="0" algn="l">
              <a:buNone/>
              <a:defRPr sz="1800" b="1">
                <a:solidFill>
                  <a:schemeClr val="tx1">
                    <a:lumMod val="65000"/>
                    <a:lumOff val="35000"/>
                  </a:schemeClr>
                </a:solidFill>
                <a:latin typeface="Arial"/>
                <a:cs typeface="Arial"/>
              </a:defRPr>
            </a:lvl2pPr>
            <a:lvl3pPr marL="0" algn="l">
              <a:spcBef>
                <a:spcPts val="432"/>
              </a:spcBef>
              <a:buClr>
                <a:srgbClr val="AE003B"/>
              </a:buClr>
              <a:defRPr sz="1800">
                <a:solidFill>
                  <a:schemeClr val="tx1">
                    <a:lumMod val="65000"/>
                    <a:lumOff val="35000"/>
                  </a:schemeClr>
                </a:solidFill>
              </a:defRPr>
            </a:lvl3pPr>
          </a:lstStyle>
          <a:p>
            <a:r>
              <a:rPr lang="en-US" dirty="0" err="1"/>
              <a:t>Dit</a:t>
            </a:r>
            <a:r>
              <a:rPr lang="en-US" dirty="0"/>
              <a:t> is de </a:t>
            </a:r>
            <a:r>
              <a:rPr lang="en-US" dirty="0" err="1"/>
              <a:t>gewone</a:t>
            </a:r>
            <a:r>
              <a:rPr lang="en-US" dirty="0"/>
              <a:t> </a:t>
            </a:r>
            <a:r>
              <a:rPr lang="en-US" dirty="0" err="1"/>
              <a:t>tekst</a:t>
            </a:r>
            <a:r>
              <a:rPr lang="en-US" dirty="0"/>
              <a:t>, </a:t>
            </a:r>
            <a:r>
              <a:rPr lang="en-US" dirty="0" err="1"/>
              <a:t>lettertype</a:t>
            </a:r>
            <a:r>
              <a:rPr lang="en-US" dirty="0"/>
              <a:t> Arial, </a:t>
            </a:r>
            <a:r>
              <a:rPr lang="en-US" dirty="0" err="1"/>
              <a:t>corpsgroote</a:t>
            </a:r>
            <a:r>
              <a:rPr lang="en-US" dirty="0"/>
              <a:t> 18, interline 1,5. </a:t>
            </a:r>
            <a:r>
              <a:rPr lang="en-US" dirty="0" err="1"/>
              <a:t>Deze</a:t>
            </a:r>
            <a:r>
              <a:rPr lang="en-US" dirty="0"/>
              <a:t> </a:t>
            </a:r>
            <a:r>
              <a:rPr lang="en-US" dirty="0" err="1"/>
              <a:t>tekst</a:t>
            </a:r>
            <a:r>
              <a:rPr lang="en-US" dirty="0"/>
              <a:t> </a:t>
            </a:r>
            <a:r>
              <a:rPr lang="en-US" dirty="0" err="1"/>
              <a:t>kan</a:t>
            </a:r>
            <a:r>
              <a:rPr lang="en-US" dirty="0"/>
              <a:t> </a:t>
            </a:r>
            <a:r>
              <a:rPr lang="en-US" dirty="0" err="1"/>
              <a:t>gevolgd</a:t>
            </a:r>
            <a:r>
              <a:rPr lang="en-US" dirty="0"/>
              <a:t> </a:t>
            </a:r>
            <a:r>
              <a:rPr lang="en-US" dirty="0" err="1"/>
              <a:t>worden</a:t>
            </a:r>
            <a:r>
              <a:rPr lang="en-US" dirty="0"/>
              <a:t> door </a:t>
            </a:r>
            <a:r>
              <a:rPr lang="en-US" dirty="0" err="1"/>
              <a:t>een</a:t>
            </a:r>
            <a:r>
              <a:rPr lang="en-US" dirty="0"/>
              <a:t> </a:t>
            </a:r>
          </a:p>
          <a:p>
            <a:endParaRPr lang="en-US" dirty="0"/>
          </a:p>
          <a:p>
            <a:pPr lvl="1"/>
            <a:r>
              <a:rPr lang="en-US" dirty="0" err="1"/>
              <a:t>Tussenkopje</a:t>
            </a:r>
            <a:r>
              <a:rPr lang="en-US" dirty="0"/>
              <a:t>, door 1x indent </a:t>
            </a:r>
            <a:r>
              <a:rPr lang="en-US" dirty="0" err="1"/>
              <a:t>te</a:t>
            </a:r>
            <a:r>
              <a:rPr lang="en-US" dirty="0"/>
              <a:t> </a:t>
            </a:r>
            <a:r>
              <a:rPr lang="en-US" dirty="0" err="1"/>
              <a:t>gebruiken</a:t>
            </a:r>
            <a:endParaRPr lang="en-US" dirty="0"/>
          </a:p>
          <a:p>
            <a:r>
              <a:rPr lang="en-US" dirty="0" err="1"/>
              <a:t>Weer</a:t>
            </a:r>
            <a:r>
              <a:rPr lang="en-US" dirty="0"/>
              <a:t> </a:t>
            </a:r>
            <a:r>
              <a:rPr lang="en-US" dirty="0" err="1"/>
              <a:t>gevolgd</a:t>
            </a:r>
            <a:r>
              <a:rPr lang="en-US" dirty="0"/>
              <a:t> door </a:t>
            </a:r>
            <a:r>
              <a:rPr lang="en-US" dirty="0" err="1"/>
              <a:t>gewone</a:t>
            </a:r>
            <a:r>
              <a:rPr lang="en-US" dirty="0"/>
              <a:t> </a:t>
            </a:r>
            <a:r>
              <a:rPr lang="en-US" dirty="0" err="1"/>
              <a:t>tekst</a:t>
            </a:r>
            <a:r>
              <a:rPr lang="en-US" dirty="0"/>
              <a:t>, </a:t>
            </a:r>
            <a:r>
              <a:rPr lang="en-US" dirty="0" err="1"/>
              <a:t>waarna</a:t>
            </a:r>
            <a:r>
              <a:rPr lang="en-US" dirty="0"/>
              <a:t> </a:t>
            </a:r>
            <a:r>
              <a:rPr lang="en-US" dirty="0" err="1"/>
              <a:t>een</a:t>
            </a:r>
            <a:r>
              <a:rPr lang="en-US" dirty="0"/>
              <a:t> </a:t>
            </a:r>
            <a:r>
              <a:rPr lang="en-US" dirty="0" err="1"/>
              <a:t>opsomming</a:t>
            </a:r>
            <a:r>
              <a:rPr lang="en-US" dirty="0"/>
              <a:t>:</a:t>
            </a:r>
          </a:p>
          <a:p>
            <a:pPr lvl="2"/>
            <a:r>
              <a:rPr lang="en-US" dirty="0" err="1"/>
              <a:t>Opsomming</a:t>
            </a:r>
            <a:r>
              <a:rPr lang="en-US" dirty="0"/>
              <a:t> door 2x indent </a:t>
            </a:r>
            <a:r>
              <a:rPr lang="en-US" dirty="0" err="1"/>
              <a:t>te</a:t>
            </a:r>
            <a:r>
              <a:rPr lang="en-US" dirty="0"/>
              <a:t> </a:t>
            </a:r>
            <a:r>
              <a:rPr lang="en-US" dirty="0" err="1"/>
              <a:t>gebruiken</a:t>
            </a:r>
            <a:endParaRPr lang="en-US" dirty="0"/>
          </a:p>
          <a:p>
            <a:pPr lvl="2"/>
            <a:r>
              <a:rPr lang="en-US" dirty="0"/>
              <a:t>Idem</a:t>
            </a:r>
          </a:p>
          <a:p>
            <a:pPr lvl="2"/>
            <a:r>
              <a:rPr lang="en-US" dirty="0"/>
              <a:t>Idem</a:t>
            </a:r>
          </a:p>
          <a:p>
            <a:pPr lvl="2"/>
            <a:endParaRPr lang="en-US" dirty="0"/>
          </a:p>
          <a:p>
            <a:r>
              <a:rPr lang="en-US" dirty="0" err="1"/>
              <a:t>Terug</a:t>
            </a:r>
            <a:r>
              <a:rPr lang="en-US" dirty="0"/>
              <a:t> </a:t>
            </a:r>
            <a:r>
              <a:rPr lang="en-US" dirty="0" err="1"/>
              <a:t>naar</a:t>
            </a:r>
            <a:r>
              <a:rPr lang="en-US" dirty="0"/>
              <a:t> </a:t>
            </a:r>
            <a:r>
              <a:rPr lang="en-US" dirty="0" err="1"/>
              <a:t>gewone</a:t>
            </a:r>
            <a:r>
              <a:rPr lang="en-US" dirty="0"/>
              <a:t> </a:t>
            </a:r>
            <a:r>
              <a:rPr lang="en-US" dirty="0" err="1"/>
              <a:t>tekst</a:t>
            </a:r>
            <a:r>
              <a:rPr lang="en-US" dirty="0"/>
              <a:t> door de 2x indents </a:t>
            </a:r>
            <a:r>
              <a:rPr lang="en-US" dirty="0" err="1"/>
              <a:t>weer</a:t>
            </a:r>
            <a:r>
              <a:rPr lang="en-US" dirty="0"/>
              <a:t> </a:t>
            </a:r>
            <a:r>
              <a:rPr lang="en-US" dirty="0" err="1"/>
              <a:t>weg</a:t>
            </a:r>
            <a:r>
              <a:rPr lang="en-US" dirty="0"/>
              <a:t> </a:t>
            </a:r>
            <a:r>
              <a:rPr lang="en-US" dirty="0" err="1"/>
              <a:t>te</a:t>
            </a:r>
            <a:r>
              <a:rPr lang="en-US" dirty="0"/>
              <a:t> </a:t>
            </a:r>
            <a:r>
              <a:rPr lang="en-US" dirty="0" err="1"/>
              <a:t>halen</a:t>
            </a:r>
            <a:endParaRPr lang="en-US" dirty="0"/>
          </a:p>
        </p:txBody>
      </p:sp>
      <p:sp>
        <p:nvSpPr>
          <p:cNvPr id="12" name="Title 1"/>
          <p:cNvSpPr>
            <a:spLocks noGrp="1"/>
          </p:cNvSpPr>
          <p:nvPr>
            <p:ph type="title"/>
          </p:nvPr>
        </p:nvSpPr>
        <p:spPr>
          <a:xfrm>
            <a:off x="1407604" y="1035223"/>
            <a:ext cx="6863812" cy="431357"/>
          </a:xfrm>
          <a:prstGeom prst="rect">
            <a:avLst/>
          </a:prstGeom>
        </p:spPr>
        <p:txBody>
          <a:bodyPr/>
          <a:lstStyle>
            <a:lvl1pPr algn="l">
              <a:defRPr sz="2400" b="1">
                <a:solidFill>
                  <a:schemeClr val="tx1">
                    <a:lumMod val="65000"/>
                    <a:lumOff val="35000"/>
                  </a:schemeClr>
                </a:solidFill>
                <a:latin typeface="Arial"/>
                <a:cs typeface="Arial"/>
              </a:defRPr>
            </a:lvl1pPr>
          </a:lstStyle>
          <a:p>
            <a:r>
              <a:rPr lang="en-US" dirty="0" err="1"/>
              <a:t>Voorbeeld</a:t>
            </a:r>
            <a:r>
              <a:rPr lang="en-US" dirty="0"/>
              <a:t> </a:t>
            </a:r>
            <a:r>
              <a:rPr lang="en-US" dirty="0" err="1"/>
              <a:t>typografie</a:t>
            </a:r>
            <a:r>
              <a:rPr lang="en-US" dirty="0"/>
              <a:t>, Arial corps 24</a:t>
            </a:r>
          </a:p>
        </p:txBody>
      </p:sp>
    </p:spTree>
    <p:extLst>
      <p:ext uri="{BB962C8B-B14F-4D97-AF65-F5344CB8AC3E}">
        <p14:creationId xmlns:p14="http://schemas.microsoft.com/office/powerpoint/2010/main" val="19821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ttern 1">
    <p:spTree>
      <p:nvGrpSpPr>
        <p:cNvPr id="1" name=""/>
        <p:cNvGrpSpPr/>
        <p:nvPr/>
      </p:nvGrpSpPr>
      <p:grpSpPr>
        <a:xfrm>
          <a:off x="0" y="0"/>
          <a:ext cx="0" cy="0"/>
          <a:chOff x="0" y="0"/>
          <a:chExt cx="0" cy="0"/>
        </a:xfrm>
      </p:grpSpPr>
      <p:pic>
        <p:nvPicPr>
          <p:cNvPr id="11" name="Picture 10" descr="181012_strategisch_patroon.jpg"/>
          <p:cNvPicPr>
            <a:picLocks noChangeAspect="1"/>
          </p:cNvPicPr>
          <p:nvPr userDrawn="1"/>
        </p:nvPicPr>
        <p:blipFill rotWithShape="1">
          <a:blip r:embed="rId2">
            <a:extLst>
              <a:ext uri="{28A0092B-C50C-407E-A947-70E740481C1C}">
                <a14:useLocalDpi xmlns:a14="http://schemas.microsoft.com/office/drawing/2010/main" val="0"/>
              </a:ext>
            </a:extLst>
          </a:blip>
          <a:srcRect l="2696" r="6612" b="26555"/>
          <a:stretch/>
        </p:blipFill>
        <p:spPr>
          <a:xfrm>
            <a:off x="-1" y="619969"/>
            <a:ext cx="9144001" cy="4523531"/>
          </a:xfrm>
          <a:prstGeom prst="rect">
            <a:avLst/>
          </a:prstGeom>
        </p:spPr>
      </p:pic>
      <p:sp>
        <p:nvSpPr>
          <p:cNvPr id="6" name="Text Placeholder 5"/>
          <p:cNvSpPr>
            <a:spLocks noGrp="1"/>
          </p:cNvSpPr>
          <p:nvPr>
            <p:ph type="body" sz="quarter" idx="10" hasCustomPrompt="1"/>
          </p:nvPr>
        </p:nvSpPr>
        <p:spPr>
          <a:xfrm>
            <a:off x="1444923" y="921276"/>
            <a:ext cx="6266343" cy="1226344"/>
          </a:xfrm>
          <a:prstGeom prst="rect">
            <a:avLst/>
          </a:prstGeom>
        </p:spPr>
        <p:txBody>
          <a:bodyPr vert="horz"/>
          <a:lstStyle>
            <a:lvl1pPr marL="0" indent="0">
              <a:buFontTx/>
              <a:buNone/>
              <a:defRPr sz="7200" b="1" i="0">
                <a:solidFill>
                  <a:schemeClr val="bg1"/>
                </a:solidFill>
                <a:latin typeface=""/>
              </a:defRPr>
            </a:lvl1pPr>
          </a:lstStyle>
          <a:p>
            <a:pPr lvl="0"/>
            <a:r>
              <a:rPr lang="en-US"/>
              <a:t>Welkom</a:t>
            </a:r>
          </a:p>
        </p:txBody>
      </p:sp>
      <p:pic>
        <p:nvPicPr>
          <p:cNvPr id="9" name="Picture 8" descr="200701_cwi_75.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0" name="Picture 9"/>
          <p:cNvPicPr>
            <a:picLocks noChangeAspect="1"/>
          </p:cNvPicPr>
          <p:nvPr userDrawn="1"/>
        </p:nvPicPr>
        <p:blipFill>
          <a:blip r:embed="rId4"/>
          <a:stretch>
            <a:fillRect/>
          </a:stretch>
        </p:blipFill>
        <p:spPr>
          <a:xfrm>
            <a:off x="7141633" y="478505"/>
            <a:ext cx="1572252" cy="73128"/>
          </a:xfrm>
          <a:prstGeom prst="rect">
            <a:avLst/>
          </a:prstGeom>
        </p:spPr>
      </p:pic>
    </p:spTree>
    <p:extLst>
      <p:ext uri="{BB962C8B-B14F-4D97-AF65-F5344CB8AC3E}">
        <p14:creationId xmlns:p14="http://schemas.microsoft.com/office/powerpoint/2010/main" val="3159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pattern 1">
    <p:spTree>
      <p:nvGrpSpPr>
        <p:cNvPr id="1" name=""/>
        <p:cNvGrpSpPr/>
        <p:nvPr/>
      </p:nvGrpSpPr>
      <p:grpSpPr>
        <a:xfrm>
          <a:off x="0" y="0"/>
          <a:ext cx="0" cy="0"/>
          <a:chOff x="0" y="0"/>
          <a:chExt cx="0" cy="0"/>
        </a:xfrm>
      </p:grpSpPr>
      <p:pic>
        <p:nvPicPr>
          <p:cNvPr id="13" name="Picture 12" descr="181012_strategisch_patroon.jpg"/>
          <p:cNvPicPr>
            <a:picLocks noChangeAspect="1"/>
          </p:cNvPicPr>
          <p:nvPr userDrawn="1"/>
        </p:nvPicPr>
        <p:blipFill rotWithShape="1">
          <a:blip r:embed="rId2">
            <a:extLst>
              <a:ext uri="{28A0092B-C50C-407E-A947-70E740481C1C}">
                <a14:useLocalDpi xmlns:a14="http://schemas.microsoft.com/office/drawing/2010/main" val="0"/>
              </a:ext>
            </a:extLst>
          </a:blip>
          <a:srcRect l="2696" r="6612" b="26555"/>
          <a:stretch/>
        </p:blipFill>
        <p:spPr>
          <a:xfrm>
            <a:off x="-1" y="619969"/>
            <a:ext cx="9144001" cy="4523531"/>
          </a:xfrm>
          <a:prstGeom prst="rect">
            <a:avLst/>
          </a:prstGeom>
        </p:spPr>
      </p:pic>
      <p:sp>
        <p:nvSpPr>
          <p:cNvPr id="6" name="Text Placeholder 5"/>
          <p:cNvSpPr>
            <a:spLocks noGrp="1"/>
          </p:cNvSpPr>
          <p:nvPr>
            <p:ph type="body" sz="quarter" idx="10" hasCustomPrompt="1"/>
          </p:nvPr>
        </p:nvSpPr>
        <p:spPr>
          <a:xfrm>
            <a:off x="1444923" y="921276"/>
            <a:ext cx="6266343" cy="1226344"/>
          </a:xfrm>
          <a:prstGeom prst="rect">
            <a:avLst/>
          </a:prstGeom>
        </p:spPr>
        <p:txBody>
          <a:bodyPr vert="horz"/>
          <a:lstStyle>
            <a:lvl1pPr marL="0" indent="0">
              <a:buFontTx/>
              <a:buNone/>
              <a:defRPr sz="7200" b="1" i="0">
                <a:solidFill>
                  <a:schemeClr val="bg1"/>
                </a:solidFill>
                <a:latin typeface=""/>
              </a:defRPr>
            </a:lvl1pPr>
          </a:lstStyle>
          <a:p>
            <a:pPr lvl="0"/>
            <a:r>
              <a:rPr lang="en-US"/>
              <a:t>Welkom</a:t>
            </a:r>
          </a:p>
        </p:txBody>
      </p:sp>
      <p:pic>
        <p:nvPicPr>
          <p:cNvPr id="10" name="Picture 9" descr="200701_cwi_75.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2" name="Picture 11"/>
          <p:cNvPicPr>
            <a:picLocks noChangeAspect="1"/>
          </p:cNvPicPr>
          <p:nvPr userDrawn="1"/>
        </p:nvPicPr>
        <p:blipFill>
          <a:blip r:embed="rId4"/>
          <a:stretch>
            <a:fillRect/>
          </a:stretch>
        </p:blipFill>
        <p:spPr>
          <a:xfrm>
            <a:off x="7141633" y="478505"/>
            <a:ext cx="1572252" cy="73128"/>
          </a:xfrm>
          <a:prstGeom prst="rect">
            <a:avLst/>
          </a:prstGeom>
        </p:spPr>
      </p:pic>
      <p:pic>
        <p:nvPicPr>
          <p:cNvPr id="14" name="Picture 13"/>
          <p:cNvPicPr>
            <a:picLocks noChangeAspect="1"/>
          </p:cNvPicPr>
          <p:nvPr userDrawn="1"/>
        </p:nvPicPr>
        <p:blipFill>
          <a:blip r:embed="rId5"/>
          <a:stretch>
            <a:fillRect/>
          </a:stretch>
        </p:blipFill>
        <p:spPr>
          <a:xfrm>
            <a:off x="1444923" y="1941513"/>
            <a:ext cx="6633618" cy="4458321"/>
          </a:xfrm>
          <a:prstGeom prst="rect">
            <a:avLst/>
          </a:prstGeom>
        </p:spPr>
      </p:pic>
      <p:pic>
        <p:nvPicPr>
          <p:cNvPr id="15" name="Picture 14" descr="200701_cwi_75.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557" y="2521416"/>
            <a:ext cx="2252408" cy="2252408"/>
          </a:xfrm>
          <a:prstGeom prst="rect">
            <a:avLst/>
          </a:prstGeom>
        </p:spPr>
      </p:pic>
    </p:spTree>
    <p:extLst>
      <p:ext uri="{BB962C8B-B14F-4D97-AF65-F5344CB8AC3E}">
        <p14:creationId xmlns:p14="http://schemas.microsoft.com/office/powerpoint/2010/main" val="276315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29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background color 1">
    <p:spTree>
      <p:nvGrpSpPr>
        <p:cNvPr id="1" name=""/>
        <p:cNvGrpSpPr/>
        <p:nvPr/>
      </p:nvGrpSpPr>
      <p:grpSpPr>
        <a:xfrm>
          <a:off x="0" y="0"/>
          <a:ext cx="0" cy="0"/>
          <a:chOff x="0" y="0"/>
          <a:chExt cx="0" cy="0"/>
        </a:xfrm>
      </p:grpSpPr>
      <p:sp>
        <p:nvSpPr>
          <p:cNvPr id="4" name="Rectangle 3"/>
          <p:cNvSpPr/>
          <p:nvPr userDrawn="1"/>
        </p:nvSpPr>
        <p:spPr>
          <a:xfrm>
            <a:off x="0" y="597693"/>
            <a:ext cx="9144000" cy="4545806"/>
          </a:xfrm>
          <a:prstGeom prst="rect">
            <a:avLst/>
          </a:prstGeom>
          <a:solidFill>
            <a:srgbClr val="95B584"/>
          </a:solidFill>
          <a:ln>
            <a:noFill/>
          </a:ln>
        </p:spPr>
        <p:style>
          <a:lnRef idx="1">
            <a:schemeClr val="accent1"/>
          </a:lnRef>
          <a:fillRef idx="3">
            <a:schemeClr val="accent1"/>
          </a:fillRef>
          <a:effectRef idx="2">
            <a:schemeClr val="accent1"/>
          </a:effectRef>
          <a:fontRef idx="minor">
            <a:schemeClr val="lt1"/>
          </a:fontRef>
        </p:style>
        <p:txBody>
          <a:bodyPr/>
          <a:lstStyle/>
          <a:p>
            <a:endParaRPr lang="en-US">
              <a:ln>
                <a:noFill/>
              </a:ln>
              <a:solidFill>
                <a:srgbClr val="95B584"/>
              </a:solidFill>
            </a:endParaRPr>
          </a:p>
        </p:txBody>
      </p:sp>
      <p:sp>
        <p:nvSpPr>
          <p:cNvPr id="3" name="Picture Placeholder 2"/>
          <p:cNvSpPr>
            <a:spLocks noGrp="1"/>
          </p:cNvSpPr>
          <p:nvPr>
            <p:ph type="pic" sz="quarter" idx="10" hasCustomPrompt="1"/>
          </p:nvPr>
        </p:nvSpPr>
        <p:spPr>
          <a:xfrm>
            <a:off x="1506538" y="597694"/>
            <a:ext cx="7637462" cy="4545806"/>
          </a:xfrm>
          <a:prstGeom prst="rect">
            <a:avLst/>
          </a:prstGeom>
        </p:spPr>
        <p:txBody>
          <a:bodyPr vert="horz"/>
          <a:lstStyle>
            <a:lvl1pPr>
              <a:defRPr sz="3200"/>
            </a:lvl1pPr>
          </a:lstStyle>
          <a:p>
            <a:r>
              <a:rPr lang="en-US" sz="2600" b="0" i="0">
                <a:solidFill>
                  <a:srgbClr val="000000"/>
                </a:solidFill>
                <a:latin typeface="Lucida Grande"/>
                <a:ea typeface="Lucida Grande"/>
                <a:cs typeface="Lucida Grande"/>
              </a:rPr>
              <a:t>1 photo</a:t>
            </a:r>
            <a:endParaRPr lang="en-US"/>
          </a:p>
        </p:txBody>
      </p:sp>
      <p:sp>
        <p:nvSpPr>
          <p:cNvPr id="6" name="Text Placeholder 6"/>
          <p:cNvSpPr>
            <a:spLocks noGrp="1"/>
          </p:cNvSpPr>
          <p:nvPr>
            <p:ph type="body" sz="quarter" idx="11"/>
          </p:nvPr>
        </p:nvSpPr>
        <p:spPr>
          <a:xfrm rot="16200000">
            <a:off x="-1557727" y="2697334"/>
            <a:ext cx="3947789" cy="482600"/>
          </a:xfrm>
          <a:prstGeom prst="rect">
            <a:avLst/>
          </a:prstGeom>
        </p:spPr>
        <p:txBody>
          <a:bodyPr vert="horz"/>
          <a:lstStyle>
            <a:lvl1pPr marL="0" indent="0">
              <a:buFontTx/>
              <a:buNone/>
              <a:defRPr sz="1400" b="0" i="0" cap="all">
                <a:solidFill>
                  <a:schemeClr val="bg1"/>
                </a:solidFill>
                <a:latin typeface=""/>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Click to edit Master text styles</a:t>
            </a:r>
          </a:p>
        </p:txBody>
      </p:sp>
      <p:pic>
        <p:nvPicPr>
          <p:cNvPr id="10" name="Picture 9" descr="200701_cwi_7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11" name="Picture 10"/>
          <p:cNvPicPr>
            <a:picLocks noChangeAspect="1"/>
          </p:cNvPicPr>
          <p:nvPr userDrawn="1"/>
        </p:nvPicPr>
        <p:blipFill>
          <a:blip r:embed="rId3"/>
          <a:stretch>
            <a:fillRect/>
          </a:stretch>
        </p:blipFill>
        <p:spPr>
          <a:xfrm>
            <a:off x="7141633" y="478505"/>
            <a:ext cx="1572252" cy="73128"/>
          </a:xfrm>
          <a:prstGeom prst="rect">
            <a:avLst/>
          </a:prstGeom>
        </p:spPr>
      </p:pic>
    </p:spTree>
    <p:extLst>
      <p:ext uri="{BB962C8B-B14F-4D97-AF65-F5344CB8AC3E}">
        <p14:creationId xmlns:p14="http://schemas.microsoft.com/office/powerpoint/2010/main" val="385487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1" name="Straight Connector 10"/>
          <p:cNvCxnSpPr/>
          <p:nvPr/>
        </p:nvCxnSpPr>
        <p:spPr>
          <a:xfrm>
            <a:off x="-244928" y="600810"/>
            <a:ext cx="9144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descr="200701_cwi_75.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811" y="40445"/>
            <a:ext cx="905164" cy="905164"/>
          </a:xfrm>
          <a:prstGeom prst="rect">
            <a:avLst/>
          </a:prstGeom>
        </p:spPr>
      </p:pic>
      <p:pic>
        <p:nvPicPr>
          <p:cNvPr id="6" name="Picture 5"/>
          <p:cNvPicPr>
            <a:picLocks noChangeAspect="1"/>
          </p:cNvPicPr>
          <p:nvPr userDrawn="1"/>
        </p:nvPicPr>
        <p:blipFill>
          <a:blip r:embed="rId14"/>
          <a:stretch>
            <a:fillRect/>
          </a:stretch>
        </p:blipFill>
        <p:spPr>
          <a:xfrm>
            <a:off x="7141633" y="478505"/>
            <a:ext cx="1572252" cy="73128"/>
          </a:xfrm>
          <a:prstGeom prst="rect">
            <a:avLst/>
          </a:prstGeom>
        </p:spPr>
      </p:pic>
    </p:spTree>
    <p:extLst>
      <p:ext uri="{BB962C8B-B14F-4D97-AF65-F5344CB8AC3E}">
        <p14:creationId xmlns:p14="http://schemas.microsoft.com/office/powerpoint/2010/main" val="43022472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63" r:id="rId4"/>
    <p:sldLayoutId id="2147483664" r:id="rId5"/>
    <p:sldLayoutId id="2147483653" r:id="rId6"/>
    <p:sldLayoutId id="2147483662" r:id="rId7"/>
    <p:sldLayoutId id="2147483651" r:id="rId8"/>
    <p:sldLayoutId id="2147483652" r:id="rId9"/>
    <p:sldLayoutId id="2147483660" r:id="rId10"/>
    <p:sldLayoutId id="21474836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1.mp4"/><Relationship Id="rId7" Type="http://schemas.openxmlformats.org/officeDocument/2006/relationships/notesSlide" Target="../notesSlides/notesSlide5.xml"/><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slideLayout" Target="../slideLayouts/slideLayout5.xml"/><Relationship Id="rId5" Type="http://schemas.openxmlformats.org/officeDocument/2006/relationships/video" Target="../media/media2.mp4"/><Relationship Id="rId4" Type="http://schemas.microsoft.com/office/2007/relationships/media" Target="../media/media2.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894" y="902977"/>
            <a:ext cx="8521983" cy="1520841"/>
          </a:xfrm>
        </p:spPr>
        <p:txBody>
          <a:bodyPr/>
          <a:lstStyle/>
          <a:p>
            <a:r>
              <a:rPr lang="en-US" sz="4800" dirty="0"/>
              <a:t>Structure!</a:t>
            </a:r>
          </a:p>
          <a:p>
            <a:r>
              <a:rPr lang="en-US" sz="2000" dirty="0"/>
              <a:t>Predicting the future with models and data</a:t>
            </a:r>
          </a:p>
        </p:txBody>
      </p:sp>
      <p:sp>
        <p:nvSpPr>
          <p:cNvPr id="3" name="Text Placeholder 1">
            <a:extLst>
              <a:ext uri="{FF2B5EF4-FFF2-40B4-BE49-F238E27FC236}">
                <a16:creationId xmlns:a16="http://schemas.microsoft.com/office/drawing/2014/main" id="{915AA92C-FE83-9E4A-9EE5-5B7733084341}"/>
              </a:ext>
            </a:extLst>
          </p:cNvPr>
          <p:cNvSpPr txBox="1">
            <a:spLocks/>
          </p:cNvSpPr>
          <p:nvPr/>
        </p:nvSpPr>
        <p:spPr>
          <a:xfrm>
            <a:off x="457894" y="2423818"/>
            <a:ext cx="2885469" cy="1123114"/>
          </a:xfrm>
          <a:prstGeom prst="rect">
            <a:avLst/>
          </a:prstGeom>
        </p:spPr>
        <p:txBody>
          <a:bodyPr vert="horz"/>
          <a:lstStyle>
            <a:lvl1pPr marL="0" indent="0" algn="l" defTabSz="457200" rtl="0" eaLnBrk="1" latinLnBrk="0" hangingPunct="1">
              <a:spcBef>
                <a:spcPct val="20000"/>
              </a:spcBef>
              <a:buFontTx/>
              <a:buNone/>
              <a:defRPr sz="7200" b="1" i="0" kern="1200">
                <a:solidFill>
                  <a:schemeClr val="bg1"/>
                </a:solidFill>
                <a:latin typeface=""/>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65000"/>
                    <a:lumOff val="35000"/>
                  </a:schemeClr>
                </a:solidFill>
              </a:rPr>
              <a:t>Benjamin Sanderse</a:t>
            </a:r>
          </a:p>
          <a:p>
            <a:r>
              <a:rPr lang="en-US" sz="1800" dirty="0">
                <a:solidFill>
                  <a:schemeClr val="tx1">
                    <a:lumMod val="65000"/>
                    <a:lumOff val="35000"/>
                  </a:schemeClr>
                </a:solidFill>
              </a:rPr>
              <a:t>Scientific Computing</a:t>
            </a:r>
          </a:p>
          <a:p>
            <a:r>
              <a:rPr lang="en-US" sz="1800" dirty="0">
                <a:solidFill>
                  <a:schemeClr val="tx1">
                    <a:lumMod val="65000"/>
                    <a:lumOff val="35000"/>
                  </a:schemeClr>
                </a:solidFill>
              </a:rPr>
              <a:t>11</a:t>
            </a:r>
            <a:r>
              <a:rPr lang="en-US" sz="1800" baseline="30000" dirty="0">
                <a:solidFill>
                  <a:schemeClr val="tx1">
                    <a:lumMod val="65000"/>
                    <a:lumOff val="35000"/>
                  </a:schemeClr>
                </a:solidFill>
              </a:rPr>
              <a:t>th</a:t>
            </a:r>
            <a:r>
              <a:rPr lang="en-US" sz="1800" dirty="0">
                <a:solidFill>
                  <a:schemeClr val="tx1">
                    <a:lumMod val="65000"/>
                    <a:lumOff val="35000"/>
                  </a:schemeClr>
                </a:solidFill>
              </a:rPr>
              <a:t> February 2021</a:t>
            </a:r>
          </a:p>
        </p:txBody>
      </p:sp>
    </p:spTree>
    <p:extLst>
      <p:ext uri="{BB962C8B-B14F-4D97-AF65-F5344CB8AC3E}">
        <p14:creationId xmlns:p14="http://schemas.microsoft.com/office/powerpoint/2010/main" val="2962640664"/>
      </p:ext>
    </p:extLst>
  </p:cSld>
  <p:clrMapOvr>
    <a:masterClrMapping/>
  </p:clrMapOvr>
  <mc:AlternateContent xmlns:mc="http://schemas.openxmlformats.org/markup-compatibility/2006" xmlns:p14="http://schemas.microsoft.com/office/powerpoint/2010/main">
    <mc:Choice Requires="p14">
      <p:transition spd="slow" p14:dur="2000" advTm="14667"/>
    </mc:Choice>
    <mc:Fallback xmlns="">
      <p:transition spd="slow" advTm="14667"/>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4250" y="1878809"/>
            <a:ext cx="2814955" cy="3218395"/>
          </a:xfrm>
        </p:spPr>
        <p:txBody>
          <a:bodyPr/>
          <a:lstStyle/>
          <a:p>
            <a:pPr marL="285750" indent="-285750">
              <a:buFont typeface="Arial" panose="020B0604020202020204" pitchFamily="34" charset="0"/>
              <a:buChar char="•"/>
            </a:pPr>
            <a:r>
              <a:rPr lang="en-US" dirty="0"/>
              <a:t>Structure: kinetic energy</a:t>
            </a:r>
          </a:p>
          <a:p>
            <a:pPr marL="285750" indent="-285750">
              <a:buFont typeface="Arial" panose="020B0604020202020204" pitchFamily="34" charset="0"/>
              <a:buChar char="•"/>
            </a:pPr>
            <a:r>
              <a:rPr lang="en-US" dirty="0"/>
              <a:t>Conserve energy when discretizing</a:t>
            </a:r>
          </a:p>
          <a:p>
            <a:pPr marL="285750" indent="-285750">
              <a:buFont typeface="Arial" panose="020B0604020202020204" pitchFamily="34" charset="0"/>
              <a:buChar char="•"/>
            </a:pPr>
            <a:r>
              <a:rPr lang="en-US" dirty="0"/>
              <a:t>Stable and accurate results</a:t>
            </a:r>
          </a:p>
          <a:p>
            <a:pPr marL="285750" indent="-28575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Example: incompressible fluid flow</a:t>
            </a:r>
            <a:endParaRPr lang="en-US" u="sng" dirty="0"/>
          </a:p>
        </p:txBody>
      </p:sp>
      <p:pic>
        <p:nvPicPr>
          <p:cNvPr id="4" name="inviscid_shear_layer_N200_FOM_Ynuci1.mp4">
            <a:hlinkClick r:id="" action="ppaction://media"/>
            <a:extLst>
              <a:ext uri="{FF2B5EF4-FFF2-40B4-BE49-F238E27FC236}">
                <a16:creationId xmlns:a16="http://schemas.microsoft.com/office/drawing/2014/main" id="{6759EA5E-A4F1-B346-813C-71535CCF4D3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593" r="10420"/>
          <a:stretch/>
        </p:blipFill>
        <p:spPr>
          <a:xfrm>
            <a:off x="3367397" y="1962024"/>
            <a:ext cx="2614843" cy="2391973"/>
          </a:xfrm>
          <a:prstGeom prst="rect">
            <a:avLst/>
          </a:prstGeom>
        </p:spPr>
      </p:pic>
    </p:spTree>
    <p:extLst>
      <p:ext uri="{BB962C8B-B14F-4D97-AF65-F5344CB8AC3E}">
        <p14:creationId xmlns:p14="http://schemas.microsoft.com/office/powerpoint/2010/main" val="41439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08113" y="1611974"/>
            <a:ext cx="5014202" cy="3218395"/>
          </a:xfrm>
        </p:spPr>
        <p:txBody>
          <a:bodyPr/>
          <a:lstStyle/>
          <a:p>
            <a:r>
              <a:rPr lang="en-US" dirty="0"/>
              <a:t>Embed structure to:</a:t>
            </a:r>
          </a:p>
          <a:p>
            <a:pPr marL="285750" indent="-285750">
              <a:buFont typeface="Arial" panose="020B0604020202020204" pitchFamily="34" charset="0"/>
              <a:buChar char="•"/>
            </a:pPr>
            <a:r>
              <a:rPr lang="en-US" dirty="0"/>
              <a:t>Need less data</a:t>
            </a:r>
          </a:p>
          <a:p>
            <a:pPr marL="285750" indent="-285750">
              <a:buFont typeface="Arial" panose="020B0604020202020204" pitchFamily="34" charset="0"/>
              <a:buChar char="•"/>
            </a:pPr>
            <a:r>
              <a:rPr lang="en-US" dirty="0"/>
              <a:t>Generalize better</a:t>
            </a:r>
          </a:p>
          <a:p>
            <a:pPr marL="285750" indent="-285750">
              <a:buFont typeface="Arial" panose="020B0604020202020204" pitchFamily="34" charset="0"/>
              <a:buChar char="•"/>
            </a:pPr>
            <a:r>
              <a:rPr lang="en-US" dirty="0"/>
              <a:t>Satisfy physical constraints</a:t>
            </a:r>
          </a:p>
          <a:p>
            <a:pPr marL="285750" indent="-285750">
              <a:buFont typeface="Arial" panose="020B0604020202020204" pitchFamily="34" charset="0"/>
              <a:buChar char="•"/>
            </a:pPr>
            <a:r>
              <a:rPr lang="en-US" dirty="0"/>
              <a:t>Make robust to perturbations</a:t>
            </a:r>
          </a:p>
          <a:p>
            <a:pPr marL="285750" indent="-285750">
              <a:buFont typeface="Arial" panose="020B0604020202020204" pitchFamily="34" charset="0"/>
              <a:buChar char="•"/>
            </a:pPr>
            <a:endParaRPr lang="en-US" dirty="0"/>
          </a:p>
          <a:p>
            <a:r>
              <a:rPr lang="en-US" b="1" dirty="0"/>
              <a:t>Idea: design neural networks analogous to physical models</a:t>
            </a:r>
          </a:p>
          <a:p>
            <a:endParaRPr lang="en-US" dirty="0"/>
          </a:p>
        </p:txBody>
      </p:sp>
      <p:sp>
        <p:nvSpPr>
          <p:cNvPr id="3" name="Title 2"/>
          <p:cNvSpPr>
            <a:spLocks noGrp="1"/>
          </p:cNvSpPr>
          <p:nvPr>
            <p:ph type="title"/>
          </p:nvPr>
        </p:nvSpPr>
        <p:spPr/>
        <p:txBody>
          <a:bodyPr/>
          <a:lstStyle/>
          <a:p>
            <a:r>
              <a:rPr lang="en-US" dirty="0"/>
              <a:t>Structure in </a:t>
            </a:r>
            <a:r>
              <a:rPr lang="en-US" u="sng" dirty="0"/>
              <a:t>data-driven methods</a:t>
            </a:r>
          </a:p>
        </p:txBody>
      </p:sp>
      <p:pic>
        <p:nvPicPr>
          <p:cNvPr id="4" name="Picture 3">
            <a:extLst>
              <a:ext uri="{FF2B5EF4-FFF2-40B4-BE49-F238E27FC236}">
                <a16:creationId xmlns:a16="http://schemas.microsoft.com/office/drawing/2014/main" id="{A27A8CA4-738A-CD4A-897E-163352AB1B74}"/>
              </a:ext>
            </a:extLst>
          </p:cNvPr>
          <p:cNvPicPr>
            <a:picLocks noChangeAspect="1"/>
          </p:cNvPicPr>
          <p:nvPr/>
        </p:nvPicPr>
        <p:blipFill rotWithShape="1">
          <a:blip r:embed="rId3"/>
          <a:srcRect l="6864" t="13867" b="2498"/>
          <a:stretch/>
        </p:blipFill>
        <p:spPr>
          <a:xfrm>
            <a:off x="7064106" y="1805346"/>
            <a:ext cx="1634527" cy="1432560"/>
          </a:xfrm>
          <a:prstGeom prst="rect">
            <a:avLst/>
          </a:prstGeom>
        </p:spPr>
      </p:pic>
      <p:sp>
        <p:nvSpPr>
          <p:cNvPr id="5" name="Text Placeholder 2">
            <a:extLst>
              <a:ext uri="{FF2B5EF4-FFF2-40B4-BE49-F238E27FC236}">
                <a16:creationId xmlns:a16="http://schemas.microsoft.com/office/drawing/2014/main" id="{A5E9C477-D1F9-ED4A-B93C-0548482808DE}"/>
              </a:ext>
            </a:extLst>
          </p:cNvPr>
          <p:cNvSpPr txBox="1">
            <a:spLocks/>
          </p:cNvSpPr>
          <p:nvPr/>
        </p:nvSpPr>
        <p:spPr>
          <a:xfrm>
            <a:off x="6993215" y="3436972"/>
            <a:ext cx="1680018"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Popular data-driven method: neural network</a:t>
            </a:r>
          </a:p>
        </p:txBody>
      </p:sp>
    </p:spTree>
    <p:extLst>
      <p:ext uri="{BB962C8B-B14F-4D97-AF65-F5344CB8AC3E}">
        <p14:creationId xmlns:p14="http://schemas.microsoft.com/office/powerpoint/2010/main" val="5755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7CEB73A4-8835-9247-8627-09DFCF595EED}"/>
              </a:ext>
            </a:extLst>
          </p:cNvPr>
          <p:cNvSpPr/>
          <p:nvPr/>
        </p:nvSpPr>
        <p:spPr>
          <a:xfrm>
            <a:off x="3013646" y="1415288"/>
            <a:ext cx="2877229" cy="2877230"/>
          </a:xfrm>
          <a:prstGeom prst="ellipse">
            <a:avLst/>
          </a:prstGeom>
          <a:solidFill>
            <a:schemeClr val="accent6">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Structure-preserving neural networks</a:t>
            </a:r>
            <a:endParaRPr lang="en-US" u="sng" dirty="0"/>
          </a:p>
        </p:txBody>
      </p:sp>
      <p:sp>
        <p:nvSpPr>
          <p:cNvPr id="6" name="Rounded Rectangle 5">
            <a:extLst>
              <a:ext uri="{FF2B5EF4-FFF2-40B4-BE49-F238E27FC236}">
                <a16:creationId xmlns:a16="http://schemas.microsoft.com/office/drawing/2014/main" id="{3200659D-86E7-BC4A-A0A2-D1DBE808703A}"/>
              </a:ext>
            </a:extLst>
          </p:cNvPr>
          <p:cNvSpPr/>
          <p:nvPr/>
        </p:nvSpPr>
        <p:spPr>
          <a:xfrm>
            <a:off x="575414" y="1879791"/>
            <a:ext cx="2315261"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Physical model</a:t>
            </a:r>
          </a:p>
        </p:txBody>
      </p:sp>
      <p:cxnSp>
        <p:nvCxnSpPr>
          <p:cNvPr id="8" name="Straight Arrow Connector 7">
            <a:extLst>
              <a:ext uri="{FF2B5EF4-FFF2-40B4-BE49-F238E27FC236}">
                <a16:creationId xmlns:a16="http://schemas.microsoft.com/office/drawing/2014/main" id="{2F895EAE-7D58-DB4C-A382-B860830EECBC}"/>
              </a:ext>
            </a:extLst>
          </p:cNvPr>
          <p:cNvCxnSpPr>
            <a:cxnSpLocks/>
            <a:stCxn id="40" idx="2"/>
            <a:endCxn id="50" idx="3"/>
          </p:cNvCxnSpPr>
          <p:nvPr/>
        </p:nvCxnSpPr>
        <p:spPr>
          <a:xfrm flipH="1">
            <a:off x="5577092" y="2624470"/>
            <a:ext cx="1701965" cy="722634"/>
          </a:xfrm>
          <a:prstGeom prst="straightConnector1">
            <a:avLst/>
          </a:prstGeom>
          <a:ln w="4445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C6431A-B379-B540-BE1C-73DEFED7AA3A}"/>
              </a:ext>
            </a:extLst>
          </p:cNvPr>
          <p:cNvCxnSpPr>
            <a:cxnSpLocks/>
            <a:stCxn id="6" idx="2"/>
            <a:endCxn id="50" idx="1"/>
          </p:cNvCxnSpPr>
          <p:nvPr/>
        </p:nvCxnSpPr>
        <p:spPr>
          <a:xfrm>
            <a:off x="1733045" y="2624470"/>
            <a:ext cx="1657029" cy="722634"/>
          </a:xfrm>
          <a:prstGeom prst="straightConnector1">
            <a:avLst/>
          </a:prstGeom>
          <a:ln w="4445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1743A5F3-8D97-7342-97C0-6E5278716298}"/>
              </a:ext>
            </a:extLst>
          </p:cNvPr>
          <p:cNvSpPr/>
          <p:nvPr/>
        </p:nvSpPr>
        <p:spPr>
          <a:xfrm>
            <a:off x="5724008" y="2853903"/>
            <a:ext cx="2647732" cy="744679"/>
          </a:xfrm>
          <a:prstGeom prst="roundRect">
            <a:avLst>
              <a:gd name="adj" fmla="val 0"/>
            </a:avLst>
          </a:prstGeom>
          <a:noFill/>
          <a:ln w="381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deep link</a:t>
            </a:r>
          </a:p>
        </p:txBody>
      </p:sp>
      <p:sp>
        <p:nvSpPr>
          <p:cNvPr id="40" name="Rounded Rectangle 39">
            <a:extLst>
              <a:ext uri="{FF2B5EF4-FFF2-40B4-BE49-F238E27FC236}">
                <a16:creationId xmlns:a16="http://schemas.microsoft.com/office/drawing/2014/main" id="{3077BC34-77A6-844E-A945-249C53AC7A22}"/>
              </a:ext>
            </a:extLst>
          </p:cNvPr>
          <p:cNvSpPr/>
          <p:nvPr/>
        </p:nvSpPr>
        <p:spPr>
          <a:xfrm>
            <a:off x="6085509" y="1893600"/>
            <a:ext cx="2387095" cy="730870"/>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Neural networks (</a:t>
            </a:r>
            <a:r>
              <a:rPr kumimoji="0" lang="en-US" sz="2000" b="0" i="0" u="none" strike="noStrike" kern="0" cap="none" spc="0" normalizeH="0" baseline="0" noProof="0" dirty="0" err="1">
                <a:ln>
                  <a:noFill/>
                </a:ln>
                <a:solidFill>
                  <a:srgbClr val="5E5E5E">
                    <a:lumMod val="50000"/>
                  </a:srgbClr>
                </a:solidFill>
                <a:effectLst/>
                <a:uLnTx/>
                <a:uFillTx/>
                <a:latin typeface="Arial" panose="020B0604020202020204" pitchFamily="34" charset="0"/>
                <a:cs typeface="Arial" panose="020B0604020202020204" pitchFamily="34" charset="0"/>
              </a:rPr>
              <a:t>dat</a:t>
            </a:r>
            <a:r>
              <a:rPr lang="en-US" sz="2000" kern="0" dirty="0">
                <a:solidFill>
                  <a:srgbClr val="5E5E5E">
                    <a:lumMod val="50000"/>
                  </a:srgbClr>
                </a:solidFill>
                <a:latin typeface="Arial" panose="020B0604020202020204" pitchFamily="34" charset="0"/>
                <a:cs typeface="Arial" panose="020B0604020202020204" pitchFamily="34" charset="0"/>
              </a:rPr>
              <a:t>a-driven)</a:t>
            </a:r>
            <a:endPar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9CBC884B-EB29-CE4F-9503-8579EBCDE2B7}"/>
              </a:ext>
            </a:extLst>
          </p:cNvPr>
          <p:cNvSpPr/>
          <p:nvPr/>
        </p:nvSpPr>
        <p:spPr>
          <a:xfrm>
            <a:off x="3358751" y="2084690"/>
            <a:ext cx="2187018" cy="744679"/>
          </a:xfrm>
          <a:prstGeom prst="roundRect">
            <a:avLst>
              <a:gd name="adj" fmla="val 0"/>
            </a:avLst>
          </a:prstGeom>
          <a:noFill/>
          <a:ln w="381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Structure!</a:t>
            </a:r>
          </a:p>
        </p:txBody>
      </p:sp>
      <p:sp>
        <p:nvSpPr>
          <p:cNvPr id="50" name="Rounded Rectangle 49">
            <a:extLst>
              <a:ext uri="{FF2B5EF4-FFF2-40B4-BE49-F238E27FC236}">
                <a16:creationId xmlns:a16="http://schemas.microsoft.com/office/drawing/2014/main" id="{3120D752-8B60-5D43-B32A-4C32B555BA16}"/>
              </a:ext>
            </a:extLst>
          </p:cNvPr>
          <p:cNvSpPr/>
          <p:nvPr/>
        </p:nvSpPr>
        <p:spPr>
          <a:xfrm>
            <a:off x="3390074" y="2974764"/>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lvl="0" algn="ctr" defTabSz="914400">
              <a:defRPr/>
            </a:pPr>
            <a:r>
              <a:rPr lang="en-US" sz="2000" kern="0" dirty="0">
                <a:solidFill>
                  <a:srgbClr val="5E5E5E">
                    <a:lumMod val="50000"/>
                  </a:srgbClr>
                </a:solidFill>
                <a:latin typeface="Arial" panose="020B0604020202020204" pitchFamily="34" charset="0"/>
                <a:cs typeface="Arial" panose="020B0604020202020204" pitchFamily="34" charset="0"/>
              </a:rPr>
              <a:t>Differential equations</a:t>
            </a:r>
          </a:p>
        </p:txBody>
      </p:sp>
      <p:sp>
        <p:nvSpPr>
          <p:cNvPr id="51" name="Rounded Rectangle 50">
            <a:extLst>
              <a:ext uri="{FF2B5EF4-FFF2-40B4-BE49-F238E27FC236}">
                <a16:creationId xmlns:a16="http://schemas.microsoft.com/office/drawing/2014/main" id="{DCDAC86D-7DC1-4044-A366-75F307591EBB}"/>
              </a:ext>
            </a:extLst>
          </p:cNvPr>
          <p:cNvSpPr/>
          <p:nvPr/>
        </p:nvSpPr>
        <p:spPr>
          <a:xfrm>
            <a:off x="3390074" y="4287285"/>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Predictions</a:t>
            </a:r>
          </a:p>
        </p:txBody>
      </p:sp>
      <p:cxnSp>
        <p:nvCxnSpPr>
          <p:cNvPr id="61" name="Straight Arrow Connector 60">
            <a:extLst>
              <a:ext uri="{FF2B5EF4-FFF2-40B4-BE49-F238E27FC236}">
                <a16:creationId xmlns:a16="http://schemas.microsoft.com/office/drawing/2014/main" id="{76077BD1-D40E-BF43-9C15-F3C0E446F93A}"/>
              </a:ext>
            </a:extLst>
          </p:cNvPr>
          <p:cNvCxnSpPr>
            <a:cxnSpLocks/>
            <a:stCxn id="50" idx="2"/>
            <a:endCxn id="51" idx="0"/>
          </p:cNvCxnSpPr>
          <p:nvPr/>
        </p:nvCxnSpPr>
        <p:spPr>
          <a:xfrm>
            <a:off x="4483583" y="3719443"/>
            <a:ext cx="0" cy="567842"/>
          </a:xfrm>
          <a:prstGeom prst="straightConnector1">
            <a:avLst/>
          </a:prstGeom>
          <a:ln w="444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48B032CF-42EC-4948-8519-0A742863AD9F}"/>
              </a:ext>
            </a:extLst>
          </p:cNvPr>
          <p:cNvSpPr txBox="1">
            <a:spLocks/>
          </p:cNvSpPr>
          <p:nvPr/>
        </p:nvSpPr>
        <p:spPr>
          <a:xfrm>
            <a:off x="7496917" y="3413422"/>
            <a:ext cx="1165838" cy="61204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t>Chen et al., 2018</a:t>
            </a:r>
          </a:p>
          <a:p>
            <a:r>
              <a:rPr lang="en-US" sz="900" dirty="0"/>
              <a:t>E, 2017</a:t>
            </a:r>
          </a:p>
          <a:p>
            <a:r>
              <a:rPr lang="en-US" sz="900" dirty="0"/>
              <a:t>Haber et al., 2018</a:t>
            </a:r>
          </a:p>
          <a:p>
            <a:r>
              <a:rPr lang="en-US" sz="1200" dirty="0"/>
              <a:t> </a:t>
            </a:r>
          </a:p>
        </p:txBody>
      </p:sp>
      <p:pic>
        <p:nvPicPr>
          <p:cNvPr id="4" name="Picture 3">
            <a:extLst>
              <a:ext uri="{FF2B5EF4-FFF2-40B4-BE49-F238E27FC236}">
                <a16:creationId xmlns:a16="http://schemas.microsoft.com/office/drawing/2014/main" id="{09CBFBDC-CEB1-E740-9C88-B530A8F26FAF}"/>
              </a:ext>
            </a:extLst>
          </p:cNvPr>
          <p:cNvPicPr>
            <a:picLocks noChangeAspect="1"/>
          </p:cNvPicPr>
          <p:nvPr/>
        </p:nvPicPr>
        <p:blipFill>
          <a:blip r:embed="rId3"/>
          <a:stretch>
            <a:fillRect/>
          </a:stretch>
        </p:blipFill>
        <p:spPr>
          <a:xfrm rot="5400000">
            <a:off x="9174944" y="2572099"/>
            <a:ext cx="2006317" cy="1424056"/>
          </a:xfrm>
          <a:prstGeom prst="rect">
            <a:avLst/>
          </a:prstGeom>
        </p:spPr>
      </p:pic>
    </p:spTree>
    <p:extLst>
      <p:ext uri="{BB962C8B-B14F-4D97-AF65-F5344CB8AC3E}">
        <p14:creationId xmlns:p14="http://schemas.microsoft.com/office/powerpoint/2010/main" val="37025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1"/>
      <p:bldP spid="50" grpId="0" animBg="1"/>
      <p:bldP spid="51"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7213" y="2103341"/>
            <a:ext cx="4129087" cy="2107468"/>
          </a:xfrm>
        </p:spPr>
        <p:txBody>
          <a:bodyPr/>
          <a:lstStyle/>
          <a:p>
            <a:pPr marL="285750" indent="-285750">
              <a:buFont typeface="Arial" panose="020B0604020202020204" pitchFamily="34" charset="0"/>
              <a:buChar char="•"/>
            </a:pPr>
            <a:r>
              <a:rPr lang="en-US" dirty="0"/>
              <a:t>Embedded Hamiltonian structure into the neural network: “</a:t>
            </a:r>
            <a:r>
              <a:rPr lang="en-US" b="1" dirty="0"/>
              <a:t>learn the Hamiltonian</a:t>
            </a:r>
            <a:r>
              <a:rPr lang="en-US" dirty="0"/>
              <a:t>, not the dynamics”</a:t>
            </a:r>
          </a:p>
          <a:p>
            <a:pPr marL="285750" indent="-285750">
              <a:buFont typeface="Arial" panose="020B0604020202020204" pitchFamily="34" charset="0"/>
              <a:buChar char="•"/>
            </a:pPr>
            <a:r>
              <a:rPr lang="en-US" dirty="0"/>
              <a:t>Accurate and stable learning of physical models based on data</a:t>
            </a:r>
          </a:p>
        </p:txBody>
      </p:sp>
      <p:sp>
        <p:nvSpPr>
          <p:cNvPr id="3" name="Title 2"/>
          <p:cNvSpPr>
            <a:spLocks noGrp="1"/>
          </p:cNvSpPr>
          <p:nvPr>
            <p:ph type="title"/>
          </p:nvPr>
        </p:nvSpPr>
        <p:spPr/>
        <p:txBody>
          <a:bodyPr/>
          <a:lstStyle/>
          <a:p>
            <a:r>
              <a:rPr lang="en-US" dirty="0"/>
              <a:t>Structure-preserving neural networks</a:t>
            </a:r>
            <a:endParaRPr lang="en-US" u="sng" dirty="0"/>
          </a:p>
        </p:txBody>
      </p:sp>
      <p:pic>
        <p:nvPicPr>
          <p:cNvPr id="4" name="mass_spring_noise_HNN_start_at_0">
            <a:hlinkClick r:id="" action="ppaction://media"/>
            <a:extLst>
              <a:ext uri="{FF2B5EF4-FFF2-40B4-BE49-F238E27FC236}">
                <a16:creationId xmlns:a16="http://schemas.microsoft.com/office/drawing/2014/main" id="{A0848BC6-06A3-954F-950F-922780ADD4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8975" y="1687450"/>
            <a:ext cx="3012150" cy="3012150"/>
          </a:xfrm>
          <a:prstGeom prst="rect">
            <a:avLst/>
          </a:prstGeom>
        </p:spPr>
      </p:pic>
      <p:sp>
        <p:nvSpPr>
          <p:cNvPr id="7" name="Text Placeholder 2">
            <a:extLst>
              <a:ext uri="{FF2B5EF4-FFF2-40B4-BE49-F238E27FC236}">
                <a16:creationId xmlns:a16="http://schemas.microsoft.com/office/drawing/2014/main" id="{36605E9D-074D-C843-9ECA-FA82A9DBC2AA}"/>
              </a:ext>
            </a:extLst>
          </p:cNvPr>
          <p:cNvSpPr txBox="1">
            <a:spLocks/>
          </p:cNvSpPr>
          <p:nvPr/>
        </p:nvSpPr>
        <p:spPr>
          <a:xfrm>
            <a:off x="575712" y="4659043"/>
            <a:ext cx="1663784" cy="61204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err="1"/>
              <a:t>Greydanus</a:t>
            </a:r>
            <a:r>
              <a:rPr lang="en-US" sz="800" dirty="0"/>
              <a:t> et al., 2019</a:t>
            </a:r>
            <a:endParaRPr lang="en-US" sz="1100" dirty="0"/>
          </a:p>
        </p:txBody>
      </p:sp>
      <p:sp>
        <p:nvSpPr>
          <p:cNvPr id="8" name="Text Placeholder 2">
            <a:extLst>
              <a:ext uri="{FF2B5EF4-FFF2-40B4-BE49-F238E27FC236}">
                <a16:creationId xmlns:a16="http://schemas.microsoft.com/office/drawing/2014/main" id="{C484CDE8-EE28-4B4F-96D7-CB1113D127E9}"/>
              </a:ext>
            </a:extLst>
          </p:cNvPr>
          <p:cNvSpPr txBox="1">
            <a:spLocks/>
          </p:cNvSpPr>
          <p:nvPr/>
        </p:nvSpPr>
        <p:spPr>
          <a:xfrm>
            <a:off x="5299855" y="4323673"/>
            <a:ext cx="3268443"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conserving structure</a:t>
            </a:r>
          </a:p>
        </p:txBody>
      </p:sp>
      <p:sp>
        <p:nvSpPr>
          <p:cNvPr id="9" name="Text Placeholder 2">
            <a:extLst>
              <a:ext uri="{FF2B5EF4-FFF2-40B4-BE49-F238E27FC236}">
                <a16:creationId xmlns:a16="http://schemas.microsoft.com/office/drawing/2014/main" id="{EF1E8597-2F3F-A34B-A1C7-917A540285C6}"/>
              </a:ext>
            </a:extLst>
          </p:cNvPr>
          <p:cNvSpPr txBox="1">
            <a:spLocks/>
          </p:cNvSpPr>
          <p:nvPr/>
        </p:nvSpPr>
        <p:spPr>
          <a:xfrm>
            <a:off x="5309268" y="1734398"/>
            <a:ext cx="3268443"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data-driven prediction</a:t>
            </a:r>
          </a:p>
        </p:txBody>
      </p:sp>
    </p:spTree>
    <p:extLst>
      <p:ext uri="{BB962C8B-B14F-4D97-AF65-F5344CB8AC3E}">
        <p14:creationId xmlns:p14="http://schemas.microsoft.com/office/powerpoint/2010/main" val="16251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4" fill="hold"/>
                                        <p:tgtEl>
                                          <p:spTgt spid="4"/>
                                        </p:tgtEl>
                                      </p:cBhvr>
                                    </p:cmd>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8710" y="1611974"/>
            <a:ext cx="5554169" cy="3218395"/>
          </a:xfrm>
        </p:spPr>
        <p:txBody>
          <a:bodyPr/>
          <a:lstStyle/>
          <a:p>
            <a:pPr marL="285750" indent="-285750">
              <a:buFont typeface="Arial" panose="020B0604020202020204" pitchFamily="34" charset="0"/>
              <a:buChar char="•"/>
            </a:pPr>
            <a:r>
              <a:rPr lang="en-US" dirty="0"/>
              <a:t>Grand challenges in climate change and energy transition require advanced computational models</a:t>
            </a:r>
          </a:p>
          <a:p>
            <a:pPr marL="285750" indent="-285750">
              <a:buFont typeface="Arial" panose="020B0604020202020204" pitchFamily="34" charset="0"/>
              <a:buChar char="•"/>
            </a:pPr>
            <a:endParaRPr lang="en-US" u="sng" dirty="0"/>
          </a:p>
          <a:p>
            <a:pPr marL="285750" indent="-285750">
              <a:buFont typeface="Arial" panose="020B0604020202020204" pitchFamily="34" charset="0"/>
              <a:buChar char="•"/>
            </a:pPr>
            <a:r>
              <a:rPr lang="en-US" dirty="0"/>
              <a:t>Structure preservation guides us in:</a:t>
            </a:r>
          </a:p>
          <a:p>
            <a:pPr marL="582613" indent="-309563">
              <a:buFont typeface="Arial" panose="020B0604020202020204" pitchFamily="34" charset="0"/>
              <a:buChar char="•"/>
            </a:pPr>
            <a:r>
              <a:rPr lang="en-US" dirty="0"/>
              <a:t>constructing state-of-the-art discretized physical models</a:t>
            </a:r>
          </a:p>
          <a:p>
            <a:pPr marL="582613" indent="-309563">
              <a:buFont typeface="Arial" panose="020B0604020202020204" pitchFamily="34" charset="0"/>
              <a:buChar char="•"/>
            </a:pPr>
            <a:r>
              <a:rPr lang="en-US" dirty="0"/>
              <a:t>designing new data-driven techniques</a:t>
            </a:r>
          </a:p>
          <a:p>
            <a:pPr marL="582613" indent="-309563">
              <a:buFont typeface="Arial" panose="020B0604020202020204" pitchFamily="34" charset="0"/>
              <a:buChar char="•"/>
            </a:pPr>
            <a:r>
              <a:rPr lang="en-US" dirty="0"/>
              <a:t>merging these two</a:t>
            </a:r>
          </a:p>
        </p:txBody>
      </p:sp>
      <p:sp>
        <p:nvSpPr>
          <p:cNvPr id="3" name="Title 2"/>
          <p:cNvSpPr>
            <a:spLocks noGrp="1"/>
          </p:cNvSpPr>
          <p:nvPr>
            <p:ph type="title"/>
          </p:nvPr>
        </p:nvSpPr>
        <p:spPr/>
        <p:txBody>
          <a:bodyPr/>
          <a:lstStyle/>
          <a:p>
            <a:r>
              <a:rPr lang="en-US" dirty="0"/>
              <a:t>Summary</a:t>
            </a:r>
            <a:endParaRPr lang="en-US" u="sng" dirty="0"/>
          </a:p>
        </p:txBody>
      </p:sp>
      <p:grpSp>
        <p:nvGrpSpPr>
          <p:cNvPr id="16" name="Group 15">
            <a:extLst>
              <a:ext uri="{FF2B5EF4-FFF2-40B4-BE49-F238E27FC236}">
                <a16:creationId xmlns:a16="http://schemas.microsoft.com/office/drawing/2014/main" id="{474F1565-2851-FF4C-9BC1-47B2C4DAA157}"/>
              </a:ext>
            </a:extLst>
          </p:cNvPr>
          <p:cNvGrpSpPr/>
          <p:nvPr/>
        </p:nvGrpSpPr>
        <p:grpSpPr>
          <a:xfrm>
            <a:off x="5379523" y="2321376"/>
            <a:ext cx="3713636" cy="2417108"/>
            <a:chOff x="3729885" y="2196432"/>
            <a:chExt cx="5842294" cy="3688271"/>
          </a:xfrm>
        </p:grpSpPr>
        <p:sp>
          <p:nvSpPr>
            <p:cNvPr id="4" name="Oval 3">
              <a:extLst>
                <a:ext uri="{FF2B5EF4-FFF2-40B4-BE49-F238E27FC236}">
                  <a16:creationId xmlns:a16="http://schemas.microsoft.com/office/drawing/2014/main" id="{4BF31DD3-95E9-8846-A800-8BE300FF0748}"/>
                </a:ext>
              </a:extLst>
            </p:cNvPr>
            <p:cNvSpPr/>
            <p:nvPr/>
          </p:nvSpPr>
          <p:spPr>
            <a:xfrm>
              <a:off x="5649498" y="2392076"/>
              <a:ext cx="2877229" cy="2877230"/>
            </a:xfrm>
            <a:prstGeom prst="ellipse">
              <a:avLst/>
            </a:prstGeom>
            <a:solidFill>
              <a:schemeClr val="accent6">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17AFBFDD-5BC1-9843-B00A-BFEC5485F970}"/>
                </a:ext>
              </a:extLst>
            </p:cNvPr>
            <p:cNvSpPr/>
            <p:nvPr/>
          </p:nvSpPr>
          <p:spPr>
            <a:xfrm>
              <a:off x="5916903" y="5140024"/>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Predictions</a:t>
              </a:r>
              <a:endPar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endParaRPr>
            </a:p>
          </p:txBody>
        </p:sp>
        <p:sp>
          <p:nvSpPr>
            <p:cNvPr id="9" name="Circular Arrow 8">
              <a:extLst>
                <a:ext uri="{FF2B5EF4-FFF2-40B4-BE49-F238E27FC236}">
                  <a16:creationId xmlns:a16="http://schemas.microsoft.com/office/drawing/2014/main" id="{5EDC63EE-5554-9D46-BE3F-2505CC607A87}"/>
                </a:ext>
              </a:extLst>
            </p:cNvPr>
            <p:cNvSpPr/>
            <p:nvPr/>
          </p:nvSpPr>
          <p:spPr>
            <a:xfrm rot="3160505">
              <a:off x="5367217" y="2127834"/>
              <a:ext cx="3338859" cy="3481984"/>
            </a:xfrm>
            <a:prstGeom prst="circularArrow">
              <a:avLst>
                <a:gd name="adj1" fmla="val 4646"/>
                <a:gd name="adj2" fmla="val 779776"/>
                <a:gd name="adj3" fmla="val 20451778"/>
                <a:gd name="adj4" fmla="val 10610126"/>
                <a:gd name="adj5" fmla="val 8596"/>
              </a:avLst>
            </a:prstGeom>
            <a:noFill/>
            <a:ln w="38100" cmpd="sng">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EFAD6C9B-31D0-964F-A611-A3D6364DBC1C}"/>
                </a:ext>
              </a:extLst>
            </p:cNvPr>
            <p:cNvSpPr/>
            <p:nvPr/>
          </p:nvSpPr>
          <p:spPr>
            <a:xfrm>
              <a:off x="8156390" y="2780077"/>
              <a:ext cx="1415789"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Data</a:t>
              </a:r>
            </a:p>
          </p:txBody>
        </p:sp>
        <p:sp>
          <p:nvSpPr>
            <p:cNvPr id="13" name="Circular Arrow 12">
              <a:extLst>
                <a:ext uri="{FF2B5EF4-FFF2-40B4-BE49-F238E27FC236}">
                  <a16:creationId xmlns:a16="http://schemas.microsoft.com/office/drawing/2014/main" id="{C661DEBB-924C-6544-9867-60F5E3AE4377}"/>
                </a:ext>
              </a:extLst>
            </p:cNvPr>
            <p:cNvSpPr/>
            <p:nvPr/>
          </p:nvSpPr>
          <p:spPr>
            <a:xfrm rot="18439495" flipH="1">
              <a:off x="5432334" y="2132948"/>
              <a:ext cx="3348489" cy="3475457"/>
            </a:xfrm>
            <a:prstGeom prst="circularArrow">
              <a:avLst>
                <a:gd name="adj1" fmla="val 4646"/>
                <a:gd name="adj2" fmla="val 779776"/>
                <a:gd name="adj3" fmla="val 20451778"/>
                <a:gd name="adj4" fmla="val 10610126"/>
                <a:gd name="adj5" fmla="val 8596"/>
              </a:avLst>
            </a:prstGeom>
            <a:noFill/>
            <a:ln w="38100" cmpd="sng">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a:extLst>
                <a:ext uri="{FF2B5EF4-FFF2-40B4-BE49-F238E27FC236}">
                  <a16:creationId xmlns:a16="http://schemas.microsoft.com/office/drawing/2014/main" id="{BA593359-8E6A-A449-B5C2-5686B2F35000}"/>
                </a:ext>
              </a:extLst>
            </p:cNvPr>
            <p:cNvSpPr/>
            <p:nvPr/>
          </p:nvSpPr>
          <p:spPr>
            <a:xfrm>
              <a:off x="6024372" y="3483116"/>
              <a:ext cx="2187018" cy="744679"/>
            </a:xfrm>
            <a:prstGeom prst="roundRect">
              <a:avLst>
                <a:gd name="adj" fmla="val 0"/>
              </a:avLst>
            </a:prstGeom>
            <a:noFill/>
            <a:ln w="381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Structure!</a:t>
              </a:r>
            </a:p>
          </p:txBody>
        </p:sp>
        <p:sp>
          <p:nvSpPr>
            <p:cNvPr id="6" name="Rounded Rectangle 5">
              <a:extLst>
                <a:ext uri="{FF2B5EF4-FFF2-40B4-BE49-F238E27FC236}">
                  <a16:creationId xmlns:a16="http://schemas.microsoft.com/office/drawing/2014/main" id="{16891218-4E15-494C-9418-51E27E4CC5E5}"/>
                </a:ext>
              </a:extLst>
            </p:cNvPr>
            <p:cNvSpPr/>
            <p:nvPr/>
          </p:nvSpPr>
          <p:spPr>
            <a:xfrm>
              <a:off x="3729885" y="2769239"/>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Physical model</a:t>
              </a:r>
            </a:p>
          </p:txBody>
        </p:sp>
      </p:grpSp>
    </p:spTree>
    <p:extLst>
      <p:ext uri="{BB962C8B-B14F-4D97-AF65-F5344CB8AC3E}">
        <p14:creationId xmlns:p14="http://schemas.microsoft.com/office/powerpoint/2010/main" val="111132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ublependulumCWI75_final.mp4">
            <a:hlinkClick r:id="" action="ppaction://media"/>
            <a:extLst>
              <a:ext uri="{FF2B5EF4-FFF2-40B4-BE49-F238E27FC236}">
                <a16:creationId xmlns:a16="http://schemas.microsoft.com/office/drawing/2014/main" id="{87A8721A-1A48-7643-8079-E3564A2B49E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7536" b="9342"/>
          <a:stretch/>
        </p:blipFill>
        <p:spPr>
          <a:xfrm>
            <a:off x="445151" y="829158"/>
            <a:ext cx="7762701" cy="4145797"/>
          </a:xfrm>
          <a:prstGeom prst="rect">
            <a:avLst/>
          </a:prstGeom>
        </p:spPr>
      </p:pic>
    </p:spTree>
    <p:extLst>
      <p:ext uri="{BB962C8B-B14F-4D97-AF65-F5344CB8AC3E}">
        <p14:creationId xmlns:p14="http://schemas.microsoft.com/office/powerpoint/2010/main" val="23357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r>
              <a:rPr lang="en-US" dirty="0"/>
              <a:t>Predicting the future: weather and climate</a:t>
            </a:r>
          </a:p>
        </p:txBody>
      </p:sp>
      <p:sp>
        <p:nvSpPr>
          <p:cNvPr id="10" name="Text Placeholder 8">
            <a:extLst>
              <a:ext uri="{FF2B5EF4-FFF2-40B4-BE49-F238E27FC236}">
                <a16:creationId xmlns:a16="http://schemas.microsoft.com/office/drawing/2014/main" id="{D1F871BF-645B-7C43-AD0E-D78CFDD47354}"/>
              </a:ext>
            </a:extLst>
          </p:cNvPr>
          <p:cNvSpPr txBox="1">
            <a:spLocks/>
          </p:cNvSpPr>
          <p:nvPr/>
        </p:nvSpPr>
        <p:spPr>
          <a:xfrm>
            <a:off x="5712619" y="4150537"/>
            <a:ext cx="6862762" cy="3218395"/>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1" name="Text Placeholder 8">
            <a:extLst>
              <a:ext uri="{FF2B5EF4-FFF2-40B4-BE49-F238E27FC236}">
                <a16:creationId xmlns:a16="http://schemas.microsoft.com/office/drawing/2014/main" id="{8A700663-62EA-9C4A-B6D7-B4F234F4B24D}"/>
              </a:ext>
            </a:extLst>
          </p:cNvPr>
          <p:cNvSpPr txBox="1">
            <a:spLocks/>
          </p:cNvSpPr>
          <p:nvPr/>
        </p:nvSpPr>
        <p:spPr>
          <a:xfrm>
            <a:off x="2932113" y="5261726"/>
            <a:ext cx="6862762" cy="3218395"/>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18" name="Picture 17">
            <a:extLst>
              <a:ext uri="{FF2B5EF4-FFF2-40B4-BE49-F238E27FC236}">
                <a16:creationId xmlns:a16="http://schemas.microsoft.com/office/drawing/2014/main" id="{9777F9C5-4F81-8D45-804C-8B719DD5D7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78" b="99836" l="0" r="99106">
                        <a14:foregroundMark x1="80876" y1="54680" x2="80876" y2="54680"/>
                        <a14:foregroundMark x1="71046" y1="73235" x2="84004" y2="62890"/>
                        <a14:foregroundMark x1="87489" y1="44335" x2="87489" y2="44335"/>
                        <a14:foregroundMark x1="13226" y1="18719" x2="12243" y2="17570"/>
                        <a14:foregroundMark x1="17337" y1="25452" x2="17873" y2="28243"/>
                        <a14:foregroundMark x1="16711" y1="18719" x2="16175" y2="19048"/>
                        <a14:foregroundMark x1="11081" y1="13629" x2="18677" y2="14778"/>
                        <a14:foregroundMark x1="12243" y1="81773" x2="16711" y2="84236"/>
                      </a14:backgroundRemoval>
                    </a14:imgEffect>
                  </a14:imgLayer>
                </a14:imgProps>
              </a:ext>
            </a:extLst>
          </a:blip>
          <a:stretch>
            <a:fillRect/>
          </a:stretch>
        </p:blipFill>
        <p:spPr>
          <a:xfrm>
            <a:off x="3619782" y="1824120"/>
            <a:ext cx="5152216" cy="2804021"/>
          </a:xfrm>
          <a:prstGeom prst="rect">
            <a:avLst/>
          </a:prstGeom>
          <a:ln>
            <a:noFill/>
          </a:ln>
          <a:effectLst>
            <a:outerShdw blurRad="292100" dist="139700" dir="2700000" algn="tl" rotWithShape="0">
              <a:srgbClr val="333333">
                <a:alpha val="65000"/>
              </a:srgbClr>
            </a:outerShdw>
          </a:effectLst>
        </p:spPr>
      </p:pic>
      <p:pic>
        <p:nvPicPr>
          <p:cNvPr id="19" name="Picture 2">
            <a:extLst>
              <a:ext uri="{FF2B5EF4-FFF2-40B4-BE49-F238E27FC236}">
                <a16:creationId xmlns:a16="http://schemas.microsoft.com/office/drawing/2014/main" id="{9E1EAAF4-8B39-2944-BE34-AA6CE8979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18" y="2203484"/>
            <a:ext cx="2727055" cy="2045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2">
            <a:extLst>
              <a:ext uri="{FF2B5EF4-FFF2-40B4-BE49-F238E27FC236}">
                <a16:creationId xmlns:a16="http://schemas.microsoft.com/office/drawing/2014/main" id="{DDD9F7F7-1AD5-0E4F-ACD3-593D533C8733}"/>
              </a:ext>
            </a:extLst>
          </p:cNvPr>
          <p:cNvSpPr txBox="1">
            <a:spLocks/>
          </p:cNvSpPr>
          <p:nvPr/>
        </p:nvSpPr>
        <p:spPr>
          <a:xfrm>
            <a:off x="5458739" y="4775514"/>
            <a:ext cx="3313259"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Jansson et al., Regional </a:t>
            </a:r>
            <a:r>
              <a:rPr lang="en-US" sz="800" dirty="0" err="1"/>
              <a:t>Superparameterization</a:t>
            </a:r>
            <a:r>
              <a:rPr lang="en-US" sz="800" dirty="0"/>
              <a:t> in a Global Circulation Model Using Large Eddy Simulations, JAMES, 2019</a:t>
            </a:r>
          </a:p>
          <a:p>
            <a:r>
              <a:rPr lang="en-US" sz="1100" dirty="0"/>
              <a:t> </a:t>
            </a:r>
          </a:p>
        </p:txBody>
      </p:sp>
    </p:spTree>
    <p:extLst>
      <p:ext uri="{BB962C8B-B14F-4D97-AF65-F5344CB8AC3E}">
        <p14:creationId xmlns:p14="http://schemas.microsoft.com/office/powerpoint/2010/main" val="82954871"/>
      </p:ext>
    </p:extLst>
  </p:cSld>
  <p:clrMapOvr>
    <a:masterClrMapping/>
  </p:clrMapOvr>
  <mc:AlternateContent xmlns:mc="http://schemas.openxmlformats.org/markup-compatibility/2006" xmlns:p14="http://schemas.microsoft.com/office/powerpoint/2010/main">
    <mc:Choice Requires="p14">
      <p:transition spd="slow" p14:dur="2000" advTm="976"/>
    </mc:Choice>
    <mc:Fallback xmlns="">
      <p:transition spd="slow" advTm="97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r>
              <a:rPr lang="en-US" dirty="0"/>
              <a:t>Predicting the future: energy</a:t>
            </a:r>
          </a:p>
        </p:txBody>
      </p:sp>
      <p:pic>
        <p:nvPicPr>
          <p:cNvPr id="4" name="Picture 3">
            <a:extLst>
              <a:ext uri="{FF2B5EF4-FFF2-40B4-BE49-F238E27FC236}">
                <a16:creationId xmlns:a16="http://schemas.microsoft.com/office/drawing/2014/main" id="{5A9575E9-91C8-E944-9BE4-E584E16319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629"/>
          <a:stretch/>
        </p:blipFill>
        <p:spPr>
          <a:xfrm>
            <a:off x="5067972" y="1767905"/>
            <a:ext cx="3202903" cy="2403051"/>
          </a:xfrm>
          <a:prstGeom prst="rect">
            <a:avLst/>
          </a:prstGeom>
          <a:ln>
            <a:noFill/>
          </a:ln>
          <a:effectLst>
            <a:outerShdw blurRad="292100" dist="139700" dir="2700000" algn="tl" rotWithShape="0">
              <a:srgbClr val="333333">
                <a:alpha val="65000"/>
              </a:srgbClr>
            </a:outerShdw>
          </a:effectLst>
        </p:spPr>
      </p:pic>
      <p:sp>
        <p:nvSpPr>
          <p:cNvPr id="10" name="Text Placeholder 8">
            <a:extLst>
              <a:ext uri="{FF2B5EF4-FFF2-40B4-BE49-F238E27FC236}">
                <a16:creationId xmlns:a16="http://schemas.microsoft.com/office/drawing/2014/main" id="{D1F871BF-645B-7C43-AD0E-D78CFDD47354}"/>
              </a:ext>
            </a:extLst>
          </p:cNvPr>
          <p:cNvSpPr txBox="1">
            <a:spLocks/>
          </p:cNvSpPr>
          <p:nvPr/>
        </p:nvSpPr>
        <p:spPr>
          <a:xfrm>
            <a:off x="5712619" y="4150537"/>
            <a:ext cx="6862762" cy="3218395"/>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1" name="Text Placeholder 8">
            <a:extLst>
              <a:ext uri="{FF2B5EF4-FFF2-40B4-BE49-F238E27FC236}">
                <a16:creationId xmlns:a16="http://schemas.microsoft.com/office/drawing/2014/main" id="{8A700663-62EA-9C4A-B6D7-B4F234F4B24D}"/>
              </a:ext>
            </a:extLst>
          </p:cNvPr>
          <p:cNvSpPr txBox="1">
            <a:spLocks/>
          </p:cNvSpPr>
          <p:nvPr/>
        </p:nvSpPr>
        <p:spPr>
          <a:xfrm>
            <a:off x="2932113" y="5261726"/>
            <a:ext cx="6862762" cy="3218395"/>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7" name="Picture 6">
            <a:extLst>
              <a:ext uri="{FF2B5EF4-FFF2-40B4-BE49-F238E27FC236}">
                <a16:creationId xmlns:a16="http://schemas.microsoft.com/office/drawing/2014/main" id="{1A5360F1-181C-CC48-8562-E2C9E0ACA25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7995" y="1660553"/>
            <a:ext cx="3792977" cy="2510403"/>
          </a:xfrm>
          <a:prstGeom prst="rect">
            <a:avLst/>
          </a:prstGeom>
          <a:ln>
            <a:noFill/>
          </a:ln>
          <a:effectLst>
            <a:outerShdw blurRad="292100" dist="139700" dir="2700000" algn="tl" rotWithShape="0">
              <a:srgbClr val="333333">
                <a:alpha val="65000"/>
              </a:srgbClr>
            </a:outerShdw>
          </a:effectLst>
        </p:spPr>
      </p:pic>
      <p:sp>
        <p:nvSpPr>
          <p:cNvPr id="8" name="Text Placeholder 2">
            <a:extLst>
              <a:ext uri="{FF2B5EF4-FFF2-40B4-BE49-F238E27FC236}">
                <a16:creationId xmlns:a16="http://schemas.microsoft.com/office/drawing/2014/main" id="{F3CF32C5-9A5B-A042-8ADA-4D3DBE91313D}"/>
              </a:ext>
            </a:extLst>
          </p:cNvPr>
          <p:cNvSpPr txBox="1">
            <a:spLocks/>
          </p:cNvSpPr>
          <p:nvPr/>
        </p:nvSpPr>
        <p:spPr>
          <a:xfrm>
            <a:off x="1009107" y="4784355"/>
            <a:ext cx="3313259"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err="1"/>
              <a:t>Yous</a:t>
            </a:r>
            <a:r>
              <a:rPr lang="en-US" sz="800" dirty="0"/>
              <a:t> van Halder, CWI</a:t>
            </a:r>
          </a:p>
          <a:p>
            <a:r>
              <a:rPr lang="en-US" sz="1100" dirty="0"/>
              <a:t> </a:t>
            </a:r>
          </a:p>
        </p:txBody>
      </p:sp>
      <p:sp>
        <p:nvSpPr>
          <p:cNvPr id="9" name="Text Placeholder 2">
            <a:extLst>
              <a:ext uri="{FF2B5EF4-FFF2-40B4-BE49-F238E27FC236}">
                <a16:creationId xmlns:a16="http://schemas.microsoft.com/office/drawing/2014/main" id="{0682B6D7-9C7B-344C-864C-8E91E9CC86FD}"/>
              </a:ext>
            </a:extLst>
          </p:cNvPr>
          <p:cNvSpPr txBox="1">
            <a:spLocks/>
          </p:cNvSpPr>
          <p:nvPr/>
        </p:nvSpPr>
        <p:spPr>
          <a:xfrm>
            <a:off x="5012793" y="4784355"/>
            <a:ext cx="3313259"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Bel Air Aviation</a:t>
            </a:r>
          </a:p>
          <a:p>
            <a:r>
              <a:rPr lang="en-US" sz="1100" dirty="0"/>
              <a:t> </a:t>
            </a:r>
          </a:p>
        </p:txBody>
      </p:sp>
      <p:sp>
        <p:nvSpPr>
          <p:cNvPr id="12" name="Text Placeholder 2">
            <a:extLst>
              <a:ext uri="{FF2B5EF4-FFF2-40B4-BE49-F238E27FC236}">
                <a16:creationId xmlns:a16="http://schemas.microsoft.com/office/drawing/2014/main" id="{244AA1D7-7607-3C41-A816-97A370CFEB9D}"/>
              </a:ext>
            </a:extLst>
          </p:cNvPr>
          <p:cNvSpPr txBox="1">
            <a:spLocks/>
          </p:cNvSpPr>
          <p:nvPr/>
        </p:nvSpPr>
        <p:spPr>
          <a:xfrm>
            <a:off x="1171783" y="4274359"/>
            <a:ext cx="2316420" cy="431406"/>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Sloshing of LNG</a:t>
            </a:r>
          </a:p>
        </p:txBody>
      </p:sp>
      <p:sp>
        <p:nvSpPr>
          <p:cNvPr id="13" name="Text Placeholder 2">
            <a:extLst>
              <a:ext uri="{FF2B5EF4-FFF2-40B4-BE49-F238E27FC236}">
                <a16:creationId xmlns:a16="http://schemas.microsoft.com/office/drawing/2014/main" id="{E228E096-0106-A143-BB91-7554DB85CF91}"/>
              </a:ext>
            </a:extLst>
          </p:cNvPr>
          <p:cNvSpPr txBox="1">
            <a:spLocks/>
          </p:cNvSpPr>
          <p:nvPr/>
        </p:nvSpPr>
        <p:spPr>
          <a:xfrm>
            <a:off x="5511212" y="4274359"/>
            <a:ext cx="2316420" cy="431406"/>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Offshore wind farms</a:t>
            </a:r>
          </a:p>
        </p:txBody>
      </p:sp>
    </p:spTree>
    <p:extLst>
      <p:ext uri="{BB962C8B-B14F-4D97-AF65-F5344CB8AC3E}">
        <p14:creationId xmlns:p14="http://schemas.microsoft.com/office/powerpoint/2010/main" val="1908027089"/>
      </p:ext>
    </p:extLst>
  </p:cSld>
  <p:clrMapOvr>
    <a:masterClrMapping/>
  </p:clrMapOvr>
  <mc:AlternateContent xmlns:mc="http://schemas.openxmlformats.org/markup-compatibility/2006" xmlns:p14="http://schemas.microsoft.com/office/powerpoint/2010/main">
    <mc:Choice Requires="p14">
      <p:transition spd="slow" p14:dur="2000" advTm="592"/>
    </mc:Choice>
    <mc:Fallback xmlns="">
      <p:transition spd="slow" advTm="5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7604" y="1035223"/>
            <a:ext cx="4646165" cy="431357"/>
          </a:xfrm>
          <a:prstGeom prst="rect">
            <a:avLst/>
          </a:prstGeom>
        </p:spPr>
        <p:txBody>
          <a:bodyPr/>
          <a:lstStyle/>
          <a:p>
            <a:r>
              <a:rPr lang="en-US" dirty="0"/>
              <a:t>Predicting the future: COVID</a:t>
            </a:r>
          </a:p>
        </p:txBody>
      </p:sp>
      <p:sp>
        <p:nvSpPr>
          <p:cNvPr id="10" name="Text Placeholder 8">
            <a:extLst>
              <a:ext uri="{FF2B5EF4-FFF2-40B4-BE49-F238E27FC236}">
                <a16:creationId xmlns:a16="http://schemas.microsoft.com/office/drawing/2014/main" id="{D1F871BF-645B-7C43-AD0E-D78CFDD47354}"/>
              </a:ext>
            </a:extLst>
          </p:cNvPr>
          <p:cNvSpPr txBox="1">
            <a:spLocks/>
          </p:cNvSpPr>
          <p:nvPr/>
        </p:nvSpPr>
        <p:spPr>
          <a:xfrm>
            <a:off x="5712619" y="4150537"/>
            <a:ext cx="6862762" cy="3218395"/>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1" name="Text Placeholder 8">
            <a:extLst>
              <a:ext uri="{FF2B5EF4-FFF2-40B4-BE49-F238E27FC236}">
                <a16:creationId xmlns:a16="http://schemas.microsoft.com/office/drawing/2014/main" id="{8A700663-62EA-9C4A-B6D7-B4F234F4B24D}"/>
              </a:ext>
            </a:extLst>
          </p:cNvPr>
          <p:cNvSpPr txBox="1">
            <a:spLocks/>
          </p:cNvSpPr>
          <p:nvPr/>
        </p:nvSpPr>
        <p:spPr>
          <a:xfrm>
            <a:off x="2932113" y="5261726"/>
            <a:ext cx="6862762" cy="3218395"/>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15" name="Picture 14">
            <a:extLst>
              <a:ext uri="{FF2B5EF4-FFF2-40B4-BE49-F238E27FC236}">
                <a16:creationId xmlns:a16="http://schemas.microsoft.com/office/drawing/2014/main" id="{BFB56E0B-D749-004B-94B3-1AD84E2BAF9A}"/>
              </a:ext>
            </a:extLst>
          </p:cNvPr>
          <p:cNvPicPr>
            <a:picLocks noChangeAspect="1"/>
          </p:cNvPicPr>
          <p:nvPr/>
        </p:nvPicPr>
        <p:blipFill>
          <a:blip r:embed="rId4"/>
          <a:stretch>
            <a:fillRect/>
          </a:stretch>
        </p:blipFill>
        <p:spPr>
          <a:xfrm>
            <a:off x="321604" y="2268335"/>
            <a:ext cx="3578341" cy="109627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1DE7081-3EEA-244E-975F-A03C14C19053}"/>
              </a:ext>
            </a:extLst>
          </p:cNvPr>
          <p:cNvPicPr>
            <a:picLocks noChangeAspect="1"/>
          </p:cNvPicPr>
          <p:nvPr/>
        </p:nvPicPr>
        <p:blipFill rotWithShape="1">
          <a:blip r:embed="rId5"/>
          <a:srcRect r="33602"/>
          <a:stretch/>
        </p:blipFill>
        <p:spPr>
          <a:xfrm>
            <a:off x="4357687" y="2277124"/>
            <a:ext cx="4043627" cy="2174977"/>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02BF2025-3137-374F-9F7B-14A5DDD9641E}"/>
              </a:ext>
            </a:extLst>
          </p:cNvPr>
          <p:cNvGrpSpPr/>
          <p:nvPr/>
        </p:nvGrpSpPr>
        <p:grpSpPr>
          <a:xfrm>
            <a:off x="6481987" y="1326458"/>
            <a:ext cx="2316420" cy="1361159"/>
            <a:chOff x="6481987" y="1326458"/>
            <a:chExt cx="2316420" cy="1361159"/>
          </a:xfrm>
        </p:grpSpPr>
        <p:sp>
          <p:nvSpPr>
            <p:cNvPr id="8" name="Text Placeholder 2">
              <a:extLst>
                <a:ext uri="{FF2B5EF4-FFF2-40B4-BE49-F238E27FC236}">
                  <a16:creationId xmlns:a16="http://schemas.microsoft.com/office/drawing/2014/main" id="{88B52D1F-2963-1942-8B1A-DD7FE40FF6B8}"/>
                </a:ext>
              </a:extLst>
            </p:cNvPr>
            <p:cNvSpPr txBox="1">
              <a:spLocks/>
            </p:cNvSpPr>
            <p:nvPr/>
          </p:nvSpPr>
          <p:spPr>
            <a:xfrm>
              <a:off x="6481987" y="1326458"/>
              <a:ext cx="2316420" cy="431406"/>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Evaluation of different exit-strategies</a:t>
              </a:r>
            </a:p>
          </p:txBody>
        </p:sp>
        <p:cxnSp>
          <p:nvCxnSpPr>
            <p:cNvPr id="9" name="Straight Arrow Connector 8">
              <a:extLst>
                <a:ext uri="{FF2B5EF4-FFF2-40B4-BE49-F238E27FC236}">
                  <a16:creationId xmlns:a16="http://schemas.microsoft.com/office/drawing/2014/main" id="{BC45941B-93D9-BF4B-B89D-60581EEB9399}"/>
                </a:ext>
              </a:extLst>
            </p:cNvPr>
            <p:cNvCxnSpPr>
              <a:cxnSpLocks/>
            </p:cNvCxnSpPr>
            <p:nvPr/>
          </p:nvCxnSpPr>
          <p:spPr>
            <a:xfrm flipH="1">
              <a:off x="7491470" y="1893995"/>
              <a:ext cx="148727" cy="793622"/>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4" name="Text Placeholder 2">
            <a:extLst>
              <a:ext uri="{FF2B5EF4-FFF2-40B4-BE49-F238E27FC236}">
                <a16:creationId xmlns:a16="http://schemas.microsoft.com/office/drawing/2014/main" id="{5F5668C1-E8C7-9F44-9C17-B976F289794B}"/>
              </a:ext>
            </a:extLst>
          </p:cNvPr>
          <p:cNvSpPr txBox="1">
            <a:spLocks/>
          </p:cNvSpPr>
          <p:nvPr/>
        </p:nvSpPr>
        <p:spPr>
          <a:xfrm>
            <a:off x="4326938" y="4689435"/>
            <a:ext cx="3996607"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err="1"/>
              <a:t>Gugole</a:t>
            </a:r>
            <a:r>
              <a:rPr lang="en-US" sz="800" dirty="0"/>
              <a:t> et al., Uncertainty quantification of COVID-19 exit strategies in an individual-based and geographically stratified transmission model, Draft, 2021.</a:t>
            </a:r>
          </a:p>
          <a:p>
            <a:r>
              <a:rPr lang="en-US" sz="1100" dirty="0"/>
              <a:t> </a:t>
            </a:r>
          </a:p>
        </p:txBody>
      </p:sp>
      <p:sp>
        <p:nvSpPr>
          <p:cNvPr id="16" name="Text Placeholder 2">
            <a:extLst>
              <a:ext uri="{FF2B5EF4-FFF2-40B4-BE49-F238E27FC236}">
                <a16:creationId xmlns:a16="http://schemas.microsoft.com/office/drawing/2014/main" id="{618607FA-5319-CB4A-BC8E-C0F0577A01AC}"/>
              </a:ext>
            </a:extLst>
          </p:cNvPr>
          <p:cNvSpPr txBox="1">
            <a:spLocks/>
          </p:cNvSpPr>
          <p:nvPr/>
        </p:nvSpPr>
        <p:spPr>
          <a:xfrm>
            <a:off x="325760" y="4689435"/>
            <a:ext cx="3699976"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Based on: </a:t>
            </a:r>
            <a:r>
              <a:rPr lang="en-US" sz="800" dirty="0" err="1"/>
              <a:t>Edeling</a:t>
            </a:r>
            <a:r>
              <a:rPr lang="en-US" sz="800" dirty="0"/>
              <a:t> et al., The Impact of Uncertainty on Predictions of the </a:t>
            </a:r>
            <a:r>
              <a:rPr lang="en-US" sz="800" dirty="0" err="1"/>
              <a:t>CovidSim</a:t>
            </a:r>
            <a:r>
              <a:rPr lang="en-US" sz="800" dirty="0"/>
              <a:t> Epidemiological Code, Nature Computational Science, 2021.</a:t>
            </a:r>
            <a:endParaRPr lang="en-US" sz="1100" dirty="0"/>
          </a:p>
        </p:txBody>
      </p:sp>
    </p:spTree>
    <p:custDataLst>
      <p:tags r:id="rId1"/>
    </p:custDataLst>
    <p:extLst>
      <p:ext uri="{BB962C8B-B14F-4D97-AF65-F5344CB8AC3E}">
        <p14:creationId xmlns:p14="http://schemas.microsoft.com/office/powerpoint/2010/main" val="1029876831"/>
      </p:ext>
    </p:extLst>
  </p:cSld>
  <p:clrMapOvr>
    <a:masterClrMapping/>
  </p:clrMapOvr>
  <mc:AlternateContent xmlns:mc="http://schemas.openxmlformats.org/markup-compatibility/2006" xmlns:p14="http://schemas.microsoft.com/office/powerpoint/2010/main">
    <mc:Choice Requires="p14">
      <p:transition spd="slow" p14:dur="2000" advTm="1712"/>
    </mc:Choice>
    <mc:Fallback xmlns="">
      <p:transition spd="slow" advTm="1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9032" y="1712525"/>
            <a:ext cx="3331337" cy="3218395"/>
          </a:xfrm>
        </p:spPr>
        <p:txBody>
          <a:bodyPr/>
          <a:lstStyle/>
          <a:p>
            <a:pPr marL="285750" indent="-285750">
              <a:buFont typeface="Wingdings" pitchFamily="2" charset="2"/>
              <a:buChar char="ü"/>
            </a:pPr>
            <a:r>
              <a:rPr lang="en-US" dirty="0"/>
              <a:t>Universal laws of nature</a:t>
            </a:r>
          </a:p>
          <a:p>
            <a:pPr marL="285750" indent="-285750">
              <a:buFont typeface="Arial" panose="020B0604020202020204" pitchFamily="34" charset="0"/>
              <a:buChar char="•"/>
            </a:pPr>
            <a:endParaRPr lang="en-US" dirty="0"/>
          </a:p>
          <a:p>
            <a:r>
              <a:rPr lang="en-US" b="1" dirty="0"/>
              <a:t>But:</a:t>
            </a:r>
          </a:p>
          <a:p>
            <a:pPr marL="285750" indent="-285750">
              <a:buFont typeface="Arial" panose="020B0604020202020204" pitchFamily="34" charset="0"/>
              <a:buChar char="•"/>
            </a:pPr>
            <a:r>
              <a:rPr lang="en-US" dirty="0"/>
              <a:t>Sensitive to conditions </a:t>
            </a:r>
            <a:br>
              <a:rPr lang="en-US" dirty="0"/>
            </a:br>
            <a:r>
              <a:rPr lang="en-US" dirty="0"/>
              <a:t>(nonlinear, chaos)</a:t>
            </a:r>
          </a:p>
          <a:p>
            <a:pPr marL="285750" indent="-285750">
              <a:buFont typeface="Arial" panose="020B0604020202020204" pitchFamily="34" charset="0"/>
              <a:buChar char="•"/>
            </a:pPr>
            <a:r>
              <a:rPr lang="en-US" dirty="0"/>
              <a:t>Uncertainty in formulation</a:t>
            </a:r>
            <a:br>
              <a:rPr lang="en-US" dirty="0"/>
            </a:br>
            <a:r>
              <a:rPr lang="en-US" dirty="0"/>
              <a:t>or parameters</a:t>
            </a:r>
          </a:p>
          <a:p>
            <a:pPr marL="285750" indent="-285750">
              <a:buFont typeface="Arial" panose="020B0604020202020204" pitchFamily="34" charset="0"/>
              <a:buChar char="•"/>
            </a:pPr>
            <a:r>
              <a:rPr lang="en-US" dirty="0"/>
              <a:t>Expensive to solve</a:t>
            </a:r>
            <a:br>
              <a:rPr lang="en-US" dirty="0"/>
            </a:br>
            <a:endParaRPr lang="en-US" dirty="0"/>
          </a:p>
        </p:txBody>
      </p:sp>
      <p:sp>
        <p:nvSpPr>
          <p:cNvPr id="2" name="Title 1"/>
          <p:cNvSpPr>
            <a:spLocks noGrp="1"/>
          </p:cNvSpPr>
          <p:nvPr>
            <p:ph type="title"/>
          </p:nvPr>
        </p:nvSpPr>
        <p:spPr/>
        <p:txBody>
          <a:bodyPr/>
          <a:lstStyle/>
          <a:p>
            <a:r>
              <a:rPr lang="en-US" dirty="0"/>
              <a:t>Predicting the future: physical models</a:t>
            </a:r>
          </a:p>
        </p:txBody>
      </p:sp>
      <p:pic>
        <p:nvPicPr>
          <p:cNvPr id="11" name="doublependulum_RK4.mp4">
            <a:hlinkClick r:id="" action="ppaction://media"/>
            <a:extLst>
              <a:ext uri="{FF2B5EF4-FFF2-40B4-BE49-F238E27FC236}">
                <a16:creationId xmlns:a16="http://schemas.microsoft.com/office/drawing/2014/main" id="{BE247384-AECE-A843-A321-3CBFE080F6F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6877"/>
          <a:stretch/>
        </p:blipFill>
        <p:spPr>
          <a:xfrm>
            <a:off x="3411415" y="1862433"/>
            <a:ext cx="3187040" cy="2566800"/>
          </a:xfrm>
          <a:prstGeom prst="rect">
            <a:avLst/>
          </a:prstGeom>
        </p:spPr>
      </p:pic>
      <p:pic>
        <p:nvPicPr>
          <p:cNvPr id="13" name="doublependulum_FE_t25_N2500_lowg.mp4">
            <a:hlinkClick r:id="" action="ppaction://media"/>
            <a:extLst>
              <a:ext uri="{FF2B5EF4-FFF2-40B4-BE49-F238E27FC236}">
                <a16:creationId xmlns:a16="http://schemas.microsoft.com/office/drawing/2014/main" id="{490261B7-D9EE-DE48-9780-050B008B96B0}"/>
              </a:ext>
            </a:extLst>
          </p:cNvPr>
          <p:cNvPicPr>
            <a:picLocks noChangeAspect="1"/>
          </p:cNvPicPr>
          <p:nvPr>
            <a:videoFile r:link="rId5"/>
            <p:extLst>
              <p:ext uri="{DAA4B4D4-6D71-4841-9C94-3DE7FCFB9230}">
                <p14:media xmlns:p14="http://schemas.microsoft.com/office/powerpoint/2010/main" r:embed="rId4"/>
              </p:ext>
            </p:extLst>
          </p:nvPr>
        </p:nvPicPr>
        <p:blipFill>
          <a:blip r:embed="rId8"/>
          <a:stretch>
            <a:fillRect/>
          </a:stretch>
        </p:blipFill>
        <p:spPr>
          <a:xfrm>
            <a:off x="5985000" y="1862433"/>
            <a:ext cx="3422400" cy="2566800"/>
          </a:xfrm>
          <a:prstGeom prst="rect">
            <a:avLst/>
          </a:prstGeom>
        </p:spPr>
      </p:pic>
      <p:sp>
        <p:nvSpPr>
          <p:cNvPr id="14" name="Text Placeholder 2">
            <a:extLst>
              <a:ext uri="{FF2B5EF4-FFF2-40B4-BE49-F238E27FC236}">
                <a16:creationId xmlns:a16="http://schemas.microsoft.com/office/drawing/2014/main" id="{2E3820A7-AF39-A740-89D4-58DE5C33116C}"/>
              </a:ext>
            </a:extLst>
          </p:cNvPr>
          <p:cNvSpPr txBox="1">
            <a:spLocks/>
          </p:cNvSpPr>
          <p:nvPr/>
        </p:nvSpPr>
        <p:spPr>
          <a:xfrm>
            <a:off x="4378128" y="2065265"/>
            <a:ext cx="1216604"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baseline</a:t>
            </a:r>
          </a:p>
        </p:txBody>
      </p:sp>
      <p:sp>
        <p:nvSpPr>
          <p:cNvPr id="15" name="Text Placeholder 2">
            <a:extLst>
              <a:ext uri="{FF2B5EF4-FFF2-40B4-BE49-F238E27FC236}">
                <a16:creationId xmlns:a16="http://schemas.microsoft.com/office/drawing/2014/main" id="{77C743C0-5649-454D-968A-5547512AFA05}"/>
              </a:ext>
            </a:extLst>
          </p:cNvPr>
          <p:cNvSpPr txBox="1">
            <a:spLocks/>
          </p:cNvSpPr>
          <p:nvPr/>
        </p:nvSpPr>
        <p:spPr>
          <a:xfrm>
            <a:off x="6537990" y="1894509"/>
            <a:ext cx="2316420"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2% uncertainty </a:t>
            </a:r>
          </a:p>
          <a:p>
            <a:pPr algn="ctr"/>
            <a:r>
              <a:rPr lang="en-US" sz="1600" dirty="0"/>
              <a:t>in gravity</a:t>
            </a:r>
          </a:p>
        </p:txBody>
      </p:sp>
      <p:grpSp>
        <p:nvGrpSpPr>
          <p:cNvPr id="19" name="Group 18">
            <a:extLst>
              <a:ext uri="{FF2B5EF4-FFF2-40B4-BE49-F238E27FC236}">
                <a16:creationId xmlns:a16="http://schemas.microsoft.com/office/drawing/2014/main" id="{43A45227-7C3F-864C-AC81-402ACFA85B92}"/>
              </a:ext>
            </a:extLst>
          </p:cNvPr>
          <p:cNvGrpSpPr/>
          <p:nvPr/>
        </p:nvGrpSpPr>
        <p:grpSpPr>
          <a:xfrm>
            <a:off x="4651829" y="3657600"/>
            <a:ext cx="3164114" cy="1310249"/>
            <a:chOff x="5903935" y="1127059"/>
            <a:chExt cx="3164114" cy="1310249"/>
          </a:xfrm>
        </p:grpSpPr>
        <p:sp>
          <p:nvSpPr>
            <p:cNvPr id="20" name="Text Placeholder 2">
              <a:extLst>
                <a:ext uri="{FF2B5EF4-FFF2-40B4-BE49-F238E27FC236}">
                  <a16:creationId xmlns:a16="http://schemas.microsoft.com/office/drawing/2014/main" id="{010B2F9F-1C38-E145-AC4C-96C70EEBBC61}"/>
                </a:ext>
              </a:extLst>
            </p:cNvPr>
            <p:cNvSpPr txBox="1">
              <a:spLocks/>
            </p:cNvSpPr>
            <p:nvPr/>
          </p:nvSpPr>
          <p:spPr>
            <a:xfrm>
              <a:off x="5903935" y="2005902"/>
              <a:ext cx="3164114" cy="431406"/>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completely different solutions</a:t>
              </a:r>
            </a:p>
          </p:txBody>
        </p:sp>
        <p:cxnSp>
          <p:nvCxnSpPr>
            <p:cNvPr id="21" name="Straight Arrow Connector 20">
              <a:extLst>
                <a:ext uri="{FF2B5EF4-FFF2-40B4-BE49-F238E27FC236}">
                  <a16:creationId xmlns:a16="http://schemas.microsoft.com/office/drawing/2014/main" id="{7716F844-1165-7349-8F91-E0389877823F}"/>
                </a:ext>
              </a:extLst>
            </p:cNvPr>
            <p:cNvCxnSpPr>
              <a:cxnSpLocks/>
              <a:stCxn id="20" idx="0"/>
            </p:cNvCxnSpPr>
            <p:nvPr/>
          </p:nvCxnSpPr>
          <p:spPr>
            <a:xfrm flipH="1" flipV="1">
              <a:off x="6753020" y="1504430"/>
              <a:ext cx="732972" cy="501472"/>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6F1F28-6E76-3E44-9D93-A4234B88A1B8}"/>
                </a:ext>
              </a:extLst>
            </p:cNvPr>
            <p:cNvCxnSpPr>
              <a:cxnSpLocks/>
              <a:stCxn id="20" idx="0"/>
            </p:cNvCxnSpPr>
            <p:nvPr/>
          </p:nvCxnSpPr>
          <p:spPr>
            <a:xfrm flipV="1">
              <a:off x="7485992" y="1127059"/>
              <a:ext cx="508866" cy="878843"/>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853302174"/>
      </p:ext>
    </p:extLst>
  </p:cSld>
  <p:clrMapOvr>
    <a:masterClrMapping/>
  </p:clrMapOvr>
  <mc:AlternateContent xmlns:mc="http://schemas.openxmlformats.org/markup-compatibility/2006" xmlns:p14="http://schemas.microsoft.com/office/powerpoint/2010/main">
    <mc:Choice Requires="p14">
      <p:transition spd="slow" p14:dur="2000" advTm="7711"/>
    </mc:Choice>
    <mc:Fallback xmlns="">
      <p:transition spd="slow" advTm="77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31250" fill="hold"/>
                                        <p:tgtEl>
                                          <p:spTgt spid="13"/>
                                        </p:tgtEl>
                                      </p:cBhvr>
                                    </p:cmd>
                                  </p:childTnLst>
                                </p:cTn>
                              </p:par>
                              <p:par>
                                <p:cTn id="15" presetID="1" presetClass="mediacall" presetSubtype="0" fill="hold" nodeType="withEffect">
                                  <p:stCondLst>
                                    <p:cond delay="0"/>
                                  </p:stCondLst>
                                  <p:childTnLst>
                                    <p:cmd type="call" cmd="playFrom(0.0)">
                                      <p:cBhvr>
                                        <p:cTn id="16" dur="31250"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1"/>
                                        </p:tgtEl>
                                      </p:cBhvr>
                                    </p:cmd>
                                  </p:childTnLst>
                                </p:cTn>
                              </p:par>
                            </p:childTnLst>
                          </p:cTn>
                        </p:par>
                      </p:childTnLst>
                    </p:cTn>
                  </p:par>
                </p:childTnLst>
              </p:cTn>
              <p:nextCondLst>
                <p:cond evt="onClick" delay="0">
                  <p:tgtEl>
                    <p:spTgt spid="11"/>
                  </p:tgtEl>
                </p:cond>
              </p:nextCondLst>
            </p:seq>
            <p:video>
              <p:cMediaNode vol="80000">
                <p:cTn id="36" fill="hold" display="0">
                  <p:stCondLst>
                    <p:cond delay="indefinite"/>
                  </p:stCondLst>
                </p:cTn>
                <p:tgtEl>
                  <p:spTgt spid="11"/>
                </p:tgtEl>
              </p:cMediaNode>
            </p:video>
            <p:video>
              <p:cMediaNode vol="80000">
                <p:cTn id="37" fill="hold" display="0">
                  <p:stCondLst>
                    <p:cond delay="indefinite"/>
                  </p:stCondLst>
                </p:cTn>
                <p:tgtEl>
                  <p:spTgt spid="13"/>
                </p:tgtEl>
              </p:cMediaNode>
            </p:vide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3"/>
                                        </p:tgtEl>
                                      </p:cBhvr>
                                    </p:cmd>
                                  </p:childTnLst>
                                </p:cTn>
                              </p:par>
                            </p:childTnLst>
                          </p:cTn>
                        </p:par>
                      </p:childTnLst>
                    </p:cTn>
                  </p:par>
                </p:childTnLst>
              </p:cTn>
              <p:nextCondLst>
                <p:cond evt="onClick" delay="0">
                  <p:tgtEl>
                    <p:spTgt spid="13"/>
                  </p:tgtEl>
                </p:cond>
              </p:nextCondLst>
            </p:seq>
          </p:childTnLst>
        </p:cTn>
      </p:par>
    </p:tnLst>
    <p:bldLst>
      <p:bldP spid="14" grpId="0"/>
      <p:bldP spid="15" grpId="0"/>
    </p:bldLst>
  </p:timing>
  <p:extLst mod="1">
    <p:ext uri="{E180D4A7-C9FB-4DFB-919C-405C955672EB}">
      <p14:showEvtLst xmlns:p14="http://schemas.microsoft.com/office/powerpoint/2010/main">
        <p14:playEvt time="29" objId="11"/>
        <p14:playEvt time="35" objId="13"/>
        <p14:stopEvt time="7711" objId="11"/>
        <p14:stopEvt time="7711" objId="1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03318" y="1611974"/>
            <a:ext cx="4226739" cy="3218395"/>
          </a:xfrm>
        </p:spPr>
        <p:txBody>
          <a:bodyPr/>
          <a:lstStyle/>
          <a:p>
            <a:pPr marL="285750" indent="-285750">
              <a:buFont typeface="Wingdings" pitchFamily="2" charset="2"/>
              <a:buChar char="ü"/>
            </a:pPr>
            <a:endParaRPr lang="en-US" dirty="0"/>
          </a:p>
          <a:p>
            <a:pPr marL="285750" indent="-285750">
              <a:buFont typeface="Wingdings" pitchFamily="2" charset="2"/>
              <a:buChar char="ü"/>
            </a:pPr>
            <a:r>
              <a:rPr lang="en-US" dirty="0"/>
              <a:t>Computer learns model </a:t>
            </a:r>
            <a:br>
              <a:rPr lang="en-US" dirty="0"/>
            </a:br>
            <a:r>
              <a:rPr lang="en-US" dirty="0"/>
              <a:t>(machine-learning)</a:t>
            </a:r>
          </a:p>
          <a:p>
            <a:endParaRPr lang="en-US" b="1" dirty="0"/>
          </a:p>
          <a:p>
            <a:r>
              <a:rPr lang="en-US" b="1" dirty="0"/>
              <a:t>But:</a:t>
            </a:r>
          </a:p>
          <a:p>
            <a:pPr marL="285750" indent="-285750">
              <a:buFont typeface="Arial" panose="020B0604020202020204" pitchFamily="34" charset="0"/>
              <a:buChar char="•"/>
            </a:pPr>
            <a:r>
              <a:rPr lang="en-US" dirty="0"/>
              <a:t>Big (?) data</a:t>
            </a:r>
          </a:p>
          <a:p>
            <a:pPr marL="285750" indent="-285750">
              <a:buFont typeface="Arial" panose="020B0604020202020204" pitchFamily="34" charset="0"/>
              <a:buChar char="•"/>
            </a:pPr>
            <a:r>
              <a:rPr lang="en-US" dirty="0"/>
              <a:t>Generalization difficult</a:t>
            </a:r>
          </a:p>
          <a:p>
            <a:pPr marL="285750" indent="-285750">
              <a:buFont typeface="Arial" panose="020B0604020202020204" pitchFamily="34" charset="0"/>
              <a:buChar char="•"/>
            </a:pPr>
            <a:r>
              <a:rPr lang="en-US" dirty="0"/>
              <a:t>Physical constraints not satisfied</a:t>
            </a:r>
          </a:p>
          <a:p>
            <a:pPr marL="285750" indent="-285750">
              <a:buFont typeface="Arial" panose="020B0604020202020204" pitchFamily="34" charset="0"/>
              <a:buChar char="•"/>
            </a:pPr>
            <a:r>
              <a:rPr lang="en-US" dirty="0"/>
              <a:t>Often not robust to perturbations</a:t>
            </a:r>
          </a:p>
        </p:txBody>
      </p:sp>
      <p:sp>
        <p:nvSpPr>
          <p:cNvPr id="2" name="Title 1"/>
          <p:cNvSpPr>
            <a:spLocks noGrp="1"/>
          </p:cNvSpPr>
          <p:nvPr>
            <p:ph type="title"/>
          </p:nvPr>
        </p:nvSpPr>
        <p:spPr/>
        <p:txBody>
          <a:bodyPr/>
          <a:lstStyle/>
          <a:p>
            <a:r>
              <a:rPr lang="en-US" dirty="0"/>
              <a:t>Predicting the future: data-driven techniques</a:t>
            </a:r>
          </a:p>
        </p:txBody>
      </p:sp>
      <p:pic>
        <p:nvPicPr>
          <p:cNvPr id="4" name="mass_spring_noise_baseline_start_at_0">
            <a:hlinkClick r:id="" action="ppaction://media"/>
            <a:extLst>
              <a:ext uri="{FF2B5EF4-FFF2-40B4-BE49-F238E27FC236}">
                <a16:creationId xmlns:a16="http://schemas.microsoft.com/office/drawing/2014/main" id="{EF07E13C-5A23-4841-9BA0-BAB975A3C7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54307" y="1611974"/>
            <a:ext cx="3178366" cy="3178366"/>
          </a:xfrm>
          <a:prstGeom prst="rect">
            <a:avLst/>
          </a:prstGeom>
        </p:spPr>
      </p:pic>
      <p:sp>
        <p:nvSpPr>
          <p:cNvPr id="13" name="Text Placeholder 2">
            <a:extLst>
              <a:ext uri="{FF2B5EF4-FFF2-40B4-BE49-F238E27FC236}">
                <a16:creationId xmlns:a16="http://schemas.microsoft.com/office/drawing/2014/main" id="{7CDD42F4-5E14-A74D-AA4E-07521CE9A35D}"/>
              </a:ext>
            </a:extLst>
          </p:cNvPr>
          <p:cNvSpPr txBox="1">
            <a:spLocks/>
          </p:cNvSpPr>
          <p:nvPr/>
        </p:nvSpPr>
        <p:spPr>
          <a:xfrm>
            <a:off x="5299855" y="4466173"/>
            <a:ext cx="3268443"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 </a:t>
            </a:r>
            <a:r>
              <a:rPr lang="en-US" sz="1600" b="1" dirty="0"/>
              <a:t>not</a:t>
            </a:r>
            <a:r>
              <a:rPr lang="en-US" sz="1600" dirty="0"/>
              <a:t> satisfying physics</a:t>
            </a:r>
          </a:p>
        </p:txBody>
      </p:sp>
      <p:sp>
        <p:nvSpPr>
          <p:cNvPr id="17" name="Rectangle 16">
            <a:extLst>
              <a:ext uri="{FF2B5EF4-FFF2-40B4-BE49-F238E27FC236}">
                <a16:creationId xmlns:a16="http://schemas.microsoft.com/office/drawing/2014/main" id="{A5E38A96-4EE7-0A41-A704-2CDD7BA23EF2}"/>
              </a:ext>
            </a:extLst>
          </p:cNvPr>
          <p:cNvSpPr/>
          <p:nvPr/>
        </p:nvSpPr>
        <p:spPr>
          <a:xfrm>
            <a:off x="5480838" y="1611974"/>
            <a:ext cx="184731" cy="369332"/>
          </a:xfrm>
          <a:prstGeom prst="rect">
            <a:avLst/>
          </a:prstGeom>
        </p:spPr>
        <p:txBody>
          <a:bodyPr wrap="none">
            <a:spAutoFit/>
          </a:bodyPr>
          <a:lstStyle/>
          <a:p>
            <a:endParaRPr lang="en-US" dirty="0"/>
          </a:p>
        </p:txBody>
      </p:sp>
      <p:sp>
        <p:nvSpPr>
          <p:cNvPr id="18" name="Text Placeholder 2">
            <a:extLst>
              <a:ext uri="{FF2B5EF4-FFF2-40B4-BE49-F238E27FC236}">
                <a16:creationId xmlns:a16="http://schemas.microsoft.com/office/drawing/2014/main" id="{445955B8-3D7D-0740-9273-5E9050062A1B}"/>
              </a:ext>
            </a:extLst>
          </p:cNvPr>
          <p:cNvSpPr txBox="1">
            <a:spLocks/>
          </p:cNvSpPr>
          <p:nvPr/>
        </p:nvSpPr>
        <p:spPr>
          <a:xfrm>
            <a:off x="5309268" y="1734398"/>
            <a:ext cx="3268443"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data-driven prediction</a:t>
            </a:r>
          </a:p>
        </p:txBody>
      </p:sp>
    </p:spTree>
    <p:extLst>
      <p:ext uri="{BB962C8B-B14F-4D97-AF65-F5344CB8AC3E}">
        <p14:creationId xmlns:p14="http://schemas.microsoft.com/office/powerpoint/2010/main" val="31038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3334" fill="hold"/>
                                        <p:tgtEl>
                                          <p:spTgt spid="4"/>
                                        </p:tgtEl>
                                      </p:cBhvr>
                                    </p:cmd>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621A8B2-E187-8841-84BB-D429202A40AD}"/>
              </a:ext>
            </a:extLst>
          </p:cNvPr>
          <p:cNvSpPr>
            <a:spLocks noGrp="1"/>
          </p:cNvSpPr>
          <p:nvPr>
            <p:ph type="title"/>
          </p:nvPr>
        </p:nvSpPr>
        <p:spPr>
          <a:xfrm>
            <a:off x="1166645" y="837510"/>
            <a:ext cx="6978644" cy="431357"/>
          </a:xfrm>
        </p:spPr>
        <p:txBody>
          <a:bodyPr/>
          <a:lstStyle/>
          <a:p>
            <a:r>
              <a:rPr lang="en-US" dirty="0"/>
              <a:t>Idea: integrate physics and data with </a:t>
            </a:r>
            <a:r>
              <a:rPr lang="en-US" u="sng" dirty="0"/>
              <a:t>structure</a:t>
            </a:r>
          </a:p>
        </p:txBody>
      </p:sp>
      <p:sp>
        <p:nvSpPr>
          <p:cNvPr id="18" name="Oval 17">
            <a:extLst>
              <a:ext uri="{FF2B5EF4-FFF2-40B4-BE49-F238E27FC236}">
                <a16:creationId xmlns:a16="http://schemas.microsoft.com/office/drawing/2014/main" id="{A74B650D-7BDB-254E-893D-C9AF6897C54D}"/>
              </a:ext>
            </a:extLst>
          </p:cNvPr>
          <p:cNvSpPr/>
          <p:nvPr/>
        </p:nvSpPr>
        <p:spPr>
          <a:xfrm>
            <a:off x="3127130" y="1456358"/>
            <a:ext cx="2877229" cy="2877230"/>
          </a:xfrm>
          <a:prstGeom prst="ellipse">
            <a:avLst/>
          </a:prstGeom>
          <a:solidFill>
            <a:schemeClr val="accent6">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4271219-B439-0744-85DE-BF533F1173EA}"/>
              </a:ext>
            </a:extLst>
          </p:cNvPr>
          <p:cNvSpPr/>
          <p:nvPr/>
        </p:nvSpPr>
        <p:spPr>
          <a:xfrm>
            <a:off x="3394535" y="4204306"/>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Predictions</a:t>
            </a:r>
          </a:p>
        </p:txBody>
      </p:sp>
      <p:sp>
        <p:nvSpPr>
          <p:cNvPr id="5" name="Rounded Rectangle 4">
            <a:extLst>
              <a:ext uri="{FF2B5EF4-FFF2-40B4-BE49-F238E27FC236}">
                <a16:creationId xmlns:a16="http://schemas.microsoft.com/office/drawing/2014/main" id="{02CE0E7A-4175-EC48-AD2D-425A3F6D546E}"/>
              </a:ext>
            </a:extLst>
          </p:cNvPr>
          <p:cNvSpPr/>
          <p:nvPr/>
        </p:nvSpPr>
        <p:spPr>
          <a:xfrm>
            <a:off x="1207517" y="1833521"/>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Physical model</a:t>
            </a:r>
          </a:p>
        </p:txBody>
      </p:sp>
      <p:sp>
        <p:nvSpPr>
          <p:cNvPr id="15" name="Rounded Rectangle 14">
            <a:extLst>
              <a:ext uri="{FF2B5EF4-FFF2-40B4-BE49-F238E27FC236}">
                <a16:creationId xmlns:a16="http://schemas.microsoft.com/office/drawing/2014/main" id="{25C99F03-5C74-1444-9AE3-EEC47E344661}"/>
              </a:ext>
            </a:extLst>
          </p:cNvPr>
          <p:cNvSpPr/>
          <p:nvPr/>
        </p:nvSpPr>
        <p:spPr>
          <a:xfrm>
            <a:off x="3446901" y="2521072"/>
            <a:ext cx="2187018" cy="744679"/>
          </a:xfrm>
          <a:prstGeom prst="roundRect">
            <a:avLst>
              <a:gd name="adj" fmla="val 0"/>
            </a:avLst>
          </a:prstGeom>
          <a:noFill/>
          <a:ln w="381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Structure!</a:t>
            </a:r>
          </a:p>
        </p:txBody>
      </p:sp>
      <p:grpSp>
        <p:nvGrpSpPr>
          <p:cNvPr id="25" name="Group 24">
            <a:extLst>
              <a:ext uri="{FF2B5EF4-FFF2-40B4-BE49-F238E27FC236}">
                <a16:creationId xmlns:a16="http://schemas.microsoft.com/office/drawing/2014/main" id="{C52A3582-F16D-1444-A576-3D0C544159F2}"/>
              </a:ext>
            </a:extLst>
          </p:cNvPr>
          <p:cNvGrpSpPr/>
          <p:nvPr/>
        </p:nvGrpSpPr>
        <p:grpSpPr>
          <a:xfrm>
            <a:off x="2773287" y="1263678"/>
            <a:ext cx="5893476" cy="3338859"/>
            <a:chOff x="2586398" y="1322432"/>
            <a:chExt cx="5893476" cy="3338859"/>
          </a:xfrm>
        </p:grpSpPr>
        <p:sp>
          <p:nvSpPr>
            <p:cNvPr id="19" name="Rounded Rectangle 18">
              <a:extLst>
                <a:ext uri="{FF2B5EF4-FFF2-40B4-BE49-F238E27FC236}">
                  <a16:creationId xmlns:a16="http://schemas.microsoft.com/office/drawing/2014/main" id="{FF4E905F-C8C1-704F-81BB-369E3094C383}"/>
                </a:ext>
              </a:extLst>
            </p:cNvPr>
            <p:cNvSpPr/>
            <p:nvPr/>
          </p:nvSpPr>
          <p:spPr>
            <a:xfrm>
              <a:off x="5948611" y="3493625"/>
              <a:ext cx="2531263" cy="744679"/>
            </a:xfrm>
            <a:prstGeom prst="roundRect">
              <a:avLst>
                <a:gd name="adj" fmla="val 0"/>
              </a:avLst>
            </a:prstGeom>
            <a:noFill/>
            <a:ln w="381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“Enhance physics with data”</a:t>
              </a:r>
            </a:p>
          </p:txBody>
        </p:sp>
        <p:sp>
          <p:nvSpPr>
            <p:cNvPr id="21" name="Circular Arrow 20">
              <a:extLst>
                <a:ext uri="{FF2B5EF4-FFF2-40B4-BE49-F238E27FC236}">
                  <a16:creationId xmlns:a16="http://schemas.microsoft.com/office/drawing/2014/main" id="{1B182F28-4A64-6C4A-96C9-E4C40744D439}"/>
                </a:ext>
              </a:extLst>
            </p:cNvPr>
            <p:cNvSpPr/>
            <p:nvPr/>
          </p:nvSpPr>
          <p:spPr>
            <a:xfrm rot="3160505">
              <a:off x="2657960" y="1250870"/>
              <a:ext cx="3338859" cy="3481984"/>
            </a:xfrm>
            <a:prstGeom prst="circularArrow">
              <a:avLst>
                <a:gd name="adj1" fmla="val 4646"/>
                <a:gd name="adj2" fmla="val 779776"/>
                <a:gd name="adj3" fmla="val 20451778"/>
                <a:gd name="adj4" fmla="val 10610126"/>
                <a:gd name="adj5" fmla="val 8596"/>
              </a:avLst>
            </a:prstGeom>
            <a:noFill/>
            <a:ln w="38100" cmpd="sng">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ounded Rectangle 5">
            <a:extLst>
              <a:ext uri="{FF2B5EF4-FFF2-40B4-BE49-F238E27FC236}">
                <a16:creationId xmlns:a16="http://schemas.microsoft.com/office/drawing/2014/main" id="{753C0373-1842-2145-B47A-493F483B71D8}"/>
              </a:ext>
            </a:extLst>
          </p:cNvPr>
          <p:cNvSpPr/>
          <p:nvPr/>
        </p:nvSpPr>
        <p:spPr>
          <a:xfrm>
            <a:off x="5634022" y="1844359"/>
            <a:ext cx="2187018" cy="744679"/>
          </a:xfrm>
          <a:prstGeom prst="roundRect">
            <a:avLst>
              <a:gd name="adj" fmla="val 0"/>
            </a:avLst>
          </a:prstGeom>
          <a:solidFill>
            <a:srgbClr val="6BB3E3">
              <a:alpha val="25098"/>
            </a:srgbClr>
          </a:solidFill>
          <a:ln w="38100" cap="rnd" cmpd="sng" algn="ctr">
            <a:solidFill>
              <a:sysClr val="window" lastClr="FFFFFF">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lumMod val="50000"/>
                  </a:srgbClr>
                </a:solidFill>
                <a:effectLst/>
                <a:uLnTx/>
                <a:uFillTx/>
                <a:latin typeface="Arial" panose="020B0604020202020204" pitchFamily="34" charset="0"/>
                <a:cs typeface="Arial" panose="020B0604020202020204" pitchFamily="34" charset="0"/>
              </a:rPr>
              <a:t>Data</a:t>
            </a:r>
          </a:p>
        </p:txBody>
      </p:sp>
      <p:grpSp>
        <p:nvGrpSpPr>
          <p:cNvPr id="24" name="Group 23">
            <a:extLst>
              <a:ext uri="{FF2B5EF4-FFF2-40B4-BE49-F238E27FC236}">
                <a16:creationId xmlns:a16="http://schemas.microsoft.com/office/drawing/2014/main" id="{993B7592-B66D-6E4F-AD1B-BDE5BABDA859}"/>
              </a:ext>
            </a:extLst>
          </p:cNvPr>
          <p:cNvGrpSpPr/>
          <p:nvPr/>
        </p:nvGrpSpPr>
        <p:grpSpPr>
          <a:xfrm>
            <a:off x="620512" y="1260714"/>
            <a:ext cx="5701427" cy="3348489"/>
            <a:chOff x="347722" y="1338884"/>
            <a:chExt cx="5701427" cy="3348489"/>
          </a:xfrm>
        </p:grpSpPr>
        <p:sp>
          <p:nvSpPr>
            <p:cNvPr id="20" name="Rounded Rectangle 19">
              <a:extLst>
                <a:ext uri="{FF2B5EF4-FFF2-40B4-BE49-F238E27FC236}">
                  <a16:creationId xmlns:a16="http://schemas.microsoft.com/office/drawing/2014/main" id="{7FCF3528-D1A4-BC4A-83C3-CF2AD0645B83}"/>
                </a:ext>
              </a:extLst>
            </p:cNvPr>
            <p:cNvSpPr/>
            <p:nvPr/>
          </p:nvSpPr>
          <p:spPr>
            <a:xfrm>
              <a:off x="347722" y="3513041"/>
              <a:ext cx="2187018" cy="744679"/>
            </a:xfrm>
            <a:prstGeom prst="roundRect">
              <a:avLst>
                <a:gd name="adj" fmla="val 0"/>
              </a:avLst>
            </a:prstGeom>
            <a:noFill/>
            <a:ln w="381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“Learning physics from data”</a:t>
              </a:r>
            </a:p>
          </p:txBody>
        </p:sp>
        <p:sp>
          <p:nvSpPr>
            <p:cNvPr id="22" name="Circular Arrow 21">
              <a:extLst>
                <a:ext uri="{FF2B5EF4-FFF2-40B4-BE49-F238E27FC236}">
                  <a16:creationId xmlns:a16="http://schemas.microsoft.com/office/drawing/2014/main" id="{0F56E0E6-A29F-BF48-837D-638D09A11655}"/>
                </a:ext>
              </a:extLst>
            </p:cNvPr>
            <p:cNvSpPr/>
            <p:nvPr/>
          </p:nvSpPr>
          <p:spPr>
            <a:xfrm rot="18439495" flipH="1">
              <a:off x="2637176" y="1275400"/>
              <a:ext cx="3348489" cy="3475457"/>
            </a:xfrm>
            <a:prstGeom prst="circularArrow">
              <a:avLst>
                <a:gd name="adj1" fmla="val 4646"/>
                <a:gd name="adj2" fmla="val 779776"/>
                <a:gd name="adj3" fmla="val 20451778"/>
                <a:gd name="adj4" fmla="val 10610126"/>
                <a:gd name="adj5" fmla="val 8596"/>
              </a:avLst>
            </a:prstGeom>
            <a:noFill/>
            <a:ln w="38100" cmpd="sng">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477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08113" y="1611974"/>
            <a:ext cx="5466412" cy="3218395"/>
          </a:xfrm>
        </p:spPr>
        <p:txBody>
          <a:bodyPr/>
          <a:lstStyle/>
          <a:p>
            <a:endParaRPr lang="en-US" dirty="0"/>
          </a:p>
          <a:p>
            <a:r>
              <a:rPr lang="en-US" dirty="0"/>
              <a:t>Many physical systems possess </a:t>
            </a:r>
            <a:r>
              <a:rPr lang="en-US" b="1" dirty="0"/>
              <a:t>structure</a:t>
            </a:r>
            <a:r>
              <a:rPr lang="en-US" dirty="0"/>
              <a:t>:</a:t>
            </a:r>
          </a:p>
          <a:p>
            <a:pPr marL="285750" indent="-285750">
              <a:buFont typeface="Arial" panose="020B0604020202020204" pitchFamily="34" charset="0"/>
              <a:buChar char="•"/>
            </a:pPr>
            <a:r>
              <a:rPr lang="en-US" dirty="0"/>
              <a:t>Conservation laws</a:t>
            </a:r>
          </a:p>
          <a:p>
            <a:pPr marL="285750" indent="-285750">
              <a:buFont typeface="Arial" panose="020B0604020202020204" pitchFamily="34" charset="0"/>
              <a:buChar char="•"/>
            </a:pPr>
            <a:r>
              <a:rPr lang="en-US" dirty="0"/>
              <a:t>Symmetries </a:t>
            </a:r>
          </a:p>
          <a:p>
            <a:pPr marL="285750" indent="-285750">
              <a:buFont typeface="Arial" panose="020B0604020202020204" pitchFamily="34" charset="0"/>
              <a:buChar char="•"/>
            </a:pPr>
            <a:r>
              <a:rPr lang="en-US" dirty="0"/>
              <a:t>Invariants</a:t>
            </a:r>
          </a:p>
          <a:p>
            <a:endParaRPr lang="en-US" b="1" dirty="0"/>
          </a:p>
          <a:p>
            <a:r>
              <a:rPr lang="en-US" b="1" dirty="0"/>
              <a:t>The challenge</a:t>
            </a:r>
            <a:r>
              <a:rPr lang="en-US" dirty="0"/>
              <a:t>:</a:t>
            </a:r>
          </a:p>
          <a:p>
            <a:pPr marL="285750" indent="-285750">
              <a:buFont typeface="Arial" panose="020B0604020202020204" pitchFamily="34" charset="0"/>
              <a:buChar char="•"/>
            </a:pPr>
            <a:r>
              <a:rPr lang="en-US" dirty="0"/>
              <a:t>Find suitable structure</a:t>
            </a:r>
          </a:p>
          <a:p>
            <a:pPr marL="285750" indent="-285750">
              <a:buFont typeface="Arial" panose="020B0604020202020204" pitchFamily="34" charset="0"/>
              <a:buChar char="•"/>
            </a:pPr>
            <a:r>
              <a:rPr lang="en-US" dirty="0"/>
              <a:t>Preserve structure from continuous to discrete (needed for computer simulation)</a:t>
            </a:r>
          </a:p>
        </p:txBody>
      </p:sp>
      <p:sp>
        <p:nvSpPr>
          <p:cNvPr id="3" name="Title 2"/>
          <p:cNvSpPr>
            <a:spLocks noGrp="1"/>
          </p:cNvSpPr>
          <p:nvPr>
            <p:ph type="title"/>
          </p:nvPr>
        </p:nvSpPr>
        <p:spPr/>
        <p:txBody>
          <a:bodyPr/>
          <a:lstStyle/>
          <a:p>
            <a:r>
              <a:rPr lang="en-US" dirty="0"/>
              <a:t>Structure in </a:t>
            </a:r>
            <a:r>
              <a:rPr lang="en-US" u="sng" dirty="0"/>
              <a:t>physical models</a:t>
            </a:r>
          </a:p>
        </p:txBody>
      </p:sp>
      <p:pic>
        <p:nvPicPr>
          <p:cNvPr id="4" name="Picture 3">
            <a:extLst>
              <a:ext uri="{FF2B5EF4-FFF2-40B4-BE49-F238E27FC236}">
                <a16:creationId xmlns:a16="http://schemas.microsoft.com/office/drawing/2014/main" id="{0C061229-EAC4-DB45-870E-0B152987F9EE}"/>
              </a:ext>
            </a:extLst>
          </p:cNvPr>
          <p:cNvPicPr>
            <a:picLocks noChangeAspect="1"/>
          </p:cNvPicPr>
          <p:nvPr/>
        </p:nvPicPr>
        <p:blipFill>
          <a:blip r:embed="rId3"/>
          <a:stretch>
            <a:fillRect/>
          </a:stretch>
        </p:blipFill>
        <p:spPr>
          <a:xfrm>
            <a:off x="7036826" y="1922890"/>
            <a:ext cx="1696865" cy="1696865"/>
          </a:xfrm>
          <a:prstGeom prst="rect">
            <a:avLst/>
          </a:prstGeom>
          <a:ln>
            <a:noFill/>
          </a:ln>
          <a:effectLst>
            <a:outerShdw blurRad="292100" dist="139700" dir="2700000" algn="tl" rotWithShape="0">
              <a:srgbClr val="333333">
                <a:alpha val="65000"/>
              </a:srgbClr>
            </a:outerShdw>
          </a:effectLst>
        </p:spPr>
      </p:pic>
      <p:sp>
        <p:nvSpPr>
          <p:cNvPr id="5" name="Text Placeholder 1">
            <a:extLst>
              <a:ext uri="{FF2B5EF4-FFF2-40B4-BE49-F238E27FC236}">
                <a16:creationId xmlns:a16="http://schemas.microsoft.com/office/drawing/2014/main" id="{567BD65C-A170-3748-9D92-B9B04E49CF66}"/>
              </a:ext>
            </a:extLst>
          </p:cNvPr>
          <p:cNvSpPr txBox="1">
            <a:spLocks/>
          </p:cNvSpPr>
          <p:nvPr/>
        </p:nvSpPr>
        <p:spPr>
          <a:xfrm>
            <a:off x="7115938" y="3844559"/>
            <a:ext cx="1617753" cy="463011"/>
          </a:xfrm>
          <a:prstGeom prst="rect">
            <a:avLst/>
          </a:prstGeom>
        </p:spPr>
        <p:txBody>
          <a:bodyPr/>
          <a:lstStyle>
            <a:lvl1pPr marL="0" indent="0" algn="l" defTabSz="457200" rtl="0" eaLnBrk="1" latinLnBrk="0" hangingPunct="1">
              <a:spcBef>
                <a:spcPct val="20000"/>
              </a:spcBef>
              <a:buFont typeface="Arial"/>
              <a:buNone/>
              <a:defRPr sz="1800" kern="1200">
                <a:solidFill>
                  <a:srgbClr val="FFFFFF"/>
                </a:solidFill>
                <a:latin typeface="Arial"/>
                <a:ea typeface="+mn-ea"/>
                <a:cs typeface="Arial"/>
              </a:defRPr>
            </a:lvl1pPr>
            <a:lvl2pPr marL="0" indent="0" algn="l" defTabSz="457200" rtl="0" eaLnBrk="1" latinLnBrk="0" hangingPunct="1">
              <a:spcBef>
                <a:spcPct val="20000"/>
              </a:spcBef>
              <a:buFont typeface="Arial"/>
              <a:buNone/>
              <a:defRPr sz="1800" b="1" kern="1200">
                <a:solidFill>
                  <a:srgbClr val="FFFFFF"/>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65000"/>
                    <a:lumOff val="35000"/>
                  </a:schemeClr>
                </a:solidFill>
              </a:rPr>
              <a:t>Emmy </a:t>
            </a:r>
            <a:r>
              <a:rPr lang="en-US" sz="1600" dirty="0" err="1">
                <a:solidFill>
                  <a:schemeClr val="tx1">
                    <a:lumMod val="65000"/>
                    <a:lumOff val="35000"/>
                  </a:schemeClr>
                </a:solidFill>
              </a:rPr>
              <a:t>Noether</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8690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0637" y="1908549"/>
            <a:ext cx="3081826" cy="2045777"/>
          </a:xfrm>
        </p:spPr>
        <p:txBody>
          <a:bodyPr/>
          <a:lstStyle/>
          <a:p>
            <a:pPr marL="285750" indent="-285750">
              <a:buFont typeface="Arial" panose="020B0604020202020204" pitchFamily="34" charset="0"/>
              <a:buChar char="•"/>
            </a:pPr>
            <a:r>
              <a:rPr lang="en-US" dirty="0"/>
              <a:t>Structure: Hamiltonian (=energy)</a:t>
            </a:r>
          </a:p>
          <a:p>
            <a:pPr marL="285750" indent="-285750">
              <a:buFont typeface="Arial" panose="020B0604020202020204" pitchFamily="34" charset="0"/>
              <a:buChar char="•"/>
            </a:pPr>
            <a:r>
              <a:rPr lang="en-US" dirty="0"/>
              <a:t>Conserve Hamiltonian when discretizing</a:t>
            </a:r>
          </a:p>
          <a:p>
            <a:pPr marL="285750" indent="-285750">
              <a:buFont typeface="Arial" panose="020B0604020202020204" pitchFamily="34" charset="0"/>
              <a:buChar char="•"/>
            </a:pPr>
            <a:r>
              <a:rPr lang="en-US" dirty="0"/>
              <a:t>Stable and accurate results</a:t>
            </a:r>
          </a:p>
        </p:txBody>
      </p:sp>
      <p:sp>
        <p:nvSpPr>
          <p:cNvPr id="3" name="Title 2"/>
          <p:cNvSpPr>
            <a:spLocks noGrp="1"/>
          </p:cNvSpPr>
          <p:nvPr>
            <p:ph type="title"/>
          </p:nvPr>
        </p:nvSpPr>
        <p:spPr>
          <a:xfrm>
            <a:off x="1407604" y="1035223"/>
            <a:ext cx="4599580" cy="431357"/>
          </a:xfrm>
        </p:spPr>
        <p:txBody>
          <a:bodyPr/>
          <a:lstStyle/>
          <a:p>
            <a:r>
              <a:rPr lang="en-US" dirty="0"/>
              <a:t>Example: double pendulum</a:t>
            </a:r>
            <a:endParaRPr lang="en-US" u="sng" dirty="0"/>
          </a:p>
        </p:txBody>
      </p:sp>
      <p:pic>
        <p:nvPicPr>
          <p:cNvPr id="5" name="doublependulum_FE.mp4">
            <a:hlinkClick r:id="" action="ppaction://media"/>
            <a:extLst>
              <a:ext uri="{FF2B5EF4-FFF2-40B4-BE49-F238E27FC236}">
                <a16:creationId xmlns:a16="http://schemas.microsoft.com/office/drawing/2014/main" id="{0141BCB1-22A0-0444-B3DF-28FBD579705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28511" y="1787662"/>
            <a:ext cx="3420825" cy="2565619"/>
          </a:xfrm>
          <a:prstGeom prst="rect">
            <a:avLst/>
          </a:prstGeom>
        </p:spPr>
      </p:pic>
      <p:pic>
        <p:nvPicPr>
          <p:cNvPr id="6" name="doublependulum_RK4.mp4">
            <a:hlinkClick r:id="" action="ppaction://media"/>
            <a:extLst>
              <a:ext uri="{FF2B5EF4-FFF2-40B4-BE49-F238E27FC236}">
                <a16:creationId xmlns:a16="http://schemas.microsoft.com/office/drawing/2014/main" id="{1BD660D5-E2A6-2743-BBBD-525638699A6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214569" y="1787662"/>
            <a:ext cx="3422400" cy="2566800"/>
          </a:xfrm>
          <a:prstGeom prst="rect">
            <a:avLst/>
          </a:prstGeom>
        </p:spPr>
      </p:pic>
      <p:sp>
        <p:nvSpPr>
          <p:cNvPr id="7" name="Text Placeholder 2">
            <a:extLst>
              <a:ext uri="{FF2B5EF4-FFF2-40B4-BE49-F238E27FC236}">
                <a16:creationId xmlns:a16="http://schemas.microsoft.com/office/drawing/2014/main" id="{AB66EB30-2348-E343-8DEE-9032646FD966}"/>
              </a:ext>
            </a:extLst>
          </p:cNvPr>
          <p:cNvSpPr txBox="1">
            <a:spLocks/>
          </p:cNvSpPr>
          <p:nvPr/>
        </p:nvSpPr>
        <p:spPr>
          <a:xfrm>
            <a:off x="3988832" y="4419894"/>
            <a:ext cx="2104463" cy="394332"/>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conserving structure</a:t>
            </a:r>
          </a:p>
        </p:txBody>
      </p:sp>
      <p:sp>
        <p:nvSpPr>
          <p:cNvPr id="8" name="Text Placeholder 2">
            <a:extLst>
              <a:ext uri="{FF2B5EF4-FFF2-40B4-BE49-F238E27FC236}">
                <a16:creationId xmlns:a16="http://schemas.microsoft.com/office/drawing/2014/main" id="{F6CBDBE1-6323-4648-A212-F4834FDA786E}"/>
              </a:ext>
            </a:extLst>
          </p:cNvPr>
          <p:cNvSpPr txBox="1">
            <a:spLocks/>
          </p:cNvSpPr>
          <p:nvPr/>
        </p:nvSpPr>
        <p:spPr>
          <a:xfrm>
            <a:off x="6610657" y="4353281"/>
            <a:ext cx="2316420" cy="680891"/>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t>not</a:t>
            </a:r>
            <a:r>
              <a:rPr lang="en-US" sz="1600" dirty="0"/>
              <a:t> conserving structure</a:t>
            </a:r>
          </a:p>
        </p:txBody>
      </p:sp>
      <p:grpSp>
        <p:nvGrpSpPr>
          <p:cNvPr id="13" name="Group 12">
            <a:extLst>
              <a:ext uri="{FF2B5EF4-FFF2-40B4-BE49-F238E27FC236}">
                <a16:creationId xmlns:a16="http://schemas.microsoft.com/office/drawing/2014/main" id="{79373739-009B-EC4B-8FAE-A17AEE4B8902}"/>
              </a:ext>
            </a:extLst>
          </p:cNvPr>
          <p:cNvGrpSpPr/>
          <p:nvPr/>
        </p:nvGrpSpPr>
        <p:grpSpPr>
          <a:xfrm>
            <a:off x="6205157" y="885744"/>
            <a:ext cx="2316420" cy="1497567"/>
            <a:chOff x="6205157" y="885744"/>
            <a:chExt cx="2316420" cy="1497567"/>
          </a:xfrm>
        </p:grpSpPr>
        <p:sp>
          <p:nvSpPr>
            <p:cNvPr id="9" name="Text Placeholder 2">
              <a:extLst>
                <a:ext uri="{FF2B5EF4-FFF2-40B4-BE49-F238E27FC236}">
                  <a16:creationId xmlns:a16="http://schemas.microsoft.com/office/drawing/2014/main" id="{85B047CC-244E-FD48-A50B-52D280490BE6}"/>
                </a:ext>
              </a:extLst>
            </p:cNvPr>
            <p:cNvSpPr txBox="1">
              <a:spLocks/>
            </p:cNvSpPr>
            <p:nvPr/>
          </p:nvSpPr>
          <p:spPr>
            <a:xfrm>
              <a:off x="6205157" y="885744"/>
              <a:ext cx="2316420" cy="900737"/>
            </a:xfrm>
            <a:prstGeom prst="rect">
              <a:avLst/>
            </a:prstGeom>
          </p:spPr>
          <p:txBody>
            <a:bodyPr/>
            <a:lstStyle>
              <a:lvl1pPr marL="0" indent="0" algn="l" defTabSz="457200" rtl="0" eaLnBrk="1" latinLnBrk="0" hangingPunct="1">
                <a:spcBef>
                  <a:spcPct val="20000"/>
                </a:spcBef>
                <a:buFont typeface="Arial"/>
                <a:buNone/>
                <a:defRPr sz="1800" kern="1200">
                  <a:solidFill>
                    <a:schemeClr val="tx1">
                      <a:lumMod val="65000"/>
                      <a:lumOff val="35000"/>
                    </a:schemeClr>
                  </a:solidFill>
                  <a:latin typeface="Arial"/>
                  <a:ea typeface="+mn-ea"/>
                  <a:cs typeface="Arial"/>
                </a:defRPr>
              </a:lvl1pPr>
              <a:lvl2pPr marL="0" indent="0" algn="l" defTabSz="457200" rtl="0" eaLnBrk="1" latinLnBrk="0" hangingPunct="1">
                <a:spcBef>
                  <a:spcPct val="20000"/>
                </a:spcBef>
                <a:buFont typeface="Arial"/>
                <a:buNone/>
                <a:defRPr sz="1800" b="1" kern="1200">
                  <a:solidFill>
                    <a:schemeClr val="tx1">
                      <a:lumMod val="65000"/>
                      <a:lumOff val="35000"/>
                    </a:schemeClr>
                  </a:solidFill>
                  <a:latin typeface="Arial"/>
                  <a:ea typeface="+mn-ea"/>
                  <a:cs typeface="Arial"/>
                </a:defRPr>
              </a:lvl2pPr>
              <a:lvl3pPr marL="0" indent="-228600" algn="l" defTabSz="457200" rtl="0" eaLnBrk="1" latinLnBrk="0" hangingPunct="1">
                <a:spcBef>
                  <a:spcPts val="432"/>
                </a:spcBef>
                <a:buClr>
                  <a:srgbClr val="AE003B"/>
                </a:buClr>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looks nice, but completely wrong</a:t>
              </a:r>
            </a:p>
            <a:p>
              <a:pPr algn="ctr"/>
              <a:r>
                <a:rPr lang="en-US" sz="1600" dirty="0"/>
                <a:t>(physically impossible)</a:t>
              </a:r>
            </a:p>
          </p:txBody>
        </p:sp>
        <p:cxnSp>
          <p:nvCxnSpPr>
            <p:cNvPr id="10" name="Straight Arrow Connector 9">
              <a:extLst>
                <a:ext uri="{FF2B5EF4-FFF2-40B4-BE49-F238E27FC236}">
                  <a16:creationId xmlns:a16="http://schemas.microsoft.com/office/drawing/2014/main" id="{1B939582-2D06-CE41-BEEC-83F1114402F4}"/>
                </a:ext>
              </a:extLst>
            </p:cNvPr>
            <p:cNvCxnSpPr>
              <a:cxnSpLocks/>
            </p:cNvCxnSpPr>
            <p:nvPr/>
          </p:nvCxnSpPr>
          <p:spPr>
            <a:xfrm>
              <a:off x="7383230" y="1758721"/>
              <a:ext cx="513310" cy="624590"/>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96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0" fill="hold"/>
                                        <p:tgtEl>
                                          <p:spTgt spid="5"/>
                                        </p:tgtEl>
                                      </p:cBhvr>
                                    </p:cmd>
                                  </p:childTnLst>
                                </p:cTn>
                              </p:par>
                              <p:par>
                                <p:cTn id="7" presetID="1" presetClass="mediacall" presetSubtype="0" fill="hold" nodeType="withEffect">
                                  <p:stCondLst>
                                    <p:cond delay="0"/>
                                  </p:stCondLst>
                                  <p:childTnLst>
                                    <p:cmd type="call" cmd="playFrom(0.0)">
                                      <p:cBhvr>
                                        <p:cTn id="8" dur="31250"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8243</TotalTime>
  <Words>1977</Words>
  <Application>Microsoft Office PowerPoint</Application>
  <PresentationFormat>On-screen Show (16:9)</PresentationFormat>
  <Paragraphs>176</Paragraphs>
  <Slides>15</Slides>
  <Notes>14</Notes>
  <HiddenSlides>1</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Lucida Grande</vt:lpstr>
      <vt:lpstr>Wingdings</vt:lpstr>
      <vt:lpstr>Office Theme</vt:lpstr>
      <vt:lpstr>PowerPoint Presentation</vt:lpstr>
      <vt:lpstr>Predicting the future: weather and climate</vt:lpstr>
      <vt:lpstr>Predicting the future: energy</vt:lpstr>
      <vt:lpstr>Predicting the future: COVID</vt:lpstr>
      <vt:lpstr>Predicting the future: physical models</vt:lpstr>
      <vt:lpstr>Predicting the future: data-driven techniques</vt:lpstr>
      <vt:lpstr>Idea: integrate physics and data with structure</vt:lpstr>
      <vt:lpstr>Structure in physical models</vt:lpstr>
      <vt:lpstr>Example: double pendulum</vt:lpstr>
      <vt:lpstr>Example: incompressible fluid flow</vt:lpstr>
      <vt:lpstr>Structure in data-driven methods</vt:lpstr>
      <vt:lpstr>Structure-preserving neural networks</vt:lpstr>
      <vt:lpstr>Structure-preserving neural networks</vt:lpstr>
      <vt:lpstr>Summary</vt:lpstr>
      <vt:lpstr>PowerPoint Presentation</vt:lpstr>
    </vt:vector>
  </TitlesOfParts>
  <Company>klimov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klimov klimov</dc:creator>
  <cp:lastModifiedBy>kollerie</cp:lastModifiedBy>
  <cp:revision>170</cp:revision>
  <dcterms:created xsi:type="dcterms:W3CDTF">2019-04-26T12:15:09Z</dcterms:created>
  <dcterms:modified xsi:type="dcterms:W3CDTF">2021-01-26T15:10:21Z</dcterms:modified>
</cp:coreProperties>
</file>