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18" r:id="rId2"/>
    <p:sldId id="319" r:id="rId3"/>
    <p:sldId id="320" r:id="rId4"/>
    <p:sldId id="322" r:id="rId5"/>
    <p:sldId id="321" r:id="rId6"/>
    <p:sldId id="325" r:id="rId7"/>
    <p:sldId id="326" r:id="rId8"/>
    <p:sldId id="336" r:id="rId9"/>
    <p:sldId id="327" r:id="rId10"/>
    <p:sldId id="329" r:id="rId11"/>
    <p:sldId id="331" r:id="rId12"/>
    <p:sldId id="333" r:id="rId13"/>
    <p:sldId id="332" r:id="rId14"/>
    <p:sldId id="334" r:id="rId15"/>
    <p:sldId id="335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00">
          <p15:clr>
            <a:srgbClr val="A4A3A4"/>
          </p15:clr>
        </p15:guide>
        <p15:guide id="2" pos="9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584"/>
    <a:srgbClr val="8AAEAE"/>
    <a:srgbClr val="A4989C"/>
    <a:srgbClr val="AE003B"/>
    <a:srgbClr val="938A81"/>
    <a:srgbClr val="C7BD80"/>
    <a:srgbClr val="9AADB5"/>
    <a:srgbClr val="948A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69" autoAdjust="0"/>
    <p:restoredTop sz="94660"/>
  </p:normalViewPr>
  <p:slideViewPr>
    <p:cSldViewPr snapToGrid="0" snapToObjects="1" showGuides="1">
      <p:cViewPr varScale="1">
        <p:scale>
          <a:sx n="143" d="100"/>
          <a:sy n="143" d="100"/>
        </p:scale>
        <p:origin x="924" y="102"/>
      </p:cViewPr>
      <p:guideLst>
        <p:guide orient="horz" pos="1900"/>
        <p:guide pos="95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81EE5-EBDC-4B4D-B6A1-6A37ED884A78}" type="datetimeFigureOut">
              <a:t>27-1-2021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35775-D11E-5447-8C28-E2BD26A1F27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96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C7D39-E695-7D45-9B55-4E85DF9CAFDA}" type="datetimeFigureOut">
              <a:t>27-1-2021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3FDFC-FB3B-9946-A3AA-7BDEF096E55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90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604" y="1035223"/>
            <a:ext cx="6863812" cy="431357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latin typeface="Arial"/>
                <a:cs typeface="Arial"/>
              </a:defRPr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08113" y="1611974"/>
            <a:ext cx="6862762" cy="321839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>
                <a:latin typeface="Arial"/>
                <a:cs typeface="Arial"/>
              </a:defRPr>
            </a:lvl1pPr>
            <a:lvl2pPr marL="0" indent="0">
              <a:buFontTx/>
              <a:buNone/>
              <a:defRPr sz="1800" b="1">
                <a:latin typeface="Arial"/>
                <a:cs typeface="Arial"/>
              </a:defRPr>
            </a:lvl2pPr>
            <a:lvl3pPr marL="0" indent="-252000">
              <a:buClr>
                <a:srgbClr val="AE003B"/>
              </a:buClr>
              <a:defRPr sz="1800">
                <a:latin typeface="Arial"/>
                <a:cs typeface="Arial"/>
              </a:defRPr>
            </a:lvl3pPr>
            <a:lvl4pPr marL="0" indent="0">
              <a:buFontTx/>
              <a:buNone/>
              <a:defRPr sz="1800">
                <a:latin typeface="Arial"/>
                <a:cs typeface="Arial"/>
              </a:defRPr>
            </a:lvl4pPr>
            <a:lvl5pPr marL="0" indent="0">
              <a:buFontTx/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07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background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7693"/>
            <a:ext cx="9144000" cy="4545806"/>
          </a:xfrm>
          <a:prstGeom prst="rect">
            <a:avLst/>
          </a:prstGeom>
          <a:solidFill>
            <a:srgbClr val="8AAEAE"/>
          </a:solidFill>
          <a:ln>
            <a:solidFill>
              <a:srgbClr val="A4989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n>
                <a:noFill/>
              </a:ln>
              <a:solidFill>
                <a:srgbClr val="8AAEA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506538" y="597694"/>
            <a:ext cx="7637462" cy="4545806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 rot="16200000">
            <a:off x="-1557727" y="2697334"/>
            <a:ext cx="3947789" cy="4826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 cap="all">
                <a:solidFill>
                  <a:schemeClr val="bg1"/>
                </a:solidFill>
                <a:latin typeface="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Click to edit Master text styles</a:t>
            </a:r>
          </a:p>
        </p:txBody>
      </p:sp>
      <p:pic>
        <p:nvPicPr>
          <p:cNvPr id="7" name="Picture 6" descr="200701_cwi_75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1" y="40445"/>
            <a:ext cx="905164" cy="9051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41633" y="478505"/>
            <a:ext cx="1572252" cy="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64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background colou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408" y="607035"/>
            <a:ext cx="9144000" cy="4542690"/>
          </a:xfrm>
          <a:prstGeom prst="rect">
            <a:avLst/>
          </a:prstGeom>
          <a:solidFill>
            <a:srgbClr val="9AAD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8" name="Picture 7" descr="200701_cwi_75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1" y="40445"/>
            <a:ext cx="905164" cy="9051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41633" y="478505"/>
            <a:ext cx="1572252" cy="73128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08113" y="1611974"/>
            <a:ext cx="6862762" cy="32183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0" algn="l">
              <a:buNone/>
              <a:defRPr sz="1800" b="1">
                <a:solidFill>
                  <a:srgbClr val="FFFFFF"/>
                </a:solidFill>
                <a:latin typeface="Arial"/>
                <a:cs typeface="Arial"/>
              </a:defRPr>
            </a:lvl2pPr>
            <a:lvl3pPr marL="0" algn="l">
              <a:spcBef>
                <a:spcPts val="432"/>
              </a:spcBef>
              <a:buClr>
                <a:srgbClr val="AE003B"/>
              </a:buClr>
              <a:defRPr sz="1800">
                <a:solidFill>
                  <a:schemeClr val="bg1"/>
                </a:solidFill>
              </a:defRPr>
            </a:lvl3pPr>
          </a:lstStyle>
          <a:p>
            <a:r>
              <a:rPr lang="en-US"/>
              <a:t>Dit is de gewone tekst, lettertype Arial, corpsgroote 18, interline 1,5. Deze tekst kan gevolgd worden door een </a:t>
            </a:r>
          </a:p>
          <a:p>
            <a:endParaRPr lang="en-US"/>
          </a:p>
          <a:p>
            <a:pPr lvl="1"/>
            <a:r>
              <a:rPr lang="en-US"/>
              <a:t>Tussenkopje, door 1x indent te gebruiken</a:t>
            </a:r>
          </a:p>
          <a:p>
            <a:r>
              <a:rPr lang="en-US"/>
              <a:t>Weer gevolgd door gewone tekst, waarna een opsomming:</a:t>
            </a:r>
          </a:p>
          <a:p>
            <a:pPr lvl="2"/>
            <a:r>
              <a:rPr lang="en-US"/>
              <a:t>Opsomming door 2x indent te gebruiken</a:t>
            </a:r>
          </a:p>
          <a:p>
            <a:pPr lvl="2"/>
            <a:r>
              <a:rPr lang="en-US"/>
              <a:t>Idem</a:t>
            </a:r>
          </a:p>
          <a:p>
            <a:pPr lvl="2"/>
            <a:r>
              <a:rPr lang="en-US"/>
              <a:t>Idem</a:t>
            </a:r>
          </a:p>
          <a:p>
            <a:pPr lvl="2"/>
            <a:endParaRPr lang="en-US"/>
          </a:p>
          <a:p>
            <a:r>
              <a:rPr lang="en-US"/>
              <a:t>Terug naar gewone tekst door de 2x indents weer weg te halen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07604" y="1035223"/>
            <a:ext cx="6863812" cy="431357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Voorbeeld typografie, Arial corps 24</a:t>
            </a:r>
          </a:p>
        </p:txBody>
      </p:sp>
    </p:spTree>
    <p:extLst>
      <p:ext uri="{BB962C8B-B14F-4D97-AF65-F5344CB8AC3E}">
        <p14:creationId xmlns:p14="http://schemas.microsoft.com/office/powerpoint/2010/main" val="3044693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background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408" y="607035"/>
            <a:ext cx="9144000" cy="4542690"/>
          </a:xfrm>
          <a:prstGeom prst="rect">
            <a:avLst/>
          </a:prstGeom>
          <a:solidFill>
            <a:srgbClr val="C7BD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8" name="Picture 7" descr="200701_cwi_75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1" y="40445"/>
            <a:ext cx="905164" cy="9051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41633" y="478505"/>
            <a:ext cx="1572252" cy="7312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07604" y="1035223"/>
            <a:ext cx="6863812" cy="431357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Voorbeeld typografie, Arial corps 24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08113" y="1611974"/>
            <a:ext cx="6862762" cy="32183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0" algn="l">
              <a:buNone/>
              <a:defRPr sz="1800" b="1">
                <a:solidFill>
                  <a:srgbClr val="FFFFFF"/>
                </a:solidFill>
                <a:latin typeface="Arial"/>
                <a:cs typeface="Arial"/>
              </a:defRPr>
            </a:lvl2pPr>
            <a:lvl3pPr marL="0" algn="l">
              <a:spcBef>
                <a:spcPts val="432"/>
              </a:spcBef>
              <a:buClr>
                <a:srgbClr val="AE003B"/>
              </a:buClr>
              <a:defRPr sz="1800">
                <a:solidFill>
                  <a:schemeClr val="bg1"/>
                </a:solidFill>
              </a:defRPr>
            </a:lvl3pPr>
          </a:lstStyle>
          <a:p>
            <a:r>
              <a:rPr lang="en-US"/>
              <a:t>Dit is de gewone tekst, lettertype Arial, corpsgroote 18, interline 1,5. Deze tekst kan gevolgd worden door een </a:t>
            </a:r>
          </a:p>
          <a:p>
            <a:endParaRPr lang="en-US"/>
          </a:p>
          <a:p>
            <a:pPr lvl="1"/>
            <a:r>
              <a:rPr lang="en-US"/>
              <a:t>Tussenkopje, door 1x indent te gebruiken</a:t>
            </a:r>
          </a:p>
          <a:p>
            <a:r>
              <a:rPr lang="en-US"/>
              <a:t>Weer gevolgd door gewone tekst, waarna een opsomming:</a:t>
            </a:r>
          </a:p>
          <a:p>
            <a:pPr lvl="2"/>
            <a:r>
              <a:rPr lang="en-US"/>
              <a:t>Opsomming door 2x indent te gebruiken</a:t>
            </a:r>
          </a:p>
          <a:p>
            <a:pPr lvl="2"/>
            <a:r>
              <a:rPr lang="en-US"/>
              <a:t>Idem</a:t>
            </a:r>
          </a:p>
          <a:p>
            <a:pPr lvl="2"/>
            <a:r>
              <a:rPr lang="en-US"/>
              <a:t>Idem</a:t>
            </a:r>
          </a:p>
          <a:p>
            <a:pPr lvl="2"/>
            <a:endParaRPr lang="en-US"/>
          </a:p>
          <a:p>
            <a:r>
              <a:rPr lang="en-US"/>
              <a:t>Terug naar gewone tekst door de 2x indents weer weg te halen</a:t>
            </a:r>
          </a:p>
        </p:txBody>
      </p:sp>
    </p:spTree>
    <p:extLst>
      <p:ext uri="{BB962C8B-B14F-4D97-AF65-F5344CB8AC3E}">
        <p14:creationId xmlns:p14="http://schemas.microsoft.com/office/powerpoint/2010/main" val="1679589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background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408" y="607035"/>
            <a:ext cx="9144000" cy="4542690"/>
          </a:xfrm>
          <a:prstGeom prst="rect">
            <a:avLst/>
          </a:prstGeom>
          <a:solidFill>
            <a:srgbClr val="938A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8" name="Picture 7" descr="200701_cwi_75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1" y="40445"/>
            <a:ext cx="905164" cy="9051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41633" y="478505"/>
            <a:ext cx="1572252" cy="73128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08113" y="1611974"/>
            <a:ext cx="6862762" cy="32183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0" algn="l">
              <a:buNone/>
              <a:defRPr sz="1800" b="1">
                <a:solidFill>
                  <a:srgbClr val="FFFFFF"/>
                </a:solidFill>
                <a:latin typeface="Arial"/>
                <a:cs typeface="Arial"/>
              </a:defRPr>
            </a:lvl2pPr>
            <a:lvl3pPr marL="0" algn="l">
              <a:spcBef>
                <a:spcPts val="432"/>
              </a:spcBef>
              <a:buClr>
                <a:srgbClr val="AE003B"/>
              </a:buClr>
              <a:defRPr sz="1800">
                <a:solidFill>
                  <a:schemeClr val="bg1"/>
                </a:solidFill>
              </a:defRPr>
            </a:lvl3pPr>
          </a:lstStyle>
          <a:p>
            <a:r>
              <a:rPr lang="en-US"/>
              <a:t>Dit is de gewone tekst, lettertype Arial, corpsgroote 18, interline 1,5. Deze tekst kan gevolgd worden door een </a:t>
            </a:r>
          </a:p>
          <a:p>
            <a:endParaRPr lang="en-US"/>
          </a:p>
          <a:p>
            <a:pPr lvl="1"/>
            <a:r>
              <a:rPr lang="en-US"/>
              <a:t>Tussenkopje, door 1x indent te gebruiken</a:t>
            </a:r>
          </a:p>
          <a:p>
            <a:r>
              <a:rPr lang="en-US"/>
              <a:t>Weer gevolgd door gewone tekst, waarna een opsomming:</a:t>
            </a:r>
          </a:p>
          <a:p>
            <a:pPr lvl="2"/>
            <a:r>
              <a:rPr lang="en-US"/>
              <a:t>Opsomming door 2x indent te gebruiken</a:t>
            </a:r>
          </a:p>
          <a:p>
            <a:pPr lvl="2"/>
            <a:r>
              <a:rPr lang="en-US"/>
              <a:t>Idem</a:t>
            </a:r>
          </a:p>
          <a:p>
            <a:pPr lvl="2"/>
            <a:r>
              <a:rPr lang="en-US"/>
              <a:t>Idem</a:t>
            </a:r>
          </a:p>
          <a:p>
            <a:pPr lvl="2"/>
            <a:endParaRPr lang="en-US"/>
          </a:p>
          <a:p>
            <a:r>
              <a:rPr lang="en-US"/>
              <a:t>Terug naar gewone tekst door de 2x indents weer weg te halen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07604" y="1035223"/>
            <a:ext cx="6863812" cy="431357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Voorbeeld typografie, Arial corps 24</a:t>
            </a:r>
          </a:p>
        </p:txBody>
      </p:sp>
    </p:spTree>
    <p:extLst>
      <p:ext uri="{BB962C8B-B14F-4D97-AF65-F5344CB8AC3E}">
        <p14:creationId xmlns:p14="http://schemas.microsoft.com/office/powerpoint/2010/main" val="2201057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tter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81012_strategisch_patroon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" r="6612" b="26555"/>
          <a:stretch/>
        </p:blipFill>
        <p:spPr>
          <a:xfrm>
            <a:off x="-1" y="619969"/>
            <a:ext cx="9144001" cy="4523531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4923" y="921276"/>
            <a:ext cx="6266343" cy="122634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7200" b="1" i="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en-US"/>
              <a:t>Welkom</a:t>
            </a:r>
          </a:p>
        </p:txBody>
      </p:sp>
      <p:pic>
        <p:nvPicPr>
          <p:cNvPr id="9" name="Picture 8" descr="200701_cwi_75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1" y="40445"/>
            <a:ext cx="905164" cy="9051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41633" y="478505"/>
            <a:ext cx="1572252" cy="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atter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181012_strategisch_patroon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" r="6612" b="26555"/>
          <a:stretch/>
        </p:blipFill>
        <p:spPr>
          <a:xfrm>
            <a:off x="-1" y="619969"/>
            <a:ext cx="9144001" cy="4523531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4923" y="921276"/>
            <a:ext cx="6266343" cy="122634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7200" b="1" i="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en-US"/>
              <a:t>Welkom</a:t>
            </a:r>
          </a:p>
        </p:txBody>
      </p:sp>
      <p:pic>
        <p:nvPicPr>
          <p:cNvPr id="10" name="Picture 9" descr="200701_cwi_75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1" y="40445"/>
            <a:ext cx="905164" cy="9051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41633" y="478505"/>
            <a:ext cx="1572252" cy="731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44923" y="1941513"/>
            <a:ext cx="6633618" cy="4458321"/>
          </a:xfrm>
          <a:prstGeom prst="rect">
            <a:avLst/>
          </a:prstGeom>
        </p:spPr>
      </p:pic>
      <p:pic>
        <p:nvPicPr>
          <p:cNvPr id="15" name="Picture 14" descr="200701_cwi_75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557" y="2521416"/>
            <a:ext cx="2252408" cy="225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53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129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background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97693"/>
            <a:ext cx="9144000" cy="4545806"/>
          </a:xfrm>
          <a:prstGeom prst="rect">
            <a:avLst/>
          </a:prstGeom>
          <a:solidFill>
            <a:srgbClr val="95B58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n>
                <a:noFill/>
              </a:ln>
              <a:solidFill>
                <a:srgbClr val="95B584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506538" y="597694"/>
            <a:ext cx="7637462" cy="4545806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</a:lstStyle>
          <a:p>
            <a:r>
              <a:rPr lang="en-US" sz="2600" b="0" i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1 photo</a:t>
            </a:r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 rot="16200000">
            <a:off x="-1557727" y="2697334"/>
            <a:ext cx="3947789" cy="4826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 cap="all">
                <a:solidFill>
                  <a:schemeClr val="bg1"/>
                </a:solidFill>
                <a:latin typeface="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Click to edit Master text styles</a:t>
            </a:r>
          </a:p>
        </p:txBody>
      </p:sp>
      <p:pic>
        <p:nvPicPr>
          <p:cNvPr id="10" name="Picture 9" descr="200701_cwi_75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1" y="40445"/>
            <a:ext cx="905164" cy="9051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41633" y="478505"/>
            <a:ext cx="1572252" cy="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78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background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7693"/>
            <a:ext cx="9144000" cy="4545806"/>
          </a:xfrm>
          <a:prstGeom prst="rect">
            <a:avLst/>
          </a:prstGeom>
          <a:solidFill>
            <a:srgbClr val="A4989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n>
                <a:noFill/>
              </a:ln>
              <a:solidFill>
                <a:srgbClr val="C7BD8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506538" y="597694"/>
            <a:ext cx="7637462" cy="4545806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 rot="16200000">
            <a:off x="-1557727" y="2697334"/>
            <a:ext cx="3947789" cy="4826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 cap="all">
                <a:solidFill>
                  <a:schemeClr val="bg1"/>
                </a:solidFill>
                <a:latin typeface="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Click to edit Master text styles</a:t>
            </a:r>
          </a:p>
        </p:txBody>
      </p:sp>
      <p:pic>
        <p:nvPicPr>
          <p:cNvPr id="7" name="Picture 6" descr="200701_cwi_75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1" y="40445"/>
            <a:ext cx="905164" cy="9051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41633" y="478505"/>
            <a:ext cx="1572252" cy="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83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-244928" y="600810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200701_cwi_75.eps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1" y="40445"/>
            <a:ext cx="905164" cy="9051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141633" y="478505"/>
            <a:ext cx="1572252" cy="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2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8" r:id="rId3"/>
    <p:sldLayoutId id="2147483663" r:id="rId4"/>
    <p:sldLayoutId id="2147483653" r:id="rId5"/>
    <p:sldLayoutId id="2147483662" r:id="rId6"/>
    <p:sldLayoutId id="2147483651" r:id="rId7"/>
    <p:sldLayoutId id="2147483652" r:id="rId8"/>
    <p:sldLayoutId id="2147483660" r:id="rId9"/>
    <p:sldLayoutId id="2147483661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13" Type="http://schemas.openxmlformats.org/officeDocument/2006/relationships/image" Target="../media/image21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20.png"/><Relationship Id="rId2" Type="http://schemas.openxmlformats.org/officeDocument/2006/relationships/image" Target="../media/image38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15.jpeg"/><Relationship Id="rId5" Type="http://schemas.openxmlformats.org/officeDocument/2006/relationships/image" Target="../media/image41.png"/><Relationship Id="rId15" Type="http://schemas.openxmlformats.org/officeDocument/2006/relationships/image" Target="../media/image23.png"/><Relationship Id="rId10" Type="http://schemas.openxmlformats.org/officeDocument/2006/relationships/image" Target="../media/image34.gif"/><Relationship Id="rId4" Type="http://schemas.openxmlformats.org/officeDocument/2006/relationships/image" Target="../media/image40.png"/><Relationship Id="rId9" Type="http://schemas.openxmlformats.org/officeDocument/2006/relationships/image" Target="../media/image33.jpg"/><Relationship Id="rId1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fi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4.png"/><Relationship Id="rId4" Type="http://schemas.openxmlformats.org/officeDocument/2006/relationships/image" Target="../media/image4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5.jpeg"/><Relationship Id="rId7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8.png"/><Relationship Id="rId5" Type="http://schemas.openxmlformats.org/officeDocument/2006/relationships/image" Target="../media/image21.png"/><Relationship Id="rId10" Type="http://schemas.openxmlformats.org/officeDocument/2006/relationships/image" Target="../media/image27.png"/><Relationship Id="rId4" Type="http://schemas.openxmlformats.org/officeDocument/2006/relationships/image" Target="../media/image20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jpg"/><Relationship Id="rId7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7.jpg"/><Relationship Id="rId4" Type="http://schemas.openxmlformats.org/officeDocument/2006/relationships/image" Target="../media/image26.jp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fif"/><Relationship Id="rId5" Type="http://schemas.openxmlformats.org/officeDocument/2006/relationships/image" Target="../media/image30.jfif"/><Relationship Id="rId4" Type="http://schemas.openxmlformats.org/officeDocument/2006/relationships/image" Target="../media/image2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1315" y="889865"/>
            <a:ext cx="8208629" cy="1406606"/>
          </a:xfrm>
        </p:spPr>
        <p:txBody>
          <a:bodyPr/>
          <a:lstStyle/>
          <a:p>
            <a:r>
              <a:rPr lang="en-US" sz="3600" dirty="0"/>
              <a:t>Integer and Linear Programming Beyond the Worst-Case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8E1902F9-6CA2-4C02-8560-746B730EFE2D}"/>
              </a:ext>
            </a:extLst>
          </p:cNvPr>
          <p:cNvSpPr txBox="1">
            <a:spLocks/>
          </p:cNvSpPr>
          <p:nvPr/>
        </p:nvSpPr>
        <p:spPr>
          <a:xfrm>
            <a:off x="87252" y="2768584"/>
            <a:ext cx="3600595" cy="625992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7200" b="1" i="0" kern="1200">
                <a:solidFill>
                  <a:schemeClr val="bg1"/>
                </a:solidFill>
                <a:latin typeface="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0" dirty="0"/>
              <a:t>Daniel Dadush</a:t>
            </a:r>
          </a:p>
        </p:txBody>
      </p:sp>
    </p:spTree>
    <p:extLst>
      <p:ext uri="{BB962C8B-B14F-4D97-AF65-F5344CB8AC3E}">
        <p14:creationId xmlns:p14="http://schemas.microsoft.com/office/powerpoint/2010/main" val="2962640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92614" y="753729"/>
            <a:ext cx="6332706" cy="431357"/>
          </a:xfrm>
        </p:spPr>
        <p:txBody>
          <a:bodyPr/>
          <a:lstStyle/>
          <a:p>
            <a:pPr algn="ctr"/>
            <a:r>
              <a:rPr lang="en-US" sz="2100" dirty="0"/>
              <a:t>Smoothed Complexity of the Simplex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B675C22-F843-4B88-A619-597E37ABF685}"/>
                  </a:ext>
                </a:extLst>
              </p:cNvPr>
              <p:cNvSpPr txBox="1"/>
              <p:nvPr/>
            </p:nvSpPr>
            <p:spPr>
              <a:xfrm>
                <a:off x="2360744" y="1437478"/>
                <a:ext cx="401911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Gaussian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Gaussian</m:t>
                      </m:r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B675C22-F843-4B88-A619-597E37ABF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744" y="1437478"/>
                <a:ext cx="4019116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9403BC99-209E-492F-B0AD-CEB6B73C5633}"/>
              </a:ext>
            </a:extLst>
          </p:cNvPr>
          <p:cNvSpPr txBox="1"/>
          <p:nvPr/>
        </p:nvSpPr>
        <p:spPr>
          <a:xfrm>
            <a:off x="3962761" y="2352034"/>
            <a:ext cx="1469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N(0,1) entries</a:t>
            </a:r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547DD774-C032-4BB5-A148-167D2D7B0A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1460971"/>
                  </p:ext>
                </p:extLst>
              </p:nvPr>
            </p:nvGraphicFramePr>
            <p:xfrm>
              <a:off x="2028190" y="3619298"/>
              <a:ext cx="5382392" cy="1385004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691196">
                      <a:extLst>
                        <a:ext uri="{9D8B030D-6E8A-4147-A177-3AD203B41FA5}">
                          <a16:colId xmlns:a16="http://schemas.microsoft.com/office/drawing/2014/main" val="1632787935"/>
                        </a:ext>
                      </a:extLst>
                    </a:gridCol>
                    <a:gridCol w="2691196">
                      <a:extLst>
                        <a:ext uri="{9D8B030D-6E8A-4147-A177-3AD203B41FA5}">
                          <a16:colId xmlns:a16="http://schemas.microsoft.com/office/drawing/2014/main" val="2502335556"/>
                        </a:ext>
                      </a:extLst>
                    </a:gridCol>
                  </a:tblGrid>
                  <a:tr h="346251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Works</a:t>
                          </a:r>
                          <a:endParaRPr lang="en-NL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002060"/>
                              </a:solidFill>
                            </a:rPr>
                            <a:t>Expected Number of Steps</a:t>
                          </a:r>
                          <a:endParaRPr lang="en-NL" sz="1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272271453"/>
                      </a:ext>
                    </a:extLst>
                  </a:tr>
                  <a:tr h="346251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Spielman &amp; Teng ‘01+‘04</a:t>
                          </a:r>
                          <a:endParaRPr lang="en-NL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r>
                                  <a:rPr lang="en-US" sz="1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55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1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86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1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−30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NL" sz="1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727378252"/>
                      </a:ext>
                    </a:extLst>
                  </a:tr>
                  <a:tr h="346251">
                    <a:tc>
                      <a:txBody>
                        <a:bodyPr/>
                        <a:lstStyle/>
                        <a:p>
                          <a:r>
                            <a:rPr lang="en-US" sz="1400" dirty="0" err="1"/>
                            <a:t>Vershynin</a:t>
                          </a:r>
                          <a:r>
                            <a:rPr lang="en-US" sz="1400" dirty="0"/>
                            <a:t> ‘06+‘09</a:t>
                          </a:r>
                          <a:endParaRPr lang="en-NL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1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en-US" sz="1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1400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00" b="0" i="0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sz="1400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sz="1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func>
                                <m:sSup>
                                  <m:sSupPr>
                                    <m:ctrlPr>
                                      <a:rPr lang="en-US" sz="1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en-US" sz="1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1400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00" b="0" i="0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sz="1400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sz="1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1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NL" sz="1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28206111"/>
                      </a:ext>
                    </a:extLst>
                  </a:tr>
                  <a:tr h="346251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D.</a:t>
                          </a:r>
                          <a:r>
                            <a:rPr lang="en-US" sz="1400" dirty="0"/>
                            <a:t> &amp; </a:t>
                          </a:r>
                          <a:r>
                            <a:rPr lang="en-US" sz="1400" dirty="0" err="1"/>
                            <a:t>Huiberts</a:t>
                          </a:r>
                          <a:r>
                            <a:rPr lang="en-US" sz="1400" dirty="0"/>
                            <a:t> ‘18+‘20</a:t>
                          </a:r>
                          <a:endParaRPr lang="en-NL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1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en-US" sz="1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ad>
                                      <m:radPr>
                                        <m:degHide m:val="on"/>
                                        <m:ctrlPr>
                                          <a:rPr lang="en-US" sz="1400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func>
                                          <m:funcPr>
                                            <m:ctrlPr>
                                              <a:rPr lang="en-US" sz="1400" b="0" i="1" smtClean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400" b="0" i="0" smtClean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sz="1400" b="0" i="1" smtClean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</m:func>
                                      </m:e>
                                    </m:rad>
                                  </m:fName>
                                  <m:e>
                                    <m:sSup>
                                      <m:sSupPr>
                                        <m:ctrlPr>
                                          <a:rPr lang="en-US" sz="1400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400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</m:sup>
                                    </m:sSup>
                                  </m:e>
                                </m:func>
                                <m:r>
                                  <a:rPr lang="en-US" sz="1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en-US" sz="1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1400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00" b="0" i="0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f>
                                          <m:fPr>
                                            <m:type m:val="lin"/>
                                            <m:ctrlPr>
                                              <a:rPr lang="en-US" sz="1400" b="0" i="1" smtClean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400" b="0" i="1" smtClean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400" b="0" i="1" smtClean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sz="1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func>
                                <m:r>
                                  <a:rPr lang="en-US" sz="1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NL" sz="1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2685813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547DD774-C032-4BB5-A148-167D2D7B0A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1460971"/>
                  </p:ext>
                </p:extLst>
              </p:nvPr>
            </p:nvGraphicFramePr>
            <p:xfrm>
              <a:off x="2028190" y="3619298"/>
              <a:ext cx="5382392" cy="1385004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691196">
                      <a:extLst>
                        <a:ext uri="{9D8B030D-6E8A-4147-A177-3AD203B41FA5}">
                          <a16:colId xmlns:a16="http://schemas.microsoft.com/office/drawing/2014/main" val="1632787935"/>
                        </a:ext>
                      </a:extLst>
                    </a:gridCol>
                    <a:gridCol w="2691196">
                      <a:extLst>
                        <a:ext uri="{9D8B030D-6E8A-4147-A177-3AD203B41FA5}">
                          <a16:colId xmlns:a16="http://schemas.microsoft.com/office/drawing/2014/main" val="2502335556"/>
                        </a:ext>
                      </a:extLst>
                    </a:gridCol>
                  </a:tblGrid>
                  <a:tr h="346251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Works</a:t>
                          </a:r>
                          <a:endParaRPr lang="en-NL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002060"/>
                              </a:solidFill>
                            </a:rPr>
                            <a:t>Expected Number of Steps</a:t>
                          </a:r>
                          <a:endParaRPr lang="en-NL" sz="1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272271453"/>
                      </a:ext>
                    </a:extLst>
                  </a:tr>
                  <a:tr h="346251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Spielman &amp; Teng ‘01+‘04</a:t>
                          </a:r>
                          <a:endParaRPr lang="en-NL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l="-100226" t="-105263" r="-452" b="-2649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7378252"/>
                      </a:ext>
                    </a:extLst>
                  </a:tr>
                  <a:tr h="346251">
                    <a:tc>
                      <a:txBody>
                        <a:bodyPr/>
                        <a:lstStyle/>
                        <a:p>
                          <a:r>
                            <a:rPr lang="en-US" sz="1400" dirty="0" err="1"/>
                            <a:t>Vershynin</a:t>
                          </a:r>
                          <a:r>
                            <a:rPr lang="en-US" sz="1400" dirty="0"/>
                            <a:t> ‘06+‘09</a:t>
                          </a:r>
                          <a:endParaRPr lang="en-NL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l="-100226" t="-205263" r="-452" b="-1649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206111"/>
                      </a:ext>
                    </a:extLst>
                  </a:tr>
                  <a:tr h="346251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D.</a:t>
                          </a:r>
                          <a:r>
                            <a:rPr lang="en-US" sz="1400" dirty="0"/>
                            <a:t> &amp; </a:t>
                          </a:r>
                          <a:r>
                            <a:rPr lang="en-US" sz="1400" dirty="0" err="1"/>
                            <a:t>Huiberts</a:t>
                          </a:r>
                          <a:r>
                            <a:rPr lang="en-US" sz="1400" dirty="0"/>
                            <a:t> ‘18+‘20</a:t>
                          </a:r>
                          <a:endParaRPr lang="en-NL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l="-100226" t="-305263" r="-452" b="-649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8581346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DB433E9-332C-4582-9034-835FC6C1F113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4697642" y="2024244"/>
            <a:ext cx="827148" cy="3277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A72586B-2622-426B-AA22-AD01E456FB09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971707" y="2041695"/>
            <a:ext cx="725935" cy="3103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F8E30A5-0443-42C3-B81B-1E597FC4626D}"/>
                  </a:ext>
                </a:extLst>
              </p:cNvPr>
              <p:cNvSpPr txBox="1"/>
              <p:nvPr/>
            </p:nvSpPr>
            <p:spPr>
              <a:xfrm>
                <a:off x="2050900" y="3159429"/>
                <a:ext cx="45690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rows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have norm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 </a:t>
                </a:r>
                <a:endParaRPr lang="en-NL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F8E30A5-0443-42C3-B81B-1E597FC46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900" y="3159429"/>
                <a:ext cx="4569008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7771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DA92468-5FBB-47B6-8F71-0EAF361A9B97}"/>
              </a:ext>
            </a:extLst>
          </p:cNvPr>
          <p:cNvGrpSpPr/>
          <p:nvPr/>
        </p:nvGrpSpPr>
        <p:grpSpPr>
          <a:xfrm>
            <a:off x="3675509" y="1338855"/>
            <a:ext cx="1625917" cy="1594250"/>
            <a:chOff x="3675509" y="1338855"/>
            <a:chExt cx="1625917" cy="1594250"/>
          </a:xfrm>
        </p:grpSpPr>
        <p:sp>
          <p:nvSpPr>
            <p:cNvPr id="4" name="Freeform 26">
              <a:extLst>
                <a:ext uri="{FF2B5EF4-FFF2-40B4-BE49-F238E27FC236}">
                  <a16:creationId xmlns:a16="http://schemas.microsoft.com/office/drawing/2014/main" id="{01DD1E38-721D-4955-80B9-6862CD492AD0}"/>
                </a:ext>
              </a:extLst>
            </p:cNvPr>
            <p:cNvSpPr/>
            <p:nvPr/>
          </p:nvSpPr>
          <p:spPr>
            <a:xfrm>
              <a:off x="3741932" y="1556634"/>
              <a:ext cx="1226941" cy="1204388"/>
            </a:xfrm>
            <a:custGeom>
              <a:avLst/>
              <a:gdLst>
                <a:gd name="connsiteX0" fmla="*/ 0 w 2819400"/>
                <a:gd name="connsiteY0" fmla="*/ 1508760 h 1539240"/>
                <a:gd name="connsiteX1" fmla="*/ 1447800 w 2819400"/>
                <a:gd name="connsiteY1" fmla="*/ 0 h 1539240"/>
                <a:gd name="connsiteX2" fmla="*/ 2819400 w 2819400"/>
                <a:gd name="connsiteY2" fmla="*/ 15240 h 1539240"/>
                <a:gd name="connsiteX3" fmla="*/ 2819400 w 2819400"/>
                <a:gd name="connsiteY3" fmla="*/ 1539240 h 1539240"/>
                <a:gd name="connsiteX4" fmla="*/ 0 w 2819400"/>
                <a:gd name="connsiteY4" fmla="*/ 1508760 h 1539240"/>
                <a:gd name="connsiteX0" fmla="*/ 0 w 3057670"/>
                <a:gd name="connsiteY0" fmla="*/ 1871675 h 1902155"/>
                <a:gd name="connsiteX1" fmla="*/ 1447800 w 3057670"/>
                <a:gd name="connsiteY1" fmla="*/ 362915 h 1902155"/>
                <a:gd name="connsiteX2" fmla="*/ 3057670 w 3057670"/>
                <a:gd name="connsiteY2" fmla="*/ 0 h 1902155"/>
                <a:gd name="connsiteX3" fmla="*/ 2819400 w 3057670"/>
                <a:gd name="connsiteY3" fmla="*/ 1902155 h 1902155"/>
                <a:gd name="connsiteX4" fmla="*/ 0 w 3057670"/>
                <a:gd name="connsiteY4" fmla="*/ 1871675 h 1902155"/>
                <a:gd name="connsiteX0" fmla="*/ 0 w 3044546"/>
                <a:gd name="connsiteY0" fmla="*/ 1894180 h 1924660"/>
                <a:gd name="connsiteX1" fmla="*/ 1447800 w 3044546"/>
                <a:gd name="connsiteY1" fmla="*/ 385420 h 1924660"/>
                <a:gd name="connsiteX2" fmla="*/ 3044546 w 3044546"/>
                <a:gd name="connsiteY2" fmla="*/ 0 h 1924660"/>
                <a:gd name="connsiteX3" fmla="*/ 2819400 w 3044546"/>
                <a:gd name="connsiteY3" fmla="*/ 1924660 h 1924660"/>
                <a:gd name="connsiteX4" fmla="*/ 0 w 3044546"/>
                <a:gd name="connsiteY4" fmla="*/ 1894180 h 1924660"/>
                <a:gd name="connsiteX0" fmla="*/ 1371600 w 1596746"/>
                <a:gd name="connsiteY0" fmla="*/ 1924660 h 1924660"/>
                <a:gd name="connsiteX1" fmla="*/ 0 w 1596746"/>
                <a:gd name="connsiteY1" fmla="*/ 385420 h 1924660"/>
                <a:gd name="connsiteX2" fmla="*/ 1596746 w 1596746"/>
                <a:gd name="connsiteY2" fmla="*/ 0 h 1924660"/>
                <a:gd name="connsiteX3" fmla="*/ 1371600 w 1596746"/>
                <a:gd name="connsiteY3" fmla="*/ 1924660 h 1924660"/>
                <a:gd name="connsiteX0" fmla="*/ 1371600 w 1371600"/>
                <a:gd name="connsiteY0" fmla="*/ 1539239 h 1539239"/>
                <a:gd name="connsiteX1" fmla="*/ 0 w 1371600"/>
                <a:gd name="connsiteY1" fmla="*/ -1 h 1539239"/>
                <a:gd name="connsiteX2" fmla="*/ 890100 w 1371600"/>
                <a:gd name="connsiteY2" fmla="*/ 103051 h 1539239"/>
                <a:gd name="connsiteX3" fmla="*/ 1371600 w 1371600"/>
                <a:gd name="connsiteY3" fmla="*/ 1539239 h 153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1539239">
                  <a:moveTo>
                    <a:pt x="1371600" y="1539239"/>
                  </a:moveTo>
                  <a:lnTo>
                    <a:pt x="0" y="-1"/>
                  </a:lnTo>
                  <a:lnTo>
                    <a:pt x="890100" y="103051"/>
                  </a:lnTo>
                  <a:lnTo>
                    <a:pt x="1371600" y="153923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1DECDB2-BF08-45CD-A4F9-840BA94AF503}"/>
                    </a:ext>
                  </a:extLst>
                </p:cNvPr>
                <p:cNvSpPr txBox="1"/>
                <p:nvPr/>
              </p:nvSpPr>
              <p:spPr>
                <a:xfrm>
                  <a:off x="4681635" y="1996125"/>
                  <a:ext cx="402905" cy="4243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1DECDB2-BF08-45CD-A4F9-840BA94AF5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635" y="1996125"/>
                  <a:ext cx="402905" cy="42434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EA64200-E413-4BDF-AAF5-1E9C307FBC28}"/>
                </a:ext>
              </a:extLst>
            </p:cNvPr>
            <p:cNvCxnSpPr>
              <a:cxnSpLocks/>
              <a:stCxn id="4" idx="1"/>
            </p:cNvCxnSpPr>
            <p:nvPr/>
          </p:nvCxnSpPr>
          <p:spPr>
            <a:xfrm>
              <a:off x="3741932" y="1556632"/>
              <a:ext cx="779845" cy="75082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C37715C-7E43-4C66-8F36-59CF3457B4A4}"/>
                </a:ext>
              </a:extLst>
            </p:cNvPr>
            <p:cNvCxnSpPr>
              <a:cxnSpLocks/>
              <a:endCxn id="4" idx="3"/>
            </p:cNvCxnSpPr>
            <p:nvPr/>
          </p:nvCxnSpPr>
          <p:spPr>
            <a:xfrm>
              <a:off x="4521776" y="1614130"/>
              <a:ext cx="447097" cy="1146891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31816AF-FE5A-4747-BD29-D3B75E3FAB0B}"/>
                </a:ext>
              </a:extLst>
            </p:cNvPr>
            <p:cNvCxnSpPr>
              <a:cxnSpLocks/>
              <a:stCxn id="4" idx="3"/>
              <a:endCxn id="4" idx="1"/>
            </p:cNvCxnSpPr>
            <p:nvPr/>
          </p:nvCxnSpPr>
          <p:spPr>
            <a:xfrm flipH="1" flipV="1">
              <a:off x="3741932" y="1556632"/>
              <a:ext cx="1226941" cy="1204389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37B8B81-0209-46E6-A94F-3CE090BDD1CB}"/>
                </a:ext>
              </a:extLst>
            </p:cNvPr>
            <p:cNvCxnSpPr/>
            <p:nvPr/>
          </p:nvCxnSpPr>
          <p:spPr>
            <a:xfrm>
              <a:off x="4286543" y="1461649"/>
              <a:ext cx="717309" cy="147145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0D0A83A-2ACC-4B18-ABC0-7BB5F5BA0C5A}"/>
                </a:ext>
              </a:extLst>
            </p:cNvPr>
            <p:cNvSpPr/>
            <p:nvPr/>
          </p:nvSpPr>
          <p:spPr>
            <a:xfrm>
              <a:off x="3980439" y="1661663"/>
              <a:ext cx="75081" cy="7508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B8098ED-2116-4BDC-9D6A-D18603D9C2D0}"/>
                </a:ext>
              </a:extLst>
            </p:cNvPr>
            <p:cNvSpPr/>
            <p:nvPr/>
          </p:nvSpPr>
          <p:spPr>
            <a:xfrm>
              <a:off x="3979147" y="2412477"/>
              <a:ext cx="75081" cy="7508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FC81E56-7104-4DCC-BB73-8D223D3B2100}"/>
                </a:ext>
              </a:extLst>
            </p:cNvPr>
            <p:cNvSpPr/>
            <p:nvPr/>
          </p:nvSpPr>
          <p:spPr>
            <a:xfrm>
              <a:off x="4730267" y="1663164"/>
              <a:ext cx="75081" cy="7508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E2658763-86B8-4DF8-A4EF-04B7485E83F9}"/>
                    </a:ext>
                  </a:extLst>
                </p:cNvPr>
                <p:cNvSpPr txBox="1"/>
                <p:nvPr/>
              </p:nvSpPr>
              <p:spPr>
                <a:xfrm>
                  <a:off x="3680915" y="2452716"/>
                  <a:ext cx="580526" cy="2917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50" i="1" dirty="0">
                            <a:latin typeface="Cambria Math" panose="02040503050406030204" pitchFamily="18" charset="0"/>
                          </a:rPr>
                          <m:t>(0,0)</m:t>
                        </m:r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E2658763-86B8-4DF8-A4EF-04B7485E83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0915" y="2452716"/>
                  <a:ext cx="580526" cy="29173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60F71877-7281-4537-8F46-65B254BAACD7}"/>
                    </a:ext>
                  </a:extLst>
                </p:cNvPr>
                <p:cNvSpPr txBox="1"/>
                <p:nvPr/>
              </p:nvSpPr>
              <p:spPr>
                <a:xfrm>
                  <a:off x="4720900" y="2417196"/>
                  <a:ext cx="580526" cy="2917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50" i="1" dirty="0">
                            <a:latin typeface="Cambria Math" panose="02040503050406030204" pitchFamily="18" charset="0"/>
                          </a:rPr>
                          <m:t>(1,0)</m:t>
                        </m:r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60F71877-7281-4537-8F46-65B254BAAC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0900" y="2417196"/>
                  <a:ext cx="580526" cy="29173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56CAF67-6E17-42E7-ADA4-E52238947B51}"/>
                    </a:ext>
                  </a:extLst>
                </p:cNvPr>
                <p:cNvSpPr txBox="1"/>
                <p:nvPr/>
              </p:nvSpPr>
              <p:spPr>
                <a:xfrm>
                  <a:off x="4661148" y="1338855"/>
                  <a:ext cx="580526" cy="2917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50" i="1" dirty="0">
                            <a:latin typeface="Cambria Math" panose="02040503050406030204" pitchFamily="18" charset="0"/>
                          </a:rPr>
                          <m:t>(1,1)</m:t>
                        </m:r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56CAF67-6E17-42E7-ADA4-E52238947B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1148" y="1338855"/>
                  <a:ext cx="580526" cy="29173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6945D86F-DF78-465F-B0F7-F8AFB6775220}"/>
                    </a:ext>
                  </a:extLst>
                </p:cNvPr>
                <p:cNvSpPr txBox="1"/>
                <p:nvPr/>
              </p:nvSpPr>
              <p:spPr>
                <a:xfrm>
                  <a:off x="3675509" y="1345505"/>
                  <a:ext cx="580526" cy="2917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50" i="1" dirty="0">
                            <a:latin typeface="Cambria Math" panose="02040503050406030204" pitchFamily="18" charset="0"/>
                          </a:rPr>
                          <m:t>(0,1)</m:t>
                        </m:r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6945D86F-DF78-465F-B0F7-F8AFB67752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5509" y="1345505"/>
                  <a:ext cx="580526" cy="29173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CC43D154-B9F1-4E9D-A5B1-6749DC18E6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05348" y="2274848"/>
              <a:ext cx="362648" cy="15221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8EE81A2-1B72-49AF-B884-796DBA07ED9D}"/>
                </a:ext>
              </a:extLst>
            </p:cNvPr>
            <p:cNvSpPr/>
            <p:nvPr/>
          </p:nvSpPr>
          <p:spPr>
            <a:xfrm>
              <a:off x="4728974" y="2413978"/>
              <a:ext cx="75081" cy="7508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28193" y="753729"/>
            <a:ext cx="5815118" cy="431357"/>
          </a:xfrm>
        </p:spPr>
        <p:txBody>
          <a:bodyPr/>
          <a:lstStyle/>
          <a:p>
            <a:pPr algn="ctr"/>
            <a:r>
              <a:rPr lang="en-US" sz="2100" dirty="0"/>
              <a:t>Integer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FF2314D-F9FF-4140-894F-B1D7D619038E}"/>
                  </a:ext>
                </a:extLst>
              </p:cNvPr>
              <p:cNvSpPr txBox="1"/>
              <p:nvPr/>
            </p:nvSpPr>
            <p:spPr>
              <a:xfrm>
                <a:off x="647682" y="1716863"/>
                <a:ext cx="197473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br>
                  <a:rPr lang="en-US" dirty="0"/>
                </a:br>
                <a:r>
                  <a:rPr lang="en-US" dirty="0" err="1"/>
                  <a:t>s.t.</a:t>
                </a: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FF2314D-F9FF-4140-894F-B1D7D6190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82" y="1716863"/>
                <a:ext cx="1974735" cy="923330"/>
              </a:xfrm>
              <a:prstGeom prst="rect">
                <a:avLst/>
              </a:prstGeom>
              <a:blipFill>
                <a:blip r:embed="rId7"/>
                <a:stretch>
                  <a:fillRect l="-2469" b="-596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A0D332C4-3972-45D2-9265-CF1E51739E3A}"/>
              </a:ext>
            </a:extLst>
          </p:cNvPr>
          <p:cNvGrpSpPr/>
          <p:nvPr/>
        </p:nvGrpSpPr>
        <p:grpSpPr>
          <a:xfrm>
            <a:off x="6453530" y="3470954"/>
            <a:ext cx="1839906" cy="1111524"/>
            <a:chOff x="5796294" y="4198003"/>
            <a:chExt cx="2379518" cy="1443854"/>
          </a:xfrm>
        </p:grpSpPr>
        <p:pic>
          <p:nvPicPr>
            <p:cNvPr id="51" name="Picture 50" descr="A picture containing text, person, old, older&#10;&#10;Description automatically generated">
              <a:extLst>
                <a:ext uri="{FF2B5EF4-FFF2-40B4-BE49-F238E27FC236}">
                  <a16:creationId xmlns:a16="http://schemas.microsoft.com/office/drawing/2014/main" id="{71FF3770-5E49-4AB1-B5BD-9A2DC31095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7804"/>
            <a:stretch/>
          </p:blipFill>
          <p:spPr>
            <a:xfrm>
              <a:off x="7033423" y="4198003"/>
              <a:ext cx="1142389" cy="1443853"/>
            </a:xfrm>
            <a:prstGeom prst="rect">
              <a:avLst/>
            </a:prstGeom>
          </p:spPr>
        </p:pic>
        <p:pic>
          <p:nvPicPr>
            <p:cNvPr id="53" name="Picture 52" descr="A picture containing person, wall, indoor, posing&#10;&#10;Description automatically generated">
              <a:extLst>
                <a:ext uri="{FF2B5EF4-FFF2-40B4-BE49-F238E27FC236}">
                  <a16:creationId xmlns:a16="http://schemas.microsoft.com/office/drawing/2014/main" id="{4541D688-18A9-4DA5-BB52-E15E92B99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96294" y="4198004"/>
              <a:ext cx="1142389" cy="1443853"/>
            </a:xfrm>
            <a:prstGeom prst="rect">
              <a:avLst/>
            </a:prstGeom>
          </p:spPr>
        </p:pic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47534B6B-025C-4B91-93F1-A551325DC2AC}"/>
              </a:ext>
            </a:extLst>
          </p:cNvPr>
          <p:cNvSpPr txBox="1"/>
          <p:nvPr/>
        </p:nvSpPr>
        <p:spPr>
          <a:xfrm>
            <a:off x="6787070" y="4658434"/>
            <a:ext cx="12955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Land &amp; Doig ‘60</a:t>
            </a:r>
            <a:endParaRPr lang="en-NL" sz="1350" dirty="0"/>
          </a:p>
        </p:txBody>
      </p:sp>
      <p:pic>
        <p:nvPicPr>
          <p:cNvPr id="57" name="Picture 56" descr="Diagram&#10;&#10;Description automatically generated">
            <a:extLst>
              <a:ext uri="{FF2B5EF4-FFF2-40B4-BE49-F238E27FC236}">
                <a16:creationId xmlns:a16="http://schemas.microsoft.com/office/drawing/2014/main" id="{F318E018-5B65-41CA-8EBB-4B3C5EDA43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82559" y="3496084"/>
            <a:ext cx="2784422" cy="147348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59BE22C8-62E3-4AF7-BBC9-3CD0D7798F53}"/>
              </a:ext>
            </a:extLst>
          </p:cNvPr>
          <p:cNvSpPr txBox="1"/>
          <p:nvPr/>
        </p:nvSpPr>
        <p:spPr>
          <a:xfrm>
            <a:off x="573563" y="1364696"/>
            <a:ext cx="2415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Binary Integer Program:</a:t>
            </a:r>
            <a:endParaRPr lang="en-NL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907C93F-A8EF-4DF3-963A-1B9D5EBD2DC5}"/>
              </a:ext>
            </a:extLst>
          </p:cNvPr>
          <p:cNvSpPr txBox="1"/>
          <p:nvPr/>
        </p:nvSpPr>
        <p:spPr>
          <a:xfrm>
            <a:off x="591316" y="3163103"/>
            <a:ext cx="1774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Branch &amp; Bound: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2671FA5-FAE5-447D-AA8F-385AC1466B2E}"/>
              </a:ext>
            </a:extLst>
          </p:cNvPr>
          <p:cNvGrpSpPr>
            <a:grpSpLocks noChangeAspect="1"/>
          </p:cNvGrpSpPr>
          <p:nvPr/>
        </p:nvGrpSpPr>
        <p:grpSpPr>
          <a:xfrm>
            <a:off x="713515" y="3757594"/>
            <a:ext cx="1945130" cy="745178"/>
            <a:chOff x="3667270" y="5001380"/>
            <a:chExt cx="5195765" cy="1990495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90B3A714-6F71-407A-8F03-A487E42ACC5E}"/>
                </a:ext>
              </a:extLst>
            </p:cNvPr>
            <p:cNvGrpSpPr/>
            <p:nvPr/>
          </p:nvGrpSpPr>
          <p:grpSpPr>
            <a:xfrm>
              <a:off x="3667270" y="5001380"/>
              <a:ext cx="4672031" cy="1537203"/>
              <a:chOff x="4449391" y="5047797"/>
              <a:chExt cx="4672031" cy="1537203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1FEBBC96-E556-4489-BE28-B17A1BB2DE38}"/>
                  </a:ext>
                </a:extLst>
              </p:cNvPr>
              <p:cNvGrpSpPr/>
              <p:nvPr/>
            </p:nvGrpSpPr>
            <p:grpSpPr>
              <a:xfrm>
                <a:off x="4449391" y="5047797"/>
                <a:ext cx="3653992" cy="1537203"/>
                <a:chOff x="3869480" y="4929406"/>
                <a:chExt cx="3653992" cy="1537203"/>
              </a:xfrm>
            </p:grpSpPr>
            <p:pic>
              <p:nvPicPr>
                <p:cNvPr id="68" name="Picture 67">
                  <a:extLst>
                    <a:ext uri="{FF2B5EF4-FFF2-40B4-BE49-F238E27FC236}">
                      <a16:creationId xmlns:a16="http://schemas.microsoft.com/office/drawing/2014/main" id="{EC6E22FC-6D47-4618-8348-932CBDE276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69480" y="4929406"/>
                  <a:ext cx="1182625" cy="490728"/>
                </a:xfrm>
                <a:prstGeom prst="rect">
                  <a:avLst/>
                </a:prstGeom>
              </p:spPr>
            </p:pic>
            <p:pic>
              <p:nvPicPr>
                <p:cNvPr id="69" name="Picture 68">
                  <a:extLst>
                    <a:ext uri="{FF2B5EF4-FFF2-40B4-BE49-F238E27FC236}">
                      <a16:creationId xmlns:a16="http://schemas.microsoft.com/office/drawing/2014/main" id="{F0A1EC01-4EEE-482B-9FEA-901BAF7544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8086" y="5765843"/>
                  <a:ext cx="2147888" cy="631732"/>
                </a:xfrm>
                <a:prstGeom prst="rect">
                  <a:avLst/>
                </a:prstGeom>
              </p:spPr>
            </p:pic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id="{B5BFE93E-7FA1-44F6-B78E-7FD7860651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20776" y="4951162"/>
                  <a:ext cx="1249211" cy="447216"/>
                </a:xfrm>
                <a:prstGeom prst="rect">
                  <a:avLst/>
                </a:prstGeom>
              </p:spPr>
            </p:pic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16A04348-2877-4C18-9A83-07C6ECF730FC}"/>
                    </a:ext>
                  </a:extLst>
                </p:cNvPr>
                <p:cNvSpPr txBox="1"/>
                <p:nvPr/>
              </p:nvSpPr>
              <p:spPr>
                <a:xfrm>
                  <a:off x="6199511" y="5665040"/>
                  <a:ext cx="1323961" cy="8015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350" b="1" dirty="0"/>
                    <a:t>SCIP</a:t>
                  </a:r>
                  <a:endParaRPr lang="en-US" sz="2100" b="1" dirty="0"/>
                </a:p>
              </p:txBody>
            </p:sp>
          </p:grp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CBEB8542-4A87-4F18-ACEF-D5792AB4C6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69749" y="5082008"/>
                <a:ext cx="1751673" cy="353253"/>
              </a:xfrm>
              <a:prstGeom prst="rect">
                <a:avLst/>
              </a:prstGeom>
            </p:spPr>
          </p:pic>
        </p:grp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3F097260-1CAC-4921-A925-BB58942F1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597" y="5322481"/>
              <a:ext cx="1659438" cy="166939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E5BE3F8-92AE-4FF6-A0A2-DB8232E5C1AA}"/>
                  </a:ext>
                </a:extLst>
              </p:cNvPr>
              <p:cNvSpPr txBox="1"/>
              <p:nvPr/>
            </p:nvSpPr>
            <p:spPr>
              <a:xfrm>
                <a:off x="4373166" y="2277219"/>
                <a:ext cx="46493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E5BE3F8-92AE-4FF6-A0A2-DB8232E5C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166" y="2277219"/>
                <a:ext cx="464934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642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28193" y="753729"/>
            <a:ext cx="5815118" cy="431357"/>
          </a:xfrm>
        </p:spPr>
        <p:txBody>
          <a:bodyPr/>
          <a:lstStyle/>
          <a:p>
            <a:pPr algn="ctr"/>
            <a:r>
              <a:rPr lang="en-US" sz="2100" dirty="0"/>
              <a:t>“Trivial Integer Programs Unsolvable By Branch &amp; Bound”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BD9BB7C-B46B-4062-95C7-F35497CE5E07}"/>
                  </a:ext>
                </a:extLst>
              </p:cNvPr>
              <p:cNvSpPr txBox="1"/>
              <p:nvPr/>
            </p:nvSpPr>
            <p:spPr>
              <a:xfrm>
                <a:off x="3247459" y="1964946"/>
                <a:ext cx="27168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+⋯+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</m:oMath>
                </a14:m>
                <a:br>
                  <a:rPr lang="en-US" dirty="0"/>
                </a:br>
                <a:r>
                  <a:rPr lang="en-US" dirty="0"/>
                  <a:t>   </a:t>
                </a:r>
                <a:r>
                  <a:rPr lang="en-US" dirty="0" err="1"/>
                  <a:t>s.t.</a:t>
                </a:r>
                <a:r>
                  <a:rPr lang="en-US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 </m:t>
                    </m:r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type m:val="li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endParaRPr lang="en-US" dirty="0"/>
              </a:p>
              <a:p>
                <a:r>
                  <a:rPr lang="en-US" dirty="0"/>
                  <a:t>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BD9BB7C-B46B-4062-95C7-F35497CE5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459" y="1964946"/>
                <a:ext cx="2716820" cy="923330"/>
              </a:xfrm>
              <a:prstGeom prst="rect">
                <a:avLst/>
              </a:prstGeom>
              <a:blipFill>
                <a:blip r:embed="rId2"/>
                <a:stretch>
                  <a:fillRect r="-9663" b="-1907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5DFC1F5-9B5D-4E15-8A9E-3A4F81E6E5CB}"/>
                  </a:ext>
                </a:extLst>
              </p:cNvPr>
              <p:cNvSpPr txBox="1"/>
              <p:nvPr/>
            </p:nvSpPr>
            <p:spPr>
              <a:xfrm>
                <a:off x="2108623" y="3437834"/>
                <a:ext cx="4427366" cy="386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odd, Branch &amp; Bound takes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⌊"/>
                            <m:endChr m:val="⌋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type m:val="li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</m:sup>
                    </m:sSup>
                  </m:oMath>
                </a14:m>
                <a:r>
                  <a:rPr lang="en-US" dirty="0"/>
                  <a:t> time.</a:t>
                </a:r>
                <a:endParaRPr lang="en-NL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5DFC1F5-9B5D-4E15-8A9E-3A4F81E6E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623" y="3437834"/>
                <a:ext cx="4427366" cy="386452"/>
              </a:xfrm>
              <a:prstGeom prst="rect">
                <a:avLst/>
              </a:prstGeom>
              <a:blipFill>
                <a:blip r:embed="rId3"/>
                <a:stretch>
                  <a:fillRect l="-1240" t="-80952" r="-413" b="-9841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01A2E10-411D-47CD-B9D2-CE21EB7399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778" t="2490" r="9273" b="22541"/>
          <a:stretch/>
        </p:blipFill>
        <p:spPr>
          <a:xfrm>
            <a:off x="7085746" y="1964946"/>
            <a:ext cx="1103928" cy="160237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970F06C5-0DEE-4461-A1D2-96D9270C154C}"/>
              </a:ext>
            </a:extLst>
          </p:cNvPr>
          <p:cNvSpPr txBox="1"/>
          <p:nvPr/>
        </p:nvSpPr>
        <p:spPr>
          <a:xfrm>
            <a:off x="7069620" y="3684951"/>
            <a:ext cx="10547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Jeroslow</a:t>
            </a:r>
            <a:r>
              <a:rPr lang="en-US" sz="1350" dirty="0"/>
              <a:t> ‘74</a:t>
            </a:r>
            <a:endParaRPr lang="en-NL" sz="1350" dirty="0"/>
          </a:p>
        </p:txBody>
      </p:sp>
    </p:spTree>
    <p:extLst>
      <p:ext uri="{BB962C8B-B14F-4D97-AF65-F5344CB8AC3E}">
        <p14:creationId xmlns:p14="http://schemas.microsoft.com/office/powerpoint/2010/main" val="46025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28185" y="753729"/>
            <a:ext cx="5146221" cy="431357"/>
          </a:xfrm>
        </p:spPr>
        <p:txBody>
          <a:bodyPr/>
          <a:lstStyle/>
          <a:p>
            <a:pPr algn="ctr"/>
            <a:r>
              <a:rPr lang="en-US" sz="2100" dirty="0"/>
              <a:t>When Is Branch &amp; Bound “Good”?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38AF6C-AD6D-4B8E-96FB-06EBC959FD68}"/>
                  </a:ext>
                </a:extLst>
              </p:cNvPr>
              <p:cNvSpPr txBox="1"/>
              <p:nvPr/>
            </p:nvSpPr>
            <p:spPr>
              <a:xfrm>
                <a:off x="1403768" y="1857510"/>
                <a:ext cx="3411300" cy="2080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br>
                  <a:rPr lang="en-US" dirty="0"/>
                </a:br>
                <a:r>
                  <a:rPr lang="en-US" dirty="0" err="1"/>
                  <a:t>s.t.</a:t>
                </a: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eqArr>
                          </m:e>
                          <m:e>
                            <m:f>
                              <m:fPr>
                                <m:type m:val="li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br>
                  <a:rPr lang="en-US" i="1" dirty="0">
                    <a:latin typeface="Cambria Math" panose="02040503050406030204" pitchFamily="18" charset="0"/>
                  </a:rPr>
                </a:br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 sampled uniformly.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38AF6C-AD6D-4B8E-96FB-06EBC959F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768" y="1857510"/>
                <a:ext cx="3411300" cy="2080698"/>
              </a:xfrm>
              <a:prstGeom prst="rect">
                <a:avLst/>
              </a:prstGeom>
              <a:blipFill>
                <a:blip r:embed="rId2"/>
                <a:stretch>
                  <a:fillRect l="-1429" b="-3812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9B2D87C-FE27-409E-8FAC-EB055938AAE3}"/>
              </a:ext>
            </a:extLst>
          </p:cNvPr>
          <p:cNvSpPr txBox="1"/>
          <p:nvPr/>
        </p:nvSpPr>
        <p:spPr>
          <a:xfrm>
            <a:off x="1294924" y="1448923"/>
            <a:ext cx="3457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Random Packing Integer Programs:</a:t>
            </a:r>
            <a:endParaRPr lang="en-N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565805D-1E01-4D5D-955F-2D96A0239445}"/>
              </a:ext>
            </a:extLst>
          </p:cNvPr>
          <p:cNvGrpSpPr/>
          <p:nvPr/>
        </p:nvGrpSpPr>
        <p:grpSpPr>
          <a:xfrm>
            <a:off x="5350453" y="1965403"/>
            <a:ext cx="2376608" cy="1079060"/>
            <a:chOff x="5275672" y="2620527"/>
            <a:chExt cx="3168811" cy="1438747"/>
          </a:xfrm>
        </p:grpSpPr>
        <p:pic>
          <p:nvPicPr>
            <p:cNvPr id="6" name="Picture 5" descr="A person with a beard&#10;&#10;Description automatically generated">
              <a:extLst>
                <a:ext uri="{FF2B5EF4-FFF2-40B4-BE49-F238E27FC236}">
                  <a16:creationId xmlns:a16="http://schemas.microsoft.com/office/drawing/2014/main" id="{511B89F4-2B45-4466-849F-9D48860BBE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0185" r="24835"/>
            <a:stretch/>
          </p:blipFill>
          <p:spPr>
            <a:xfrm>
              <a:off x="7523830" y="2623476"/>
              <a:ext cx="920653" cy="143579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243BE2E-167E-4C36-98E5-701631547A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707" t="4320" r="55332" b="63966"/>
            <a:stretch/>
          </p:blipFill>
          <p:spPr>
            <a:xfrm>
              <a:off x="6399751" y="2623476"/>
              <a:ext cx="920653" cy="1422853"/>
            </a:xfrm>
            <a:prstGeom prst="rect">
              <a:avLst/>
            </a:prstGeom>
          </p:spPr>
        </p:pic>
        <p:pic>
          <p:nvPicPr>
            <p:cNvPr id="11" name="Picture 10" descr="A picture containing person, suit&#10;&#10;Description automatically generated">
              <a:extLst>
                <a:ext uri="{FF2B5EF4-FFF2-40B4-BE49-F238E27FC236}">
                  <a16:creationId xmlns:a16="http://schemas.microsoft.com/office/drawing/2014/main" id="{4A2F3FDE-F259-445B-8E26-11EDC9D57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2993" r="9682"/>
            <a:stretch/>
          </p:blipFill>
          <p:spPr>
            <a:xfrm>
              <a:off x="5275672" y="2620527"/>
              <a:ext cx="920653" cy="142875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2EEBECB-EE20-4FED-A12B-4EA330DD59EA}"/>
              </a:ext>
            </a:extLst>
          </p:cNvPr>
          <p:cNvSpPr txBox="1"/>
          <p:nvPr/>
        </p:nvSpPr>
        <p:spPr>
          <a:xfrm>
            <a:off x="5762546" y="3125053"/>
            <a:ext cx="19472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Dey, Dubey, Molinaro ‘21</a:t>
            </a:r>
            <a:endParaRPr lang="en-NL" sz="13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80D024-EE5D-4E9B-B60F-2DF5872992FF}"/>
                  </a:ext>
                </a:extLst>
              </p:cNvPr>
              <p:cNvSpPr txBox="1"/>
              <p:nvPr/>
            </p:nvSpPr>
            <p:spPr>
              <a:xfrm>
                <a:off x="4965071" y="3716032"/>
                <a:ext cx="3458704" cy="975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Branch &amp; Bound takes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 time.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variables,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constraints </a:t>
                </a:r>
                <a:endParaRPr lang="en-NL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80D024-EE5D-4E9B-B60F-2DF587299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071" y="3716032"/>
                <a:ext cx="3458704" cy="975139"/>
              </a:xfrm>
              <a:prstGeom prst="rect">
                <a:avLst/>
              </a:prstGeom>
              <a:blipFill>
                <a:blip r:embed="rId6"/>
                <a:stretch>
                  <a:fillRect l="-1408" r="-880" b="-9375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9162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54F2F5C-A6C9-4EC5-9026-48BC8134DD2F}"/>
              </a:ext>
            </a:extLst>
          </p:cNvPr>
          <p:cNvGrpSpPr>
            <a:grpSpLocks noChangeAspect="1"/>
          </p:cNvGrpSpPr>
          <p:nvPr/>
        </p:nvGrpSpPr>
        <p:grpSpPr>
          <a:xfrm>
            <a:off x="5340180" y="1965402"/>
            <a:ext cx="2376267" cy="1060336"/>
            <a:chOff x="5130769" y="2376397"/>
            <a:chExt cx="3419718" cy="1525943"/>
          </a:xfrm>
        </p:grpSpPr>
        <p:pic>
          <p:nvPicPr>
            <p:cNvPr id="10" name="Picture 9" descr="A person in a black shirt&#10;&#10;Description automatically generated">
              <a:extLst>
                <a:ext uri="{FF2B5EF4-FFF2-40B4-BE49-F238E27FC236}">
                  <a16:creationId xmlns:a16="http://schemas.microsoft.com/office/drawing/2014/main" id="{01100A4D-68E3-43A4-B36F-3BAA66BAF3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84"/>
            <a:stretch/>
          </p:blipFill>
          <p:spPr>
            <a:xfrm>
              <a:off x="6332016" y="2376504"/>
              <a:ext cx="1017224" cy="1525836"/>
            </a:xfrm>
            <a:prstGeom prst="rect">
              <a:avLst/>
            </a:prstGeom>
          </p:spPr>
        </p:pic>
        <p:pic>
          <p:nvPicPr>
            <p:cNvPr id="14" name="Picture 13" descr="A person looking at the camera&#10;&#10;Description automatically generated">
              <a:extLst>
                <a:ext uri="{FF2B5EF4-FFF2-40B4-BE49-F238E27FC236}">
                  <a16:creationId xmlns:a16="http://schemas.microsoft.com/office/drawing/2014/main" id="{FD002156-8C05-40AD-BD92-1A22E37B18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533263" y="2376504"/>
              <a:ext cx="1017224" cy="1525836"/>
            </a:xfrm>
            <a:prstGeom prst="rect">
              <a:avLst/>
            </a:prstGeom>
          </p:spPr>
        </p:pic>
        <p:pic>
          <p:nvPicPr>
            <p:cNvPr id="15" name="Picture 14" descr="A person wearing glasses posing for the camera&#10;&#10;Description automatically generated">
              <a:extLst>
                <a:ext uri="{FF2B5EF4-FFF2-40B4-BE49-F238E27FC236}">
                  <a16:creationId xmlns:a16="http://schemas.microsoft.com/office/drawing/2014/main" id="{C535DCF0-9070-4997-B209-AE3505240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0769" y="2376397"/>
              <a:ext cx="1017224" cy="152583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2EEBECB-EE20-4FED-A12B-4EA330DD59EA}"/>
              </a:ext>
            </a:extLst>
          </p:cNvPr>
          <p:cNvSpPr txBox="1"/>
          <p:nvPr/>
        </p:nvSpPr>
        <p:spPr>
          <a:xfrm>
            <a:off x="5553308" y="3124979"/>
            <a:ext cx="22336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Borst, </a:t>
            </a:r>
            <a:r>
              <a:rPr lang="en-US" sz="1350" dirty="0">
                <a:solidFill>
                  <a:srgbClr val="FF0000"/>
                </a:solidFill>
              </a:rPr>
              <a:t>D.</a:t>
            </a:r>
            <a:r>
              <a:rPr lang="en-US" sz="1350" dirty="0"/>
              <a:t>, </a:t>
            </a:r>
            <a:r>
              <a:rPr lang="en-US" sz="1350" dirty="0" err="1"/>
              <a:t>Huiberts</a:t>
            </a:r>
            <a:r>
              <a:rPr lang="en-US" sz="1350" dirty="0"/>
              <a:t>, Tiwari ‘21</a:t>
            </a:r>
            <a:endParaRPr lang="en-NL" sz="135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28185" y="753729"/>
            <a:ext cx="5146221" cy="431357"/>
          </a:xfrm>
        </p:spPr>
        <p:txBody>
          <a:bodyPr/>
          <a:lstStyle/>
          <a:p>
            <a:pPr algn="ctr"/>
            <a:r>
              <a:rPr lang="en-US" sz="2100" dirty="0"/>
              <a:t>When Is Branch &amp; Bound “Good”?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38AF6C-AD6D-4B8E-96FB-06EBC959FD68}"/>
                  </a:ext>
                </a:extLst>
              </p:cNvPr>
              <p:cNvSpPr txBox="1"/>
              <p:nvPr/>
            </p:nvSpPr>
            <p:spPr>
              <a:xfrm>
                <a:off x="1403768" y="1857510"/>
                <a:ext cx="341130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br>
                  <a:rPr lang="en-US" dirty="0"/>
                </a:br>
                <a:r>
                  <a:rPr lang="en-US" dirty="0" err="1"/>
                  <a:t>s.t.</a:t>
                </a: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br>
                  <a:rPr lang="en-US" i="1" dirty="0">
                    <a:latin typeface="Cambria Math" panose="02040503050406030204" pitchFamily="18" charset="0"/>
                  </a:rPr>
                </a:br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br>
                  <a:rPr lang="en-US" dirty="0"/>
                </a:br>
                <a:r>
                  <a:rPr lang="en-US" dirty="0"/>
                  <a:t> sampled with Gaussian entries.</a:t>
                </a:r>
              </a:p>
              <a:p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(deterministic)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38AF6C-AD6D-4B8E-96FB-06EBC959F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768" y="1857510"/>
                <a:ext cx="3411300" cy="2031325"/>
              </a:xfrm>
              <a:prstGeom prst="rect">
                <a:avLst/>
              </a:prstGeom>
              <a:blipFill>
                <a:blip r:embed="rId5"/>
                <a:stretch>
                  <a:fillRect l="-1429" b="-3904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9B2D87C-FE27-409E-8FAC-EB055938AAE3}"/>
              </a:ext>
            </a:extLst>
          </p:cNvPr>
          <p:cNvSpPr txBox="1"/>
          <p:nvPr/>
        </p:nvSpPr>
        <p:spPr>
          <a:xfrm>
            <a:off x="1294918" y="1448923"/>
            <a:ext cx="3590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Random Gaussian Integer Programs:</a:t>
            </a:r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3E376F5-CD0F-4FF5-B15C-385A0B2894B8}"/>
                  </a:ext>
                </a:extLst>
              </p:cNvPr>
              <p:cNvSpPr txBox="1"/>
              <p:nvPr/>
            </p:nvSpPr>
            <p:spPr>
              <a:xfrm>
                <a:off x="4965071" y="3758404"/>
                <a:ext cx="3668697" cy="9348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Branch &amp; Bound takes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𝑝𝑜𝑙𝑦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time.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variables,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constraints </a:t>
                </a:r>
                <a:endParaRPr lang="en-NL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3E376F5-CD0F-4FF5-B15C-385A0B289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071" y="3758404"/>
                <a:ext cx="3668697" cy="934808"/>
              </a:xfrm>
              <a:prstGeom prst="rect">
                <a:avLst/>
              </a:prstGeom>
              <a:blipFill>
                <a:blip r:embed="rId6"/>
                <a:stretch>
                  <a:fillRect l="-1329" t="-2614" r="-831" b="-9804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9610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28185" y="753729"/>
            <a:ext cx="5146221" cy="431357"/>
          </a:xfrm>
        </p:spPr>
        <p:txBody>
          <a:bodyPr/>
          <a:lstStyle/>
          <a:p>
            <a:pPr algn="ctr"/>
            <a:r>
              <a:rPr lang="en-US" sz="2100" dirty="0"/>
              <a:t>Conclusions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89AF0B-FE38-4BDA-9729-5C310AA21A41}"/>
              </a:ext>
            </a:extLst>
          </p:cNvPr>
          <p:cNvSpPr txBox="1"/>
          <p:nvPr/>
        </p:nvSpPr>
        <p:spPr>
          <a:xfrm>
            <a:off x="1751166" y="1618564"/>
            <a:ext cx="5715958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8" indent="-214308">
              <a:spcBef>
                <a:spcPts val="900"/>
              </a:spcBef>
              <a:buClr>
                <a:srgbClr val="C00000"/>
              </a:buClr>
              <a:buFont typeface="Arial"/>
              <a:buChar char="•"/>
            </a:pPr>
            <a:r>
              <a:rPr lang="nl-NL" altLang="en-US" dirty="0">
                <a:latin typeface="Arial"/>
                <a:cs typeface="Arial"/>
              </a:rPr>
              <a:t>The </a:t>
            </a:r>
            <a:r>
              <a:rPr lang="nl-NL" altLang="en-US" dirty="0" err="1">
                <a:latin typeface="Arial"/>
                <a:cs typeface="Arial"/>
              </a:rPr>
              <a:t>behavior</a:t>
            </a:r>
            <a:r>
              <a:rPr lang="nl-NL" altLang="en-US" dirty="0">
                <a:latin typeface="Arial"/>
                <a:cs typeface="Arial"/>
              </a:rPr>
              <a:t> of </a:t>
            </a:r>
            <a:r>
              <a:rPr lang="nl-NL" altLang="en-US" dirty="0" err="1">
                <a:latin typeface="Arial"/>
                <a:cs typeface="Arial"/>
              </a:rPr>
              <a:t>many</a:t>
            </a:r>
            <a:r>
              <a:rPr lang="nl-NL" altLang="en-US" dirty="0">
                <a:latin typeface="Arial"/>
                <a:cs typeface="Arial"/>
              </a:rPr>
              <a:t> </a:t>
            </a:r>
            <a:r>
              <a:rPr lang="nl-NL" altLang="en-US" dirty="0" err="1">
                <a:latin typeface="Arial"/>
                <a:cs typeface="Arial"/>
              </a:rPr>
              <a:t>fundamental</a:t>
            </a:r>
            <a:r>
              <a:rPr lang="nl-NL" altLang="en-US" dirty="0">
                <a:latin typeface="Arial"/>
                <a:cs typeface="Arial"/>
              </a:rPr>
              <a:t> </a:t>
            </a:r>
            <a:r>
              <a:rPr lang="nl-NL" altLang="en-US" dirty="0" err="1">
                <a:latin typeface="Arial"/>
                <a:cs typeface="Arial"/>
              </a:rPr>
              <a:t>algorithms</a:t>
            </a:r>
            <a:r>
              <a:rPr lang="nl-NL" altLang="en-US" dirty="0">
                <a:latin typeface="Arial"/>
                <a:cs typeface="Arial"/>
              </a:rPr>
              <a:t> is </a:t>
            </a:r>
            <a:r>
              <a:rPr lang="nl-NL" altLang="en-US" dirty="0" err="1">
                <a:latin typeface="Arial"/>
                <a:cs typeface="Arial"/>
              </a:rPr>
              <a:t>still</a:t>
            </a:r>
            <a:r>
              <a:rPr lang="nl-NL" altLang="en-US" dirty="0">
                <a:latin typeface="Arial"/>
                <a:cs typeface="Arial"/>
              </a:rPr>
              <a:t> </a:t>
            </a:r>
            <a:r>
              <a:rPr lang="nl-NL" altLang="en-US" dirty="0" err="1">
                <a:latin typeface="Arial"/>
                <a:cs typeface="Arial"/>
              </a:rPr>
              <a:t>poorly</a:t>
            </a:r>
            <a:r>
              <a:rPr lang="nl-NL" altLang="en-US" dirty="0">
                <a:latin typeface="Arial"/>
                <a:cs typeface="Arial"/>
              </a:rPr>
              <a:t> </a:t>
            </a:r>
            <a:r>
              <a:rPr lang="nl-NL" altLang="en-US" dirty="0" err="1">
                <a:latin typeface="Arial"/>
                <a:cs typeface="Arial"/>
              </a:rPr>
              <a:t>understood</a:t>
            </a:r>
            <a:r>
              <a:rPr lang="nl-NL" altLang="en-US" dirty="0">
                <a:latin typeface="Arial"/>
                <a:cs typeface="Arial"/>
              </a:rPr>
              <a:t>.</a:t>
            </a:r>
          </a:p>
          <a:p>
            <a:pPr>
              <a:spcBef>
                <a:spcPts val="900"/>
              </a:spcBef>
              <a:buClr>
                <a:srgbClr val="C00000"/>
              </a:buClr>
            </a:pPr>
            <a:endParaRPr lang="nl-NL" altLang="en-US" dirty="0">
              <a:latin typeface="Arial"/>
              <a:cs typeface="Arial"/>
            </a:endParaRPr>
          </a:p>
          <a:p>
            <a:pPr marL="214308" indent="-214308">
              <a:spcBef>
                <a:spcPts val="900"/>
              </a:spcBef>
              <a:buClr>
                <a:srgbClr val="C00000"/>
              </a:buClr>
              <a:buFont typeface="Arial"/>
              <a:buChar char="•"/>
            </a:pPr>
            <a:r>
              <a:rPr lang="nl-NL" altLang="en-US" dirty="0" err="1">
                <a:latin typeface="Arial"/>
                <a:cs typeface="Arial"/>
              </a:rPr>
              <a:t>Novel</a:t>
            </a:r>
            <a:r>
              <a:rPr lang="nl-NL" altLang="en-US" dirty="0">
                <a:latin typeface="Arial"/>
                <a:cs typeface="Arial"/>
              </a:rPr>
              <a:t> </a:t>
            </a:r>
            <a:r>
              <a:rPr lang="nl-NL" altLang="en-US" dirty="0" err="1">
                <a:latin typeface="Arial"/>
                <a:cs typeface="Arial"/>
              </a:rPr>
              <a:t>analytical</a:t>
            </a:r>
            <a:r>
              <a:rPr lang="nl-NL" altLang="en-US" dirty="0">
                <a:latin typeface="Arial"/>
                <a:cs typeface="Arial"/>
              </a:rPr>
              <a:t> approaches are </a:t>
            </a:r>
            <a:r>
              <a:rPr lang="nl-NL" altLang="en-US" dirty="0" err="1">
                <a:latin typeface="Arial"/>
                <a:cs typeface="Arial"/>
              </a:rPr>
              <a:t>needed</a:t>
            </a:r>
            <a:r>
              <a:rPr lang="nl-NL" altLang="en-US" dirty="0">
                <a:latin typeface="Arial"/>
                <a:cs typeface="Arial"/>
              </a:rPr>
              <a:t> </a:t>
            </a:r>
            <a:r>
              <a:rPr lang="nl-NL" altLang="en-US" dirty="0" err="1">
                <a:latin typeface="Arial"/>
                <a:cs typeface="Arial"/>
              </a:rPr>
              <a:t>to</a:t>
            </a:r>
            <a:r>
              <a:rPr lang="nl-NL" altLang="en-US" dirty="0">
                <a:latin typeface="Arial"/>
                <a:cs typeface="Arial"/>
              </a:rPr>
              <a:t> </a:t>
            </a:r>
            <a:r>
              <a:rPr lang="nl-NL" altLang="en-US" dirty="0" err="1">
                <a:latin typeface="Arial"/>
                <a:cs typeface="Arial"/>
              </a:rPr>
              <a:t>better</a:t>
            </a:r>
            <a:r>
              <a:rPr lang="nl-NL" altLang="en-US" dirty="0">
                <a:latin typeface="Arial"/>
                <a:cs typeface="Arial"/>
              </a:rPr>
              <a:t> model </a:t>
            </a:r>
            <a:r>
              <a:rPr lang="nl-NL" altLang="en-US" dirty="0" err="1">
                <a:latin typeface="Arial"/>
                <a:cs typeface="Arial"/>
              </a:rPr>
              <a:t>algorithmic</a:t>
            </a:r>
            <a:r>
              <a:rPr lang="nl-NL" altLang="en-US" dirty="0">
                <a:latin typeface="Arial"/>
                <a:cs typeface="Arial"/>
              </a:rPr>
              <a:t> performance in </a:t>
            </a:r>
            <a:r>
              <a:rPr lang="nl-NL" altLang="en-US" dirty="0" err="1">
                <a:latin typeface="Arial"/>
                <a:cs typeface="Arial"/>
              </a:rPr>
              <a:t>practice</a:t>
            </a:r>
            <a:r>
              <a:rPr lang="nl-NL" altLang="en-US" dirty="0">
                <a:latin typeface="Arial"/>
                <a:cs typeface="Arial"/>
              </a:rPr>
              <a:t>.    </a:t>
            </a:r>
          </a:p>
          <a:p>
            <a:endParaRPr lang="en-US" sz="13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04F23E-BE9A-4C0C-8499-298B88C95021}"/>
              </a:ext>
            </a:extLst>
          </p:cNvPr>
          <p:cNvSpPr txBox="1"/>
          <p:nvPr/>
        </p:nvSpPr>
        <p:spPr>
          <a:xfrm>
            <a:off x="3473144" y="4152755"/>
            <a:ext cx="24895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  <a:buClr>
                <a:srgbClr val="C00000"/>
              </a:buClr>
            </a:pPr>
            <a:r>
              <a:rPr lang="nl-NL" altLang="en-US" sz="2700" dirty="0">
                <a:latin typeface="Arial"/>
                <a:cs typeface="Arial"/>
              </a:rPr>
              <a:t>THANK YOU!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57015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1168" y="1618564"/>
            <a:ext cx="514843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8" indent="-214308">
              <a:spcBef>
                <a:spcPts val="900"/>
              </a:spcBef>
              <a:buClr>
                <a:srgbClr val="C00000"/>
              </a:buClr>
              <a:buFont typeface="Arial"/>
              <a:buChar char="•"/>
            </a:pPr>
            <a:r>
              <a:rPr lang="nl-NL" altLang="en-US" dirty="0" err="1">
                <a:latin typeface="Arial"/>
                <a:cs typeface="Arial"/>
              </a:rPr>
              <a:t>Gradient</a:t>
            </a:r>
            <a:r>
              <a:rPr lang="nl-NL" altLang="en-US" dirty="0">
                <a:latin typeface="Arial"/>
                <a:cs typeface="Arial"/>
              </a:rPr>
              <a:t> </a:t>
            </a:r>
            <a:r>
              <a:rPr lang="nl-NL" altLang="en-US" dirty="0" err="1">
                <a:latin typeface="Arial"/>
                <a:cs typeface="Arial"/>
              </a:rPr>
              <a:t>Descent</a:t>
            </a:r>
            <a:r>
              <a:rPr lang="nl-NL" altLang="en-US" dirty="0">
                <a:latin typeface="Arial"/>
                <a:cs typeface="Arial"/>
              </a:rPr>
              <a:t> </a:t>
            </a:r>
            <a:r>
              <a:rPr lang="nl-NL" altLang="en-US" dirty="0" err="1">
                <a:latin typeface="Arial"/>
                <a:cs typeface="Arial"/>
              </a:rPr>
              <a:t>for</a:t>
            </a:r>
            <a:r>
              <a:rPr lang="nl-NL" altLang="en-US" dirty="0">
                <a:latin typeface="Arial"/>
                <a:cs typeface="Arial"/>
              </a:rPr>
              <a:t> </a:t>
            </a:r>
            <a:r>
              <a:rPr lang="nl-NL" altLang="en-US" dirty="0" err="1">
                <a:latin typeface="Arial"/>
                <a:cs typeface="Arial"/>
              </a:rPr>
              <a:t>Neural</a:t>
            </a:r>
            <a:r>
              <a:rPr lang="nl-NL" altLang="en-US" dirty="0">
                <a:latin typeface="Arial"/>
                <a:cs typeface="Arial"/>
              </a:rPr>
              <a:t> Network Training:</a:t>
            </a:r>
          </a:p>
          <a:p>
            <a:endParaRPr lang="en-US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1651388" y="3234897"/>
            <a:ext cx="613125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8" indent="-214308">
              <a:buClr>
                <a:srgbClr val="AE003B"/>
              </a:buClr>
              <a:buFont typeface="Arial"/>
              <a:buChar char="•"/>
            </a:pPr>
            <a:r>
              <a:rPr lang="nl-NL" altLang="en-US" dirty="0">
                <a:latin typeface="Arial"/>
                <a:cs typeface="Arial"/>
              </a:rPr>
              <a:t>2-OPT </a:t>
            </a:r>
            <a:r>
              <a:rPr lang="nl-NL" altLang="en-US" dirty="0" err="1">
                <a:latin typeface="Arial"/>
                <a:cs typeface="Arial"/>
              </a:rPr>
              <a:t>Heuristic</a:t>
            </a:r>
            <a:r>
              <a:rPr lang="nl-NL" altLang="en-US" dirty="0">
                <a:latin typeface="Arial"/>
                <a:cs typeface="Arial"/>
              </a:rPr>
              <a:t> </a:t>
            </a:r>
            <a:r>
              <a:rPr lang="nl-NL" altLang="en-US" dirty="0" err="1">
                <a:latin typeface="Arial"/>
                <a:cs typeface="Arial"/>
              </a:rPr>
              <a:t>for</a:t>
            </a:r>
            <a:r>
              <a:rPr lang="nl-NL" altLang="en-US" dirty="0">
                <a:latin typeface="Arial"/>
                <a:cs typeface="Arial"/>
              </a:rPr>
              <a:t> </a:t>
            </a:r>
            <a:r>
              <a:rPr lang="nl-NL" altLang="en-US" dirty="0" err="1">
                <a:latin typeface="Arial"/>
                <a:cs typeface="Arial"/>
              </a:rPr>
              <a:t>the</a:t>
            </a:r>
            <a:r>
              <a:rPr lang="nl-NL" altLang="en-US" dirty="0">
                <a:latin typeface="Arial"/>
                <a:cs typeface="Arial"/>
              </a:rPr>
              <a:t> </a:t>
            </a:r>
            <a:r>
              <a:rPr lang="nl-NL" altLang="en-US" dirty="0" err="1">
                <a:latin typeface="Arial"/>
                <a:cs typeface="Arial"/>
              </a:rPr>
              <a:t>Traveling</a:t>
            </a:r>
            <a:r>
              <a:rPr lang="nl-NL" altLang="en-US" dirty="0">
                <a:latin typeface="Arial"/>
                <a:cs typeface="Arial"/>
              </a:rPr>
              <a:t> Salesman </a:t>
            </a:r>
            <a:r>
              <a:rPr lang="nl-NL" altLang="en-US" dirty="0" err="1">
                <a:latin typeface="Arial"/>
                <a:cs typeface="Arial"/>
              </a:rPr>
              <a:t>Problem</a:t>
            </a:r>
            <a:r>
              <a:rPr lang="nl-NL" altLang="en-US" dirty="0">
                <a:latin typeface="Arial"/>
                <a:cs typeface="Arial"/>
              </a:rPr>
              <a:t>:</a:t>
            </a:r>
          </a:p>
          <a:p>
            <a:endParaRPr lang="en-US" sz="135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1328" y="801958"/>
            <a:ext cx="6957731" cy="676403"/>
          </a:xfrm>
        </p:spPr>
        <p:txBody>
          <a:bodyPr/>
          <a:lstStyle/>
          <a:p>
            <a:pPr algn="ctr"/>
            <a:r>
              <a:rPr lang="en-US" sz="2100" dirty="0"/>
              <a:t>Why Are Simple Algorithms so Effective in Practice?</a:t>
            </a:r>
          </a:p>
        </p:txBody>
      </p:sp>
      <p:pic>
        <p:nvPicPr>
          <p:cNvPr id="3" name="Picture 2" descr="A picture containing light&#10;&#10;Description automatically generated">
            <a:extLst>
              <a:ext uri="{FF2B5EF4-FFF2-40B4-BE49-F238E27FC236}">
                <a16:creationId xmlns:a16="http://schemas.microsoft.com/office/drawing/2014/main" id="{69CACD48-CE45-4DFE-AFA9-EE495C543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315" y="2372049"/>
            <a:ext cx="1252818" cy="62954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5F6A644-5F1D-4721-9C04-0ECA8CEA78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40374" y="2247982"/>
            <a:ext cx="1507215" cy="7536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E0DC92-C59D-46A9-8F0B-10C5D98A2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4145" y="2298856"/>
            <a:ext cx="1252818" cy="704711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338CC46-39EF-4485-AEC8-2B92B1C5A53B}"/>
              </a:ext>
            </a:extLst>
          </p:cNvPr>
          <p:cNvCxnSpPr>
            <a:cxnSpLocks/>
          </p:cNvCxnSpPr>
          <p:nvPr/>
        </p:nvCxnSpPr>
        <p:spPr>
          <a:xfrm flipH="1">
            <a:off x="5374605" y="2651204"/>
            <a:ext cx="255896" cy="0"/>
          </a:xfrm>
          <a:prstGeom prst="straightConnector1">
            <a:avLst/>
          </a:prstGeom>
          <a:ln w="47625">
            <a:solidFill>
              <a:schemeClr val="tx1"/>
            </a:solidFill>
            <a:headEnd w="lg" len="lg"/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03A99A1F-532E-4DDD-94FE-F15BDE9772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3449940" y="3618784"/>
            <a:ext cx="2244119" cy="1445516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CC64B6D-4161-4277-9DC3-734CF6A4C4B6}"/>
              </a:ext>
            </a:extLst>
          </p:cNvPr>
          <p:cNvCxnSpPr>
            <a:cxnSpLocks/>
          </p:cNvCxnSpPr>
          <p:nvPr/>
        </p:nvCxnSpPr>
        <p:spPr>
          <a:xfrm flipH="1">
            <a:off x="4081715" y="4271274"/>
            <a:ext cx="155331" cy="145700"/>
          </a:xfrm>
          <a:prstGeom prst="straightConnector1">
            <a:avLst/>
          </a:prstGeom>
          <a:ln w="47625">
            <a:solidFill>
              <a:schemeClr val="tx1"/>
            </a:solidFill>
            <a:headEnd w="lg" len="lg"/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9D21F69-054C-42D9-9E60-C353A72566F5}"/>
              </a:ext>
            </a:extLst>
          </p:cNvPr>
          <p:cNvCxnSpPr>
            <a:cxnSpLocks/>
          </p:cNvCxnSpPr>
          <p:nvPr/>
        </p:nvCxnSpPr>
        <p:spPr>
          <a:xfrm>
            <a:off x="4435085" y="4608493"/>
            <a:ext cx="222488" cy="0"/>
          </a:xfrm>
          <a:prstGeom prst="straightConnector1">
            <a:avLst/>
          </a:prstGeom>
          <a:ln w="47625">
            <a:solidFill>
              <a:schemeClr val="tx1"/>
            </a:solidFill>
            <a:headEnd w="lg" len="lg"/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524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92765" y="781497"/>
            <a:ext cx="6496753" cy="431357"/>
          </a:xfrm>
        </p:spPr>
        <p:txBody>
          <a:bodyPr/>
          <a:lstStyle/>
          <a:p>
            <a:r>
              <a:rPr lang="en-US" sz="2100" dirty="0"/>
              <a:t>Analytical Challenge: Easy to Find Bad Examples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B90D2C-C09C-4F93-BFA8-981ED904B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888" y="1787177"/>
            <a:ext cx="2457144" cy="16577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811B31-C1A6-4D5C-8148-8A32A87C1AC5}"/>
              </a:ext>
            </a:extLst>
          </p:cNvPr>
          <p:cNvSpPr txBox="1"/>
          <p:nvPr/>
        </p:nvSpPr>
        <p:spPr>
          <a:xfrm>
            <a:off x="4756223" y="2693961"/>
            <a:ext cx="2757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Gradient descent can find a</a:t>
            </a:r>
            <a:br>
              <a:rPr lang="en-US" dirty="0"/>
            </a:br>
            <a:r>
              <a:rPr lang="en-US" b="1" dirty="0"/>
              <a:t>bad</a:t>
            </a:r>
            <a:r>
              <a:rPr lang="en-US" dirty="0"/>
              <a:t> local minimum</a:t>
            </a:r>
            <a:endParaRPr lang="en-NL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06E5552-8E81-499A-B0CE-DAC8084E2E05}"/>
              </a:ext>
            </a:extLst>
          </p:cNvPr>
          <p:cNvSpPr/>
          <p:nvPr/>
        </p:nvSpPr>
        <p:spPr>
          <a:xfrm rot="21078709" flipV="1">
            <a:off x="4031288" y="2914734"/>
            <a:ext cx="751483" cy="3428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F6AAB8-EA9C-4931-8B17-F5A13EA2EB10}"/>
              </a:ext>
            </a:extLst>
          </p:cNvPr>
          <p:cNvSpPr txBox="1"/>
          <p:nvPr/>
        </p:nvSpPr>
        <p:spPr>
          <a:xfrm>
            <a:off x="1030907" y="4122201"/>
            <a:ext cx="6764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many algorithms, however, worst-case behavior is rare in </a:t>
            </a:r>
            <a:r>
              <a:rPr lang="en-US" b="1" dirty="0"/>
              <a:t>practice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5349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190757" y="774872"/>
            <a:ext cx="3919538" cy="431357"/>
          </a:xfrm>
        </p:spPr>
        <p:txBody>
          <a:bodyPr/>
          <a:lstStyle/>
          <a:p>
            <a:r>
              <a:rPr lang="en-US" sz="2100" dirty="0"/>
              <a:t>Beyond Worst-Case Analysis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A0AA21-758F-42E7-BEFC-553EB5B1DA95}"/>
              </a:ext>
            </a:extLst>
          </p:cNvPr>
          <p:cNvSpPr txBox="1"/>
          <p:nvPr/>
        </p:nvSpPr>
        <p:spPr>
          <a:xfrm>
            <a:off x="1313673" y="1473640"/>
            <a:ext cx="4963302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Goals: </a:t>
            </a:r>
          </a:p>
          <a:p>
            <a:endParaRPr lang="en-US" sz="1350" dirty="0"/>
          </a:p>
          <a:p>
            <a:pPr marL="257168" indent="-257168">
              <a:buAutoNum type="arabicPeriod"/>
            </a:pPr>
            <a:r>
              <a:rPr lang="en-US" dirty="0"/>
              <a:t>Provide rigorous theoretical models to explain the observed behavior of algorithms.  </a:t>
            </a:r>
          </a:p>
          <a:p>
            <a:pPr marL="257168" indent="-257168">
              <a:buAutoNum type="arabicPeriod"/>
            </a:pPr>
            <a:r>
              <a:rPr lang="en-US" dirty="0"/>
              <a:t>Develop new algorithmic paradigms. 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242E463-A15C-4715-9539-E14320AD1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700" y="890070"/>
            <a:ext cx="1512942" cy="22273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133AD1-BCC4-4D85-9048-C641E5E5DEC8}"/>
              </a:ext>
            </a:extLst>
          </p:cNvPr>
          <p:cNvSpPr txBox="1"/>
          <p:nvPr/>
        </p:nvSpPr>
        <p:spPr>
          <a:xfrm>
            <a:off x="1315448" y="3204835"/>
            <a:ext cx="5329657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Motivation:</a:t>
            </a:r>
          </a:p>
          <a:p>
            <a:endParaRPr lang="en-US" sz="1350" dirty="0"/>
          </a:p>
          <a:p>
            <a:pPr marL="257168" indent="-257168">
              <a:buAutoNum type="arabicPeriod"/>
            </a:pPr>
            <a:r>
              <a:rPr lang="en-US" dirty="0"/>
              <a:t>Theory must keep up with practice to stay relevant.</a:t>
            </a:r>
          </a:p>
          <a:p>
            <a:pPr marL="257168" indent="-257168">
              <a:buAutoNum type="arabicPeriod"/>
            </a:pPr>
            <a:r>
              <a:rPr lang="en-US" dirty="0"/>
              <a:t>Insights may lead to improved algorithms. </a:t>
            </a:r>
          </a:p>
          <a:p>
            <a:pPr marL="257168" indent="-257168">
              <a:buAutoNum type="arabicPeriod"/>
            </a:pPr>
            <a:r>
              <a:rPr lang="en-US" dirty="0"/>
              <a:t>Exciting mathematics!</a:t>
            </a:r>
          </a:p>
          <a:p>
            <a:pPr marL="257168" indent="-257168">
              <a:buAutoNum type="arabicPeriod"/>
            </a:pPr>
            <a:endParaRPr lang="en-US" sz="1350" dirty="0"/>
          </a:p>
          <a:p>
            <a:pPr marL="257168" indent="-257168">
              <a:buAutoNum type="arabicPeriod"/>
            </a:pPr>
            <a:endParaRPr lang="en-US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CAC894-A003-4526-8446-84312ADCE289}"/>
              </a:ext>
            </a:extLst>
          </p:cNvPr>
          <p:cNvSpPr txBox="1"/>
          <p:nvPr/>
        </p:nvSpPr>
        <p:spPr>
          <a:xfrm>
            <a:off x="7258747" y="3204835"/>
            <a:ext cx="13453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December ‘20</a:t>
            </a:r>
          </a:p>
        </p:txBody>
      </p:sp>
    </p:spTree>
    <p:extLst>
      <p:ext uri="{BB962C8B-B14F-4D97-AF65-F5344CB8AC3E}">
        <p14:creationId xmlns:p14="http://schemas.microsoft.com/office/powerpoint/2010/main" val="1673322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1E97DF3-A5E8-419C-9F11-83BE61050C1E}"/>
              </a:ext>
            </a:extLst>
          </p:cNvPr>
          <p:cNvSpPr txBox="1"/>
          <p:nvPr/>
        </p:nvSpPr>
        <p:spPr>
          <a:xfrm>
            <a:off x="1323321" y="1472051"/>
            <a:ext cx="4376267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Common Approach: </a:t>
            </a:r>
            <a:br>
              <a:rPr lang="en-US" dirty="0"/>
            </a:br>
            <a:br>
              <a:rPr lang="en-US" sz="1350" dirty="0"/>
            </a:br>
            <a:r>
              <a:rPr lang="en-US" dirty="0"/>
              <a:t>Assume the input is “well-structured” or comes from a “nice distribution”.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133AD1-BCC4-4D85-9048-C641E5E5DEC8}"/>
              </a:ext>
            </a:extLst>
          </p:cNvPr>
          <p:cNvSpPr txBox="1"/>
          <p:nvPr/>
        </p:nvSpPr>
        <p:spPr>
          <a:xfrm>
            <a:off x="1323321" y="2816523"/>
            <a:ext cx="43762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Successfully Applied To:</a:t>
            </a:r>
            <a:br>
              <a:rPr lang="en-US" dirty="0"/>
            </a:br>
            <a:endParaRPr lang="en-US" sz="1350" dirty="0"/>
          </a:p>
          <a:p>
            <a:pPr marL="257168" indent="-257168">
              <a:buAutoNum type="arabicPeriod"/>
            </a:pPr>
            <a:r>
              <a:rPr lang="en-US" dirty="0"/>
              <a:t>Robust Statistical Estimation</a:t>
            </a:r>
          </a:p>
          <a:p>
            <a:pPr marL="257168" indent="-257168">
              <a:buAutoNum type="arabicPeriod"/>
            </a:pPr>
            <a:r>
              <a:rPr lang="en-US" dirty="0"/>
              <a:t>Topic Modeling</a:t>
            </a:r>
          </a:p>
          <a:p>
            <a:pPr marL="257168" indent="-257168">
              <a:buAutoNum type="arabicPeriod"/>
            </a:pPr>
            <a:r>
              <a:rPr lang="en-US" dirty="0"/>
              <a:t>Clustering</a:t>
            </a:r>
          </a:p>
          <a:p>
            <a:pPr marL="257168" indent="-257168">
              <a:buAutoNum type="arabicPeriod"/>
            </a:pPr>
            <a:r>
              <a:rPr lang="en-US" dirty="0"/>
              <a:t>SAT Solving</a:t>
            </a:r>
          </a:p>
          <a:p>
            <a:r>
              <a:rPr lang="en-US" dirty="0"/>
              <a:t>…</a:t>
            </a:r>
          </a:p>
          <a:p>
            <a:pPr marL="257168" indent="-257168">
              <a:buAutoNum type="arabicPeriod"/>
            </a:pPr>
            <a:endParaRPr lang="en-US" sz="1350" dirty="0"/>
          </a:p>
          <a:p>
            <a:pPr marL="257168" indent="-257168">
              <a:buAutoNum type="arabicPeriod"/>
            </a:pPr>
            <a:endParaRPr lang="en-US" sz="1350" dirty="0"/>
          </a:p>
          <a:p>
            <a:pPr marL="257168" indent="-257168">
              <a:buAutoNum type="arabicPeriod"/>
            </a:pPr>
            <a:endParaRPr lang="en-US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74881C-CA3D-4F20-8820-8AD4A8FD5024}"/>
              </a:ext>
            </a:extLst>
          </p:cNvPr>
          <p:cNvSpPr txBox="1"/>
          <p:nvPr/>
        </p:nvSpPr>
        <p:spPr>
          <a:xfrm>
            <a:off x="5322052" y="3304999"/>
            <a:ext cx="328840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Smoothed Analysis of the Simplex Method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E3A94C-ECB2-4F87-B2CC-843896072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846" y="3630272"/>
            <a:ext cx="724989" cy="10874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51398D-BB6E-4975-9810-DBB8748643BC}"/>
              </a:ext>
            </a:extLst>
          </p:cNvPr>
          <p:cNvSpPr txBox="1"/>
          <p:nvPr/>
        </p:nvSpPr>
        <p:spPr>
          <a:xfrm>
            <a:off x="6212185" y="4761844"/>
            <a:ext cx="14075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D.</a:t>
            </a:r>
            <a:r>
              <a:rPr lang="en-US" sz="1350" dirty="0"/>
              <a:t> &amp; </a:t>
            </a:r>
            <a:r>
              <a:rPr lang="en-US" sz="1350" dirty="0" err="1"/>
              <a:t>Huiberts</a:t>
            </a:r>
            <a:r>
              <a:rPr lang="en-US" sz="1350" dirty="0"/>
              <a:t> ‘20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A307804-E155-458B-81E4-0C02EACC7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7" y="774872"/>
            <a:ext cx="3919538" cy="431357"/>
          </a:xfrm>
        </p:spPr>
        <p:txBody>
          <a:bodyPr/>
          <a:lstStyle/>
          <a:p>
            <a:r>
              <a:rPr lang="en-US" sz="2100" dirty="0"/>
              <a:t>Beyond Worst-Case Analysis</a:t>
            </a: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FDB384DC-F6F0-4F18-891A-03C59B1AF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700" y="890070"/>
            <a:ext cx="1512942" cy="22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14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66335" y="743693"/>
            <a:ext cx="4826774" cy="431357"/>
          </a:xfrm>
        </p:spPr>
        <p:txBody>
          <a:bodyPr/>
          <a:lstStyle/>
          <a:p>
            <a:r>
              <a:rPr lang="en-US" sz="2100" dirty="0"/>
              <a:t>Two Vignettes in Optimization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2494F9-6D11-41A2-8084-6E11962A22A2}"/>
              </a:ext>
            </a:extLst>
          </p:cNvPr>
          <p:cNvSpPr txBox="1"/>
          <p:nvPr/>
        </p:nvSpPr>
        <p:spPr>
          <a:xfrm>
            <a:off x="1251732" y="2993731"/>
            <a:ext cx="4912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Branch &amp; Bound for Integer Programming: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11BEA3-F63C-417F-9841-3BCF2D2E48BA}"/>
              </a:ext>
            </a:extLst>
          </p:cNvPr>
          <p:cNvSpPr txBox="1"/>
          <p:nvPr/>
        </p:nvSpPr>
        <p:spPr>
          <a:xfrm>
            <a:off x="1251761" y="1405972"/>
            <a:ext cx="478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The Simplex Method for Linear Programming: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BDA1742-A7F4-4250-BCD4-2B86B9F81E7C}"/>
                  </a:ext>
                </a:extLst>
              </p:cNvPr>
              <p:cNvSpPr txBox="1"/>
              <p:nvPr/>
            </p:nvSpPr>
            <p:spPr>
              <a:xfrm>
                <a:off x="3919919" y="3666344"/>
                <a:ext cx="174283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br>
                  <a:rPr lang="en-US" dirty="0"/>
                </a:br>
                <a:r>
                  <a:rPr lang="en-US" dirty="0" err="1"/>
                  <a:t>s.t.</a:t>
                </a: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BDA1742-A7F4-4250-BCD4-2B86B9F81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919" y="3666344"/>
                <a:ext cx="1742837" cy="923330"/>
              </a:xfrm>
              <a:prstGeom prst="rect">
                <a:avLst/>
              </a:prstGeom>
              <a:blipFill>
                <a:blip r:embed="rId2"/>
                <a:stretch>
                  <a:fillRect l="-279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F860B962-2055-47E7-BBAF-E437309DCA70}"/>
              </a:ext>
            </a:extLst>
          </p:cNvPr>
          <p:cNvGrpSpPr>
            <a:grpSpLocks noChangeAspect="1"/>
          </p:cNvGrpSpPr>
          <p:nvPr/>
        </p:nvGrpSpPr>
        <p:grpSpPr>
          <a:xfrm>
            <a:off x="5927461" y="1211551"/>
            <a:ext cx="1533680" cy="1782179"/>
            <a:chOff x="5650089" y="2117263"/>
            <a:chExt cx="2044906" cy="237623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54AEC1C-8A64-401D-8B8B-8884ED603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0089" y="2448598"/>
              <a:ext cx="2044906" cy="2044904"/>
            </a:xfrm>
            <a:prstGeom prst="rect">
              <a:avLst/>
            </a:prstGeom>
          </p:spPr>
        </p:pic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088799D-429C-4DA1-991A-1FC73D3321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10981" y="2191065"/>
              <a:ext cx="208580" cy="4351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8132E00-CDCE-4149-A2ED-7FC075DF1A53}"/>
                    </a:ext>
                  </a:extLst>
                </p:cNvPr>
                <p:cNvSpPr txBox="1"/>
                <p:nvPr/>
              </p:nvSpPr>
              <p:spPr>
                <a:xfrm>
                  <a:off x="6736213" y="2117263"/>
                  <a:ext cx="29633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sz="15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8132E00-CDCE-4149-A2ED-7FC075DF1A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6213" y="2117263"/>
                  <a:ext cx="296336" cy="430887"/>
                </a:xfrm>
                <a:prstGeom prst="rect">
                  <a:avLst/>
                </a:prstGeom>
                <a:blipFill>
                  <a:blip r:embed="rId4"/>
                  <a:stretch>
                    <a:fillRect r="-2778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BBC301A-8FD2-4548-A513-8F734F53AF9B}"/>
                  </a:ext>
                </a:extLst>
              </p:cNvPr>
              <p:cNvSpPr txBox="1"/>
              <p:nvPr/>
            </p:nvSpPr>
            <p:spPr>
              <a:xfrm>
                <a:off x="3855795" y="1989511"/>
                <a:ext cx="161295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br>
                  <a:rPr lang="en-US" dirty="0"/>
                </a:br>
                <a:r>
                  <a:rPr lang="en-US" dirty="0" err="1"/>
                  <a:t>s.t.</a:t>
                </a: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BBC301A-8FD2-4548-A513-8F734F53AF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795" y="1989511"/>
                <a:ext cx="1612954" cy="923330"/>
              </a:xfrm>
              <a:prstGeom prst="rect">
                <a:avLst/>
              </a:prstGeom>
              <a:blipFill>
                <a:blip r:embed="rId5"/>
                <a:stretch>
                  <a:fillRect l="-340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 26">
            <a:extLst>
              <a:ext uri="{FF2B5EF4-FFF2-40B4-BE49-F238E27FC236}">
                <a16:creationId xmlns:a16="http://schemas.microsoft.com/office/drawing/2014/main" id="{A1A2E42A-D898-48FD-905D-5B3F47CEFF9A}"/>
              </a:ext>
            </a:extLst>
          </p:cNvPr>
          <p:cNvSpPr/>
          <p:nvPr/>
        </p:nvSpPr>
        <p:spPr>
          <a:xfrm>
            <a:off x="1520674" y="3677153"/>
            <a:ext cx="1657220" cy="916383"/>
          </a:xfrm>
          <a:custGeom>
            <a:avLst/>
            <a:gdLst>
              <a:gd name="connsiteX0" fmla="*/ 0 w 2819400"/>
              <a:gd name="connsiteY0" fmla="*/ 1508760 h 1539240"/>
              <a:gd name="connsiteX1" fmla="*/ 1447800 w 2819400"/>
              <a:gd name="connsiteY1" fmla="*/ 0 h 1539240"/>
              <a:gd name="connsiteX2" fmla="*/ 2819400 w 2819400"/>
              <a:gd name="connsiteY2" fmla="*/ 15240 h 1539240"/>
              <a:gd name="connsiteX3" fmla="*/ 2819400 w 2819400"/>
              <a:gd name="connsiteY3" fmla="*/ 1539240 h 1539240"/>
              <a:gd name="connsiteX4" fmla="*/ 0 w 2819400"/>
              <a:gd name="connsiteY4" fmla="*/ 1508760 h 1539240"/>
              <a:gd name="connsiteX0" fmla="*/ 0 w 3057670"/>
              <a:gd name="connsiteY0" fmla="*/ 1871675 h 1902155"/>
              <a:gd name="connsiteX1" fmla="*/ 1447800 w 3057670"/>
              <a:gd name="connsiteY1" fmla="*/ 362915 h 1902155"/>
              <a:gd name="connsiteX2" fmla="*/ 3057670 w 3057670"/>
              <a:gd name="connsiteY2" fmla="*/ 0 h 1902155"/>
              <a:gd name="connsiteX3" fmla="*/ 2819400 w 3057670"/>
              <a:gd name="connsiteY3" fmla="*/ 1902155 h 1902155"/>
              <a:gd name="connsiteX4" fmla="*/ 0 w 3057670"/>
              <a:gd name="connsiteY4" fmla="*/ 1871675 h 1902155"/>
              <a:gd name="connsiteX0" fmla="*/ 0 w 3044546"/>
              <a:gd name="connsiteY0" fmla="*/ 1894180 h 1924660"/>
              <a:gd name="connsiteX1" fmla="*/ 1447800 w 3044546"/>
              <a:gd name="connsiteY1" fmla="*/ 385420 h 1924660"/>
              <a:gd name="connsiteX2" fmla="*/ 3044546 w 3044546"/>
              <a:gd name="connsiteY2" fmla="*/ 0 h 1924660"/>
              <a:gd name="connsiteX3" fmla="*/ 2819400 w 3044546"/>
              <a:gd name="connsiteY3" fmla="*/ 1924660 h 1924660"/>
              <a:gd name="connsiteX4" fmla="*/ 0 w 3044546"/>
              <a:gd name="connsiteY4" fmla="*/ 1894180 h 192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546" h="1924660">
                <a:moveTo>
                  <a:pt x="0" y="1894180"/>
                </a:moveTo>
                <a:lnTo>
                  <a:pt x="1447800" y="385420"/>
                </a:lnTo>
                <a:lnTo>
                  <a:pt x="3044546" y="0"/>
                </a:lnTo>
                <a:lnTo>
                  <a:pt x="2819400" y="1924660"/>
                </a:lnTo>
                <a:lnTo>
                  <a:pt x="0" y="189418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D348B1-9F58-4671-8EDF-90671EA690C8}"/>
              </a:ext>
            </a:extLst>
          </p:cNvPr>
          <p:cNvCxnSpPr/>
          <p:nvPr/>
        </p:nvCxnSpPr>
        <p:spPr>
          <a:xfrm flipV="1">
            <a:off x="2083210" y="3665975"/>
            <a:ext cx="1116098" cy="229674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06944FE-EF94-4C4A-AE08-EA3867835088}"/>
              </a:ext>
            </a:extLst>
          </p:cNvPr>
          <p:cNvCxnSpPr/>
          <p:nvPr/>
        </p:nvCxnSpPr>
        <p:spPr>
          <a:xfrm flipH="1">
            <a:off x="3056688" y="3665977"/>
            <a:ext cx="118896" cy="1038402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BE4D63D-3DDB-465B-92A0-7B91A175C8D9}"/>
              </a:ext>
            </a:extLst>
          </p:cNvPr>
          <p:cNvCxnSpPr/>
          <p:nvPr/>
        </p:nvCxnSpPr>
        <p:spPr>
          <a:xfrm flipH="1" flipV="1">
            <a:off x="1412833" y="4572997"/>
            <a:ext cx="1762759" cy="10283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59B7258-5F32-4B9E-AF95-3C94F000EA56}"/>
              </a:ext>
            </a:extLst>
          </p:cNvPr>
          <p:cNvCxnSpPr/>
          <p:nvPr/>
        </p:nvCxnSpPr>
        <p:spPr>
          <a:xfrm flipV="1">
            <a:off x="1412825" y="3665975"/>
            <a:ext cx="1103301" cy="995919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6E66198-A228-4832-B2BB-735936D8884C}"/>
              </a:ext>
            </a:extLst>
          </p:cNvPr>
          <p:cNvCxnSpPr/>
          <p:nvPr/>
        </p:nvCxnSpPr>
        <p:spPr>
          <a:xfrm>
            <a:off x="2761869" y="3582646"/>
            <a:ext cx="436484" cy="89538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C381874-6ABF-4682-B48E-267093361DC5}"/>
                  </a:ext>
                </a:extLst>
              </p:cNvPr>
              <p:cNvSpPr txBox="1"/>
              <p:nvPr/>
            </p:nvSpPr>
            <p:spPr>
              <a:xfrm>
                <a:off x="3106574" y="3728377"/>
                <a:ext cx="35067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C381874-6ABF-4682-B48E-267093361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574" y="3728377"/>
                <a:ext cx="35067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B121CE7-5217-413D-9D02-73DE86E4D164}"/>
              </a:ext>
            </a:extLst>
          </p:cNvPr>
          <p:cNvCxnSpPr>
            <a:cxnSpLocks/>
          </p:cNvCxnSpPr>
          <p:nvPr/>
        </p:nvCxnSpPr>
        <p:spPr>
          <a:xfrm flipV="1">
            <a:off x="2955051" y="3766438"/>
            <a:ext cx="426862" cy="1693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8F48E7F-78A9-4763-82C5-595AF20F997E}"/>
              </a:ext>
            </a:extLst>
          </p:cNvPr>
          <p:cNvGrpSpPr/>
          <p:nvPr/>
        </p:nvGrpSpPr>
        <p:grpSpPr>
          <a:xfrm>
            <a:off x="1538045" y="3466378"/>
            <a:ext cx="1876845" cy="1418551"/>
            <a:chOff x="5786702" y="1626078"/>
            <a:chExt cx="2502460" cy="189140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8F6C6C1-7ACD-4CDC-956F-4FCA5FBC7A02}"/>
                </a:ext>
              </a:extLst>
            </p:cNvPr>
            <p:cNvGrpSpPr/>
            <p:nvPr/>
          </p:nvGrpSpPr>
          <p:grpSpPr>
            <a:xfrm>
              <a:off x="5786702" y="1626078"/>
              <a:ext cx="1890382" cy="1891401"/>
              <a:chOff x="5434874" y="2457450"/>
              <a:chExt cx="2837600" cy="2839130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0DD4BE8-6CB3-4D45-8DDA-4423AD1687E2}"/>
                  </a:ext>
                </a:extLst>
              </p:cNvPr>
              <p:cNvSpPr/>
              <p:nvPr/>
            </p:nvSpPr>
            <p:spPr>
              <a:xfrm>
                <a:off x="5434874" y="24574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530C8EF-7211-4C43-ABCE-661361AAB767}"/>
                  </a:ext>
                </a:extLst>
              </p:cNvPr>
              <p:cNvSpPr/>
              <p:nvPr/>
            </p:nvSpPr>
            <p:spPr>
              <a:xfrm>
                <a:off x="5436448" y="33718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6A92AD60-C648-43FF-9556-3898A2EFBFCF}"/>
                  </a:ext>
                </a:extLst>
              </p:cNvPr>
              <p:cNvSpPr/>
              <p:nvPr/>
            </p:nvSpPr>
            <p:spPr>
              <a:xfrm>
                <a:off x="5434874" y="42862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F263A31E-B01E-464C-9D9B-9180F74336AC}"/>
                  </a:ext>
                </a:extLst>
              </p:cNvPr>
              <p:cNvSpPr/>
              <p:nvPr/>
            </p:nvSpPr>
            <p:spPr>
              <a:xfrm>
                <a:off x="5434874" y="52006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368716E-5D31-46DF-A295-77E5F14B3E8A}"/>
                  </a:ext>
                </a:extLst>
              </p:cNvPr>
              <p:cNvSpPr/>
              <p:nvPr/>
            </p:nvSpPr>
            <p:spPr>
              <a:xfrm>
                <a:off x="6350570" y="24587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886E6897-C256-4DE1-9152-28AE6CF965F9}"/>
                  </a:ext>
                </a:extLst>
              </p:cNvPr>
              <p:cNvSpPr/>
              <p:nvPr/>
            </p:nvSpPr>
            <p:spPr>
              <a:xfrm>
                <a:off x="6352144" y="33731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E867BCED-B5F5-416D-B503-9CFE9DC4729A}"/>
                  </a:ext>
                </a:extLst>
              </p:cNvPr>
              <p:cNvSpPr/>
              <p:nvPr/>
            </p:nvSpPr>
            <p:spPr>
              <a:xfrm>
                <a:off x="6350570" y="4287581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7C6474EF-143F-48A1-91DA-AF1D7D0CE979}"/>
                  </a:ext>
                </a:extLst>
              </p:cNvPr>
              <p:cNvSpPr/>
              <p:nvPr/>
            </p:nvSpPr>
            <p:spPr>
              <a:xfrm>
                <a:off x="6350570" y="52019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7F2DD878-12F6-4DDA-AF7A-41F919A4F8B5}"/>
                  </a:ext>
                </a:extLst>
              </p:cNvPr>
              <p:cNvSpPr/>
              <p:nvPr/>
            </p:nvSpPr>
            <p:spPr>
              <a:xfrm>
                <a:off x="7266266" y="24601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62057470-37F6-40C5-B6BE-4A73004A0A94}"/>
                  </a:ext>
                </a:extLst>
              </p:cNvPr>
              <p:cNvSpPr/>
              <p:nvPr/>
            </p:nvSpPr>
            <p:spPr>
              <a:xfrm>
                <a:off x="7267840" y="33745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DAF5295F-7A47-40E7-9C6C-7728E895ED8A}"/>
                  </a:ext>
                </a:extLst>
              </p:cNvPr>
              <p:cNvSpPr/>
              <p:nvPr/>
            </p:nvSpPr>
            <p:spPr>
              <a:xfrm>
                <a:off x="7266266" y="42889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73AAF579-DEDA-4BBA-8686-12DECEB78BE5}"/>
                  </a:ext>
                </a:extLst>
              </p:cNvPr>
              <p:cNvSpPr/>
              <p:nvPr/>
            </p:nvSpPr>
            <p:spPr>
              <a:xfrm>
                <a:off x="7266266" y="52033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C4051C6-5BF7-4A69-876D-A63C4B36F399}"/>
                  </a:ext>
                </a:extLst>
              </p:cNvPr>
              <p:cNvSpPr/>
              <p:nvPr/>
            </p:nvSpPr>
            <p:spPr>
              <a:xfrm>
                <a:off x="8179460" y="24619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9012066-33C1-4645-AF2D-FB913C71F308}"/>
                  </a:ext>
                </a:extLst>
              </p:cNvPr>
              <p:cNvSpPr/>
              <p:nvPr/>
            </p:nvSpPr>
            <p:spPr>
              <a:xfrm>
                <a:off x="8179460" y="42907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6B3FB8DB-687E-4D50-AF36-AB3762B96C34}"/>
                  </a:ext>
                </a:extLst>
              </p:cNvPr>
              <p:cNvSpPr/>
              <p:nvPr/>
            </p:nvSpPr>
            <p:spPr>
              <a:xfrm>
                <a:off x="8179460" y="52051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2E1A409B-C762-428F-8FB4-C7190E63C77A}"/>
                  </a:ext>
                </a:extLst>
              </p:cNvPr>
              <p:cNvSpPr/>
              <p:nvPr/>
            </p:nvSpPr>
            <p:spPr>
              <a:xfrm>
                <a:off x="8181034" y="337634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10969F8-0FB7-49B2-B3C5-52934E0A2F5E}"/>
                </a:ext>
              </a:extLst>
            </p:cNvPr>
            <p:cNvGrpSpPr/>
            <p:nvPr/>
          </p:nvGrpSpPr>
          <p:grpSpPr>
            <a:xfrm>
              <a:off x="8227197" y="1628009"/>
              <a:ext cx="61965" cy="1888409"/>
              <a:chOff x="7266266" y="2460112"/>
              <a:chExt cx="93014" cy="2834640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5D959AB1-7FEB-48E6-BAD0-ADF26E085018}"/>
                  </a:ext>
                </a:extLst>
              </p:cNvPr>
              <p:cNvSpPr/>
              <p:nvPr/>
            </p:nvSpPr>
            <p:spPr>
              <a:xfrm>
                <a:off x="7266266" y="24601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F0C11CD8-B960-43D7-9B91-BF3C6D4B653A}"/>
                  </a:ext>
                </a:extLst>
              </p:cNvPr>
              <p:cNvSpPr/>
              <p:nvPr/>
            </p:nvSpPr>
            <p:spPr>
              <a:xfrm>
                <a:off x="7267840" y="33745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D68145CA-A555-40D1-8364-678703AC9543}"/>
                  </a:ext>
                </a:extLst>
              </p:cNvPr>
              <p:cNvSpPr/>
              <p:nvPr/>
            </p:nvSpPr>
            <p:spPr>
              <a:xfrm>
                <a:off x="7266266" y="42889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D860F1E-CE9F-4C5A-864D-0012C05FC0A9}"/>
                  </a:ext>
                </a:extLst>
              </p:cNvPr>
              <p:cNvSpPr/>
              <p:nvPr/>
            </p:nvSpPr>
            <p:spPr>
              <a:xfrm>
                <a:off x="7266266" y="52033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07A4D96-36D8-45F2-902D-8A46502171CB}"/>
                  </a:ext>
                </a:extLst>
              </p:cNvPr>
              <p:cNvSpPr txBox="1"/>
              <p:nvPr/>
            </p:nvSpPr>
            <p:spPr>
              <a:xfrm>
                <a:off x="2557443" y="3753244"/>
                <a:ext cx="46493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07A4D96-36D8-45F2-902D-8A4650217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443" y="3753244"/>
                <a:ext cx="46493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59DBADB-E7ED-42C3-B78B-DD91291EA87F}"/>
                  </a:ext>
                </a:extLst>
              </p:cNvPr>
              <p:cNvSpPr txBox="1"/>
              <p:nvPr/>
            </p:nvSpPr>
            <p:spPr>
              <a:xfrm>
                <a:off x="6357782" y="1315742"/>
                <a:ext cx="46493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59DBADB-E7ED-42C3-B78B-DD91291EA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782" y="1315742"/>
                <a:ext cx="46493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50">
            <a:extLst>
              <a:ext uri="{FF2B5EF4-FFF2-40B4-BE49-F238E27FC236}">
                <a16:creationId xmlns:a16="http://schemas.microsoft.com/office/drawing/2014/main" id="{605C0569-8177-4B4B-A1BD-986A5EF74568}"/>
              </a:ext>
            </a:extLst>
          </p:cNvPr>
          <p:cNvSpPr>
            <a:spLocks/>
          </p:cNvSpPr>
          <p:nvPr/>
        </p:nvSpPr>
        <p:spPr>
          <a:xfrm flipH="1" flipV="1">
            <a:off x="6628852" y="1563439"/>
            <a:ext cx="45719" cy="45719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567525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28193" y="753729"/>
            <a:ext cx="4826774" cy="431357"/>
          </a:xfrm>
        </p:spPr>
        <p:txBody>
          <a:bodyPr/>
          <a:lstStyle/>
          <a:p>
            <a:pPr algn="ctr"/>
            <a:r>
              <a:rPr lang="en-US" sz="2100" dirty="0"/>
              <a:t>The Simplex Method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860B962-2055-47E7-BBAF-E437309DCA70}"/>
              </a:ext>
            </a:extLst>
          </p:cNvPr>
          <p:cNvGrpSpPr>
            <a:grpSpLocks noChangeAspect="1"/>
          </p:cNvGrpSpPr>
          <p:nvPr/>
        </p:nvGrpSpPr>
        <p:grpSpPr>
          <a:xfrm>
            <a:off x="3857627" y="1360703"/>
            <a:ext cx="1384419" cy="1558770"/>
            <a:chOff x="5650089" y="2191065"/>
            <a:chExt cx="2044906" cy="230243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54AEC1C-8A64-401D-8B8B-8884ED603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0089" y="2448598"/>
              <a:ext cx="2044906" cy="2044904"/>
            </a:xfrm>
            <a:prstGeom prst="rect">
              <a:avLst/>
            </a:prstGeom>
          </p:spPr>
        </p:pic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088799D-429C-4DA1-991A-1FC73D3321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10981" y="2191065"/>
              <a:ext cx="208580" cy="4351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1A89D14-4919-4D4B-B889-8812782057CB}"/>
              </a:ext>
            </a:extLst>
          </p:cNvPr>
          <p:cNvGrpSpPr>
            <a:grpSpLocks noChangeAspect="1"/>
          </p:cNvGrpSpPr>
          <p:nvPr/>
        </p:nvGrpSpPr>
        <p:grpSpPr>
          <a:xfrm>
            <a:off x="3675964" y="3878206"/>
            <a:ext cx="2200889" cy="843159"/>
            <a:chOff x="3667270" y="5001380"/>
            <a:chExt cx="5195765" cy="199049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B9F4DE9-18E4-45C9-B696-47FCE31780BE}"/>
                </a:ext>
              </a:extLst>
            </p:cNvPr>
            <p:cNvGrpSpPr/>
            <p:nvPr/>
          </p:nvGrpSpPr>
          <p:grpSpPr>
            <a:xfrm>
              <a:off x="3667270" y="5001380"/>
              <a:ext cx="4672031" cy="1468169"/>
              <a:chOff x="4449391" y="5047797"/>
              <a:chExt cx="4672031" cy="1468169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98CA2B90-AECA-421A-B9B8-DE52201905B8}"/>
                  </a:ext>
                </a:extLst>
              </p:cNvPr>
              <p:cNvGrpSpPr/>
              <p:nvPr/>
            </p:nvGrpSpPr>
            <p:grpSpPr>
              <a:xfrm>
                <a:off x="4449391" y="5047797"/>
                <a:ext cx="3530413" cy="1468169"/>
                <a:chOff x="3869480" y="4929406"/>
                <a:chExt cx="3530413" cy="1468169"/>
              </a:xfrm>
            </p:grpSpPr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547DE8D0-DE2A-42C0-B594-B741839679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69480" y="4929406"/>
                  <a:ext cx="1182625" cy="490728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94E5DFB3-EBD7-40DB-A64F-246B131F83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8086" y="5765843"/>
                  <a:ext cx="2147888" cy="631732"/>
                </a:xfrm>
                <a:prstGeom prst="rect">
                  <a:avLst/>
                </a:prstGeom>
              </p:spPr>
            </p:pic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CD3CC1E7-7440-4C30-9471-B4D3B54D7D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20776" y="4951162"/>
                  <a:ext cx="1249211" cy="447216"/>
                </a:xfrm>
                <a:prstGeom prst="rect">
                  <a:avLst/>
                </a:prstGeom>
              </p:spPr>
            </p:pic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3933C10-4A33-498E-80F3-92D3B29D8944}"/>
                    </a:ext>
                  </a:extLst>
                </p:cNvPr>
                <p:cNvSpPr txBox="1"/>
                <p:nvPr/>
              </p:nvSpPr>
              <p:spPr>
                <a:xfrm>
                  <a:off x="6199512" y="5665040"/>
                  <a:ext cx="1200381" cy="7265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/>
                    <a:t>SCIP</a:t>
                  </a:r>
                  <a:endParaRPr lang="en-US" sz="2400" b="1" dirty="0"/>
                </a:p>
              </p:txBody>
            </p:sp>
          </p:grp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9532C152-625D-4D17-A0E7-7BBAD65F66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69749" y="5082008"/>
                <a:ext cx="1751673" cy="353253"/>
              </a:xfrm>
              <a:prstGeom prst="rect">
                <a:avLst/>
              </a:prstGeom>
            </p:spPr>
          </p:pic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08F0298-2EE4-4766-804A-2B6E6DC5F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597" y="5322481"/>
              <a:ext cx="1659438" cy="1669394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1DE4B2D-95BE-40E0-ABAA-1C0421D73CE1}"/>
              </a:ext>
            </a:extLst>
          </p:cNvPr>
          <p:cNvSpPr txBox="1"/>
          <p:nvPr/>
        </p:nvSpPr>
        <p:spPr>
          <a:xfrm>
            <a:off x="836392" y="3762909"/>
            <a:ext cx="2914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Most popular </a:t>
            </a:r>
            <a:br>
              <a:rPr lang="en-US" dirty="0"/>
            </a:br>
            <a:r>
              <a:rPr lang="en-US" dirty="0"/>
              <a:t>method in practice.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510C85A-4D7E-4DF1-A4F0-DFE39494C9B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639"/>
          <a:stretch/>
        </p:blipFill>
        <p:spPr>
          <a:xfrm>
            <a:off x="6635873" y="1480603"/>
            <a:ext cx="836287" cy="117576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5352FB5-5F69-46F4-99B9-64A473B9DFDA}"/>
              </a:ext>
            </a:extLst>
          </p:cNvPr>
          <p:cNvSpPr txBox="1"/>
          <p:nvPr/>
        </p:nvSpPr>
        <p:spPr>
          <a:xfrm>
            <a:off x="6568337" y="2723036"/>
            <a:ext cx="97013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Dantzig ‘47</a:t>
            </a:r>
            <a:endParaRPr lang="en-NL" sz="135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E132C7-243E-4567-9C97-F94D506F0670}"/>
              </a:ext>
            </a:extLst>
          </p:cNvPr>
          <p:cNvSpPr txBox="1"/>
          <p:nvPr/>
        </p:nvSpPr>
        <p:spPr>
          <a:xfrm>
            <a:off x="836392" y="1709794"/>
            <a:ext cx="2348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Iteratively choose an</a:t>
            </a:r>
            <a:br>
              <a:rPr lang="en-US" dirty="0"/>
            </a:br>
            <a:r>
              <a:rPr lang="en-US" dirty="0"/>
              <a:t>adjacent vertex with</a:t>
            </a:r>
            <a:br>
              <a:rPr lang="en-US" dirty="0"/>
            </a:br>
            <a:r>
              <a:rPr lang="en-US" dirty="0"/>
              <a:t>better objective value.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F18A92D-966F-4609-B400-572888E190CC}"/>
                  </a:ext>
                </a:extLst>
              </p:cNvPr>
              <p:cNvSpPr txBox="1"/>
              <p:nvPr/>
            </p:nvSpPr>
            <p:spPr>
              <a:xfrm>
                <a:off x="4594205" y="1257527"/>
                <a:ext cx="20062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F18A92D-966F-4609-B400-572888E19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205" y="1257527"/>
                <a:ext cx="200622" cy="323165"/>
              </a:xfrm>
              <a:prstGeom prst="rect">
                <a:avLst/>
              </a:prstGeom>
              <a:blipFill>
                <a:blip r:embed="rId9"/>
                <a:stretch>
                  <a:fillRect r="-1212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28B8DA4-F361-40BA-A691-7217C0BFD5AD}"/>
                  </a:ext>
                </a:extLst>
              </p:cNvPr>
              <p:cNvSpPr txBox="1"/>
              <p:nvPr/>
            </p:nvSpPr>
            <p:spPr>
              <a:xfrm>
                <a:off x="4217036" y="1375274"/>
                <a:ext cx="46493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28B8DA4-F361-40BA-A691-7217C0BFD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036" y="1375274"/>
                <a:ext cx="46493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D4C84E4A-7D1F-4AC3-8768-382A22F5C782}"/>
              </a:ext>
            </a:extLst>
          </p:cNvPr>
          <p:cNvSpPr>
            <a:spLocks/>
          </p:cNvSpPr>
          <p:nvPr/>
        </p:nvSpPr>
        <p:spPr>
          <a:xfrm flipH="1" flipV="1">
            <a:off x="4488106" y="1622971"/>
            <a:ext cx="45719" cy="45719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44C6966-E950-45CE-9921-61968551AD41}"/>
                  </a:ext>
                </a:extLst>
              </p:cNvPr>
              <p:cNvSpPr txBox="1"/>
              <p:nvPr/>
            </p:nvSpPr>
            <p:spPr>
              <a:xfrm>
                <a:off x="4001448" y="2696581"/>
                <a:ext cx="75462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start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44C6966-E950-45CE-9921-61968551A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448" y="2696581"/>
                <a:ext cx="75462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>
            <a:extLst>
              <a:ext uri="{FF2B5EF4-FFF2-40B4-BE49-F238E27FC236}">
                <a16:creationId xmlns:a16="http://schemas.microsoft.com/office/drawing/2014/main" id="{07A8001A-D963-4EFC-B277-02B9EAA2A6C2}"/>
              </a:ext>
            </a:extLst>
          </p:cNvPr>
          <p:cNvSpPr>
            <a:spLocks/>
          </p:cNvSpPr>
          <p:nvPr/>
        </p:nvSpPr>
        <p:spPr>
          <a:xfrm flipH="1" flipV="1">
            <a:off x="4326012" y="2835566"/>
            <a:ext cx="45719" cy="45719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595592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63D7EC84-5E6B-4EC2-8964-AD9F85037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289" y="3479891"/>
            <a:ext cx="1825690" cy="142712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28193" y="753729"/>
            <a:ext cx="4826774" cy="431357"/>
          </a:xfrm>
        </p:spPr>
        <p:txBody>
          <a:bodyPr/>
          <a:lstStyle/>
          <a:p>
            <a:pPr algn="ctr"/>
            <a:r>
              <a:rPr lang="en-US" sz="2100" dirty="0"/>
              <a:t>The Simplex Method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B698D037-CA4E-425D-8EA9-1053069BC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39"/>
          <a:stretch/>
        </p:blipFill>
        <p:spPr>
          <a:xfrm>
            <a:off x="6635873" y="1480603"/>
            <a:ext cx="836287" cy="1175768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2F583A73-7D2B-4505-839C-E1610FF9CF0D}"/>
              </a:ext>
            </a:extLst>
          </p:cNvPr>
          <p:cNvSpPr txBox="1"/>
          <p:nvPr/>
        </p:nvSpPr>
        <p:spPr>
          <a:xfrm>
            <a:off x="6568337" y="2723036"/>
            <a:ext cx="97013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Dantzig ‘47</a:t>
            </a:r>
            <a:endParaRPr lang="en-NL" sz="1350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9AF4988-EB38-47A4-9983-C7AA4353EC34}"/>
              </a:ext>
            </a:extLst>
          </p:cNvPr>
          <p:cNvGrpSpPr>
            <a:grpSpLocks noChangeAspect="1"/>
          </p:cNvGrpSpPr>
          <p:nvPr/>
        </p:nvGrpSpPr>
        <p:grpSpPr>
          <a:xfrm>
            <a:off x="6092779" y="3592541"/>
            <a:ext cx="1898632" cy="1138632"/>
            <a:chOff x="6039546" y="4688836"/>
            <a:chExt cx="2760225" cy="1655340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A45A7F5B-6935-4CF1-9FE0-12975FA05F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860" t="5435" r="16345" b="21540"/>
            <a:stretch/>
          </p:blipFill>
          <p:spPr>
            <a:xfrm>
              <a:off x="6039546" y="4688836"/>
              <a:ext cx="1325484" cy="1655340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FEF268EB-C4AC-415A-BFC1-67C30961DF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7883" t="3844" r="23117"/>
            <a:stretch/>
          </p:blipFill>
          <p:spPr>
            <a:xfrm>
              <a:off x="7473520" y="4688836"/>
              <a:ext cx="1326251" cy="1655340"/>
            </a:xfrm>
            <a:prstGeom prst="rect">
              <a:avLst/>
            </a:prstGeom>
          </p:spPr>
        </p:pic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85BDB4D5-0E22-422C-9E16-CD9E3EE5465F}"/>
              </a:ext>
            </a:extLst>
          </p:cNvPr>
          <p:cNvSpPr txBox="1"/>
          <p:nvPr/>
        </p:nvSpPr>
        <p:spPr>
          <a:xfrm>
            <a:off x="6449519" y="4809978"/>
            <a:ext cx="13548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Klee &amp; Minty ‘70</a:t>
            </a:r>
            <a:endParaRPr lang="en-NL" sz="135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75BC6DF-15D0-4A8E-B1F1-3EE507F28A97}"/>
              </a:ext>
            </a:extLst>
          </p:cNvPr>
          <p:cNvSpPr txBox="1"/>
          <p:nvPr/>
        </p:nvSpPr>
        <p:spPr>
          <a:xfrm>
            <a:off x="984680" y="3637021"/>
            <a:ext cx="18079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Klee-Minty cube:</a:t>
            </a:r>
            <a:br>
              <a:rPr lang="en-US" dirty="0"/>
            </a:br>
            <a:r>
              <a:rPr lang="en-US" dirty="0"/>
              <a:t>Can visit every</a:t>
            </a:r>
            <a:br>
              <a:rPr lang="en-US" dirty="0"/>
            </a:br>
            <a:r>
              <a:rPr lang="en-US" dirty="0"/>
              <a:t>single vertex!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8720D24-1A54-425F-8560-9C1C6ABCCB8F}"/>
              </a:ext>
            </a:extLst>
          </p:cNvPr>
          <p:cNvSpPr txBox="1"/>
          <p:nvPr/>
        </p:nvSpPr>
        <p:spPr>
          <a:xfrm>
            <a:off x="836392" y="1709794"/>
            <a:ext cx="2348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Iteratively choose an</a:t>
            </a:r>
            <a:br>
              <a:rPr lang="en-US" dirty="0"/>
            </a:br>
            <a:r>
              <a:rPr lang="en-US" dirty="0"/>
              <a:t>adjacent vertex with</a:t>
            </a:r>
            <a:br>
              <a:rPr lang="en-US" dirty="0"/>
            </a:br>
            <a:r>
              <a:rPr lang="en-US" dirty="0"/>
              <a:t>better objective value.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9DA0F0D-9C87-409E-AE5C-4EAD1D703EB9}"/>
              </a:ext>
            </a:extLst>
          </p:cNvPr>
          <p:cNvGrpSpPr>
            <a:grpSpLocks noChangeAspect="1"/>
          </p:cNvGrpSpPr>
          <p:nvPr/>
        </p:nvGrpSpPr>
        <p:grpSpPr>
          <a:xfrm>
            <a:off x="3857627" y="1360703"/>
            <a:ext cx="1384419" cy="1558770"/>
            <a:chOff x="5650089" y="2191065"/>
            <a:chExt cx="2044906" cy="230243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0E0C5D5-1E4B-4B3A-B2C9-7A7DAD1D2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0089" y="2448598"/>
              <a:ext cx="2044906" cy="2044904"/>
            </a:xfrm>
            <a:prstGeom prst="rect">
              <a:avLst/>
            </a:prstGeom>
          </p:spPr>
        </p:pic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5EB474B-AC34-4F98-9520-50367E45D0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10981" y="2191065"/>
              <a:ext cx="208580" cy="4351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30BD250-F150-44E4-A180-E98D5A15739D}"/>
                  </a:ext>
                </a:extLst>
              </p:cNvPr>
              <p:cNvSpPr txBox="1"/>
              <p:nvPr/>
            </p:nvSpPr>
            <p:spPr>
              <a:xfrm>
                <a:off x="4594205" y="1257527"/>
                <a:ext cx="20062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30BD250-F150-44E4-A180-E98D5A157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205" y="1257527"/>
                <a:ext cx="200622" cy="323165"/>
              </a:xfrm>
              <a:prstGeom prst="rect">
                <a:avLst/>
              </a:prstGeom>
              <a:blipFill>
                <a:blip r:embed="rId7"/>
                <a:stretch>
                  <a:fillRect r="-1212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4C1987C-99FF-417E-9D03-EFBCBA00353E}"/>
                  </a:ext>
                </a:extLst>
              </p:cNvPr>
              <p:cNvSpPr txBox="1"/>
              <p:nvPr/>
            </p:nvSpPr>
            <p:spPr>
              <a:xfrm>
                <a:off x="4217036" y="1375274"/>
                <a:ext cx="46493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4C1987C-99FF-417E-9D03-EFBCBA003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036" y="1375274"/>
                <a:ext cx="46493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05AAE20C-ED56-4221-84BA-4DE887EE0A14}"/>
              </a:ext>
            </a:extLst>
          </p:cNvPr>
          <p:cNvSpPr>
            <a:spLocks/>
          </p:cNvSpPr>
          <p:nvPr/>
        </p:nvSpPr>
        <p:spPr>
          <a:xfrm flipH="1" flipV="1">
            <a:off x="4488106" y="1622971"/>
            <a:ext cx="45719" cy="45719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7DDE089-92AE-48A4-9102-BAFE4E11168E}"/>
                  </a:ext>
                </a:extLst>
              </p:cNvPr>
              <p:cNvSpPr txBox="1"/>
              <p:nvPr/>
            </p:nvSpPr>
            <p:spPr>
              <a:xfrm>
                <a:off x="4001448" y="2696581"/>
                <a:ext cx="75462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start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7DDE089-92AE-48A4-9102-BAFE4E111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448" y="2696581"/>
                <a:ext cx="75462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BA34F77C-AACB-4092-B8EE-20387E9F4EE9}"/>
              </a:ext>
            </a:extLst>
          </p:cNvPr>
          <p:cNvSpPr>
            <a:spLocks/>
          </p:cNvSpPr>
          <p:nvPr/>
        </p:nvSpPr>
        <p:spPr>
          <a:xfrm flipH="1" flipV="1">
            <a:off x="4326012" y="2835566"/>
            <a:ext cx="45719" cy="45719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4227834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28193" y="753729"/>
            <a:ext cx="4826774" cy="431357"/>
          </a:xfrm>
        </p:spPr>
        <p:txBody>
          <a:bodyPr/>
          <a:lstStyle/>
          <a:p>
            <a:pPr algn="ctr"/>
            <a:r>
              <a:rPr lang="en-US" sz="2100" dirty="0"/>
              <a:t>Smoothed Analysis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F583A73-7D2B-4505-839C-E1610FF9CF0D}"/>
              </a:ext>
            </a:extLst>
          </p:cNvPr>
          <p:cNvSpPr txBox="1"/>
          <p:nvPr/>
        </p:nvSpPr>
        <p:spPr>
          <a:xfrm>
            <a:off x="6069053" y="2890218"/>
            <a:ext cx="161839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Spielman &amp; Teng ‘01</a:t>
            </a:r>
            <a:endParaRPr lang="en-NL" sz="135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EEF89E4-C35F-4E5C-A38E-D0CC32DCDA3C}"/>
              </a:ext>
            </a:extLst>
          </p:cNvPr>
          <p:cNvSpPr txBox="1"/>
          <p:nvPr/>
        </p:nvSpPr>
        <p:spPr>
          <a:xfrm>
            <a:off x="3492589" y="3611166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noise</a:t>
            </a:r>
            <a:endParaRPr lang="en-NL" dirty="0"/>
          </a:p>
        </p:txBody>
      </p:sp>
      <p:pic>
        <p:nvPicPr>
          <p:cNvPr id="41" name="Picture 11">
            <a:extLst>
              <a:ext uri="{FF2B5EF4-FFF2-40B4-BE49-F238E27FC236}">
                <a16:creationId xmlns:a16="http://schemas.microsoft.com/office/drawing/2014/main" id="{F068B71F-571D-4FD1-83DA-5C3D335F9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4" t="20100" r="26642" b="26801"/>
          <a:stretch>
            <a:fillRect/>
          </a:stretch>
        </p:blipFill>
        <p:spPr bwMode="auto">
          <a:xfrm>
            <a:off x="1322833" y="3315668"/>
            <a:ext cx="1608535" cy="150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2">
            <a:extLst>
              <a:ext uri="{FF2B5EF4-FFF2-40B4-BE49-F238E27FC236}">
                <a16:creationId xmlns:a16="http://schemas.microsoft.com/office/drawing/2014/main" id="{BED123AA-A547-468D-BEC7-D947AA94E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8" t="22214" r="24487" b="24904"/>
          <a:stretch>
            <a:fillRect/>
          </a:stretch>
        </p:blipFill>
        <p:spPr bwMode="auto">
          <a:xfrm>
            <a:off x="5234028" y="3306136"/>
            <a:ext cx="1725216" cy="149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AutoShape 7">
            <a:extLst>
              <a:ext uri="{FF2B5EF4-FFF2-40B4-BE49-F238E27FC236}">
                <a16:creationId xmlns:a16="http://schemas.microsoft.com/office/drawing/2014/main" id="{77ECF2C5-E0B2-4426-9356-C774DC4FC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636" y="3957415"/>
            <a:ext cx="1050131" cy="194072"/>
          </a:xfrm>
          <a:prstGeom prst="rightArrow">
            <a:avLst>
              <a:gd name="adj1" fmla="val 50000"/>
              <a:gd name="adj2" fmla="val 135376"/>
            </a:avLst>
          </a:prstGeom>
          <a:solidFill>
            <a:srgbClr val="000066"/>
          </a:solidFill>
          <a:ln w="12700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L" sz="135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021D38A-1591-4D47-B8B7-2E7ED201DC3F}"/>
              </a:ext>
            </a:extLst>
          </p:cNvPr>
          <p:cNvSpPr txBox="1"/>
          <p:nvPr/>
        </p:nvSpPr>
        <p:spPr>
          <a:xfrm>
            <a:off x="1359943" y="4756440"/>
            <a:ext cx="1756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Instance</a:t>
            </a:r>
            <a:endParaRPr lang="en-NL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329C3A1-1A48-4BBD-BA4A-0482EB34B1D0}"/>
              </a:ext>
            </a:extLst>
          </p:cNvPr>
          <p:cNvSpPr txBox="1"/>
          <p:nvPr/>
        </p:nvSpPr>
        <p:spPr>
          <a:xfrm>
            <a:off x="5318722" y="4756439"/>
            <a:ext cx="1971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Perturbed Instance</a:t>
            </a:r>
            <a:endParaRPr lang="en-NL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E8ABEA7-983B-40C8-BC00-0A09D7E88E13}"/>
              </a:ext>
            </a:extLst>
          </p:cNvPr>
          <p:cNvSpPr txBox="1"/>
          <p:nvPr/>
        </p:nvSpPr>
        <p:spPr>
          <a:xfrm>
            <a:off x="1397119" y="1570163"/>
            <a:ext cx="328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Insight:</a:t>
            </a:r>
            <a:r>
              <a:rPr lang="en-US" dirty="0"/>
              <a:t> Bad instances are fragile!</a:t>
            </a:r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5B149DA-EF74-4E41-B830-C197D8B62C25}"/>
                  </a:ext>
                </a:extLst>
              </p:cNvPr>
              <p:cNvSpPr txBox="1"/>
              <p:nvPr/>
            </p:nvSpPr>
            <p:spPr>
              <a:xfrm>
                <a:off x="1397124" y="1986139"/>
                <a:ext cx="36237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𝑛𝑜𝑖𝑠𝑒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𝑛𝑜𝑖𝑠𝑒</m:t>
                      </m:r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5B149DA-EF74-4E41-B830-C197D8B62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124" y="1986139"/>
                <a:ext cx="3623738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2552249E-59A7-4AF0-88ED-6D27AA8DD30E}"/>
              </a:ext>
            </a:extLst>
          </p:cNvPr>
          <p:cNvGrpSpPr>
            <a:grpSpLocks noChangeAspect="1"/>
          </p:cNvGrpSpPr>
          <p:nvPr/>
        </p:nvGrpSpPr>
        <p:grpSpPr>
          <a:xfrm>
            <a:off x="5989176" y="1643512"/>
            <a:ext cx="1757714" cy="1204256"/>
            <a:chOff x="5677104" y="1668559"/>
            <a:chExt cx="3128073" cy="2143125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25B0180-ECDB-49B2-B27C-3802F53513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5386" r="15023"/>
            <a:stretch/>
          </p:blipFill>
          <p:spPr>
            <a:xfrm>
              <a:off x="5677104" y="1668559"/>
              <a:ext cx="1491401" cy="214312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AEEF205-90B5-47C5-ABDB-98830025E8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220" t="9488" r="7218" b="9039"/>
            <a:stretch/>
          </p:blipFill>
          <p:spPr>
            <a:xfrm>
              <a:off x="7313776" y="1677589"/>
              <a:ext cx="1491401" cy="2134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1112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650</Words>
  <Application>Microsoft Office PowerPoint</Application>
  <PresentationFormat>On-screen Show (16:9)</PresentationFormat>
  <Paragraphs>117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 Math</vt:lpstr>
      <vt:lpstr>Lucida Grande</vt:lpstr>
      <vt:lpstr>Office Theme</vt:lpstr>
      <vt:lpstr>PowerPoint Presentation</vt:lpstr>
      <vt:lpstr>Why Are Simple Algorithms so Effective in Practice?</vt:lpstr>
      <vt:lpstr>Analytical Challenge: Easy to Find Bad Examples</vt:lpstr>
      <vt:lpstr>Beyond Worst-Case Analysis</vt:lpstr>
      <vt:lpstr>Beyond Worst-Case Analysis</vt:lpstr>
      <vt:lpstr>Two Vignettes in Optimization</vt:lpstr>
      <vt:lpstr>The Simplex Method</vt:lpstr>
      <vt:lpstr>The Simplex Method</vt:lpstr>
      <vt:lpstr>Smoothed Analysis</vt:lpstr>
      <vt:lpstr>Smoothed Complexity of the Simplex Method</vt:lpstr>
      <vt:lpstr>Integer Programming</vt:lpstr>
      <vt:lpstr>“Trivial Integer Programs Unsolvable By Branch &amp; Bound”</vt:lpstr>
      <vt:lpstr>When Is Branch &amp; Bound “Good”?</vt:lpstr>
      <vt:lpstr>When Is Branch &amp; Bound “Good”?</vt:lpstr>
      <vt:lpstr>Conclusions</vt:lpstr>
    </vt:vector>
  </TitlesOfParts>
  <Company>klimov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klimov klimov</dc:creator>
  <cp:lastModifiedBy>kollerie</cp:lastModifiedBy>
  <cp:revision>116</cp:revision>
  <dcterms:created xsi:type="dcterms:W3CDTF">2019-04-26T12:15:09Z</dcterms:created>
  <dcterms:modified xsi:type="dcterms:W3CDTF">2021-01-27T10:59:59Z</dcterms:modified>
</cp:coreProperties>
</file>