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jpg" ContentType="image/p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57.jpg" ContentType="image/jpeg"/>
  <Override PartName="/ppt/media/image58.jpg" ContentType="image/jpeg"/>
  <Override PartName="/ppt/media/image59.jpg" ContentType="image/jpe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media/image79.jpg" ContentType="image/jpeg"/>
  <Override PartName="/ppt/media/image82.jpg" ContentType="image/jpeg"/>
  <Override PartName="/ppt/media/image83.jpg" ContentType="image/jpeg"/>
  <Override PartName="/ppt/media/image85.jpg" ContentType="image/jpeg"/>
  <Override PartName="/ppt/media/image88.jpg" ContentType="image/jpeg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  <p:sldMasterId id="2147483667" r:id="rId2"/>
    <p:sldMasterId id="2147483665" r:id="rId3"/>
    <p:sldMasterId id="2147483648" r:id="rId4"/>
    <p:sldMasterId id="2147483651" r:id="rId5"/>
    <p:sldMasterId id="2147483653" r:id="rId6"/>
    <p:sldMasterId id="2147483655" r:id="rId7"/>
    <p:sldMasterId id="2147483657" r:id="rId8"/>
    <p:sldMasterId id="2147483659" r:id="rId9"/>
    <p:sldMasterId id="2147483661" r:id="rId10"/>
    <p:sldMasterId id="2147483769" r:id="rId11"/>
    <p:sldMasterId id="2147483784" r:id="rId12"/>
    <p:sldMasterId id="2147483800" r:id="rId13"/>
  </p:sldMasterIdLst>
  <p:notesMasterIdLst>
    <p:notesMasterId r:id="rId62"/>
  </p:notesMasterIdLst>
  <p:handoutMasterIdLst>
    <p:handoutMasterId r:id="rId63"/>
  </p:handoutMasterIdLst>
  <p:sldIdLst>
    <p:sldId id="272" r:id="rId14"/>
    <p:sldId id="295" r:id="rId15"/>
    <p:sldId id="304" r:id="rId16"/>
    <p:sldId id="296" r:id="rId17"/>
    <p:sldId id="300" r:id="rId18"/>
    <p:sldId id="339" r:id="rId19"/>
    <p:sldId id="306" r:id="rId20"/>
    <p:sldId id="309" r:id="rId21"/>
    <p:sldId id="310" r:id="rId22"/>
    <p:sldId id="348" r:id="rId23"/>
    <p:sldId id="345" r:id="rId24"/>
    <p:sldId id="346" r:id="rId25"/>
    <p:sldId id="312" r:id="rId26"/>
    <p:sldId id="313" r:id="rId27"/>
    <p:sldId id="347" r:id="rId28"/>
    <p:sldId id="315" r:id="rId29"/>
    <p:sldId id="317" r:id="rId30"/>
    <p:sldId id="319" r:id="rId31"/>
    <p:sldId id="320" r:id="rId32"/>
    <p:sldId id="322" r:id="rId33"/>
    <p:sldId id="323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333" r:id="rId43"/>
    <p:sldId id="334" r:id="rId44"/>
    <p:sldId id="335" r:id="rId45"/>
    <p:sldId id="336" r:id="rId46"/>
    <p:sldId id="337" r:id="rId47"/>
    <p:sldId id="341" r:id="rId48"/>
    <p:sldId id="308" r:id="rId49"/>
    <p:sldId id="343" r:id="rId50"/>
    <p:sldId id="316" r:id="rId51"/>
    <p:sldId id="340" r:id="rId52"/>
    <p:sldId id="349" r:id="rId53"/>
    <p:sldId id="307" r:id="rId54"/>
    <p:sldId id="338" r:id="rId55"/>
    <p:sldId id="344" r:id="rId56"/>
    <p:sldId id="350" r:id="rId57"/>
    <p:sldId id="351" r:id="rId58"/>
    <p:sldId id="352" r:id="rId59"/>
    <p:sldId id="353" r:id="rId60"/>
    <p:sldId id="305" r:id="rId61"/>
  </p:sldIdLst>
  <p:sldSz cx="9144000" cy="6858000" type="screen4x3"/>
  <p:notesSz cx="7315200" cy="96012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9999FF"/>
    <a:srgbClr val="9CC00C"/>
    <a:srgbClr val="FECF53"/>
    <a:srgbClr val="0592C2"/>
    <a:srgbClr val="EB7527"/>
    <a:srgbClr val="808C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6" autoAdjust="0"/>
    <p:restoredTop sz="60201" autoAdjust="0"/>
  </p:normalViewPr>
  <p:slideViewPr>
    <p:cSldViewPr snapToGrid="0">
      <p:cViewPr>
        <p:scale>
          <a:sx n="100" d="100"/>
          <a:sy n="100" d="100"/>
        </p:scale>
        <p:origin x="-1158" y="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23568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slide" Target="slides/slide4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fr-FR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fr-FR"/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fr-FR"/>
          </a:p>
        </p:txBody>
      </p:sp>
      <p:sp>
        <p:nvSpPr>
          <p:cNvPr id="141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25452028-E5EC-B34E-9E2A-C138BA6C8B82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770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fr-FR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fr-FR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fr-FR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6AE93735-36C7-0340-A3F9-B44CB5131714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2923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5649038-6DBD-354F-B0CF-F5F846999F35}" type="slidenum">
              <a:rPr lang="fr-FR" sz="1300"/>
              <a:pPr/>
              <a:t>2</a:t>
            </a:fld>
            <a:endParaRPr lang="fr-FR" sz="130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6A58D-D53F-4D92-9537-2FFBD632BF2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6154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70000" y="717550"/>
            <a:ext cx="4778375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 bwMode="auto">
          <a:xfrm>
            <a:off x="965200" y="4542236"/>
            <a:ext cx="5384800" cy="430387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830" y="9118685"/>
            <a:ext cx="3169557" cy="480761"/>
          </a:xfrm>
          <a:prstGeom prst="rect">
            <a:avLst/>
          </a:prstGeom>
          <a:noFill/>
        </p:spPr>
        <p:txBody>
          <a:bodyPr lIns="102519" tIns="51260" rIns="102519" bIns="51260"/>
          <a:lstStyle>
            <a:lvl1pPr defTabSz="966455">
              <a:defRPr sz="2600" b="1">
                <a:solidFill>
                  <a:schemeClr val="tx1"/>
                </a:solidFill>
                <a:latin typeface="Times New Roman" pitchFamily="18" charset="0"/>
              </a:defRPr>
            </a:lvl1pPr>
            <a:lvl2pPr marL="832966" indent="-320371" defTabSz="966455">
              <a:defRPr sz="2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281486" indent="-256297" defTabSz="966455">
              <a:defRPr sz="2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794081" indent="-256297" defTabSz="966455">
              <a:defRPr sz="2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306675" indent="-256297" defTabSz="966455">
              <a:defRPr sz="2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819270" indent="-256297" defTabSz="96645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Times New Roman" pitchFamily="18" charset="0"/>
              </a:defRPr>
            </a:lvl6pPr>
            <a:lvl7pPr marL="3331864" indent="-256297" defTabSz="96645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844458" indent="-256297" defTabSz="96645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Times New Roman" pitchFamily="18" charset="0"/>
              </a:defRPr>
            </a:lvl8pPr>
            <a:lvl9pPr marL="4357053" indent="-256297" defTabSz="96645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2D68D04-D3B9-4FA3-A261-403ACD80B350}" type="slidenum">
              <a:rPr lang="fr-FR" sz="1300" b="0">
                <a:solidFill>
                  <a:prstClr val="black"/>
                </a:solidFill>
              </a:rPr>
              <a:pPr/>
              <a:t>22</a:t>
            </a:fld>
            <a:endParaRPr lang="fr-FR" sz="1300" b="0">
              <a:solidFill>
                <a:prstClr val="black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14375"/>
            <a:ext cx="4783138" cy="358775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3387" y="4540919"/>
            <a:ext cx="5388429" cy="4304048"/>
          </a:xfrm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7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171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731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/>
              <a:t>Afin de pourvoir tester la Super </a:t>
            </a:r>
            <a:r>
              <a:rPr lang="fr-FR" dirty="0" err="1"/>
              <a:t>Resolution</a:t>
            </a:r>
            <a:r>
              <a:rPr lang="fr-FR" dirty="0"/>
              <a:t>, nous avons créé un nœud qui n’existe pas habituellement appelé « Media Box ».</a:t>
            </a:r>
          </a:p>
          <a:p>
            <a:r>
              <a:rPr lang="fr-FR" dirty="0"/>
              <a:t>L’</a:t>
            </a:r>
            <a:r>
              <a:rPr lang="fr-FR" dirty="0" err="1"/>
              <a:t>algo</a:t>
            </a:r>
            <a:r>
              <a:rPr lang="fr-FR" dirty="0"/>
              <a:t> de Super </a:t>
            </a:r>
            <a:r>
              <a:rPr lang="fr-FR" dirty="0" err="1"/>
              <a:t>Resolution</a:t>
            </a:r>
            <a:r>
              <a:rPr lang="fr-FR" dirty="0"/>
              <a:t> a besoin en input d’images HR et LR, cependant un </a:t>
            </a:r>
            <a:r>
              <a:rPr lang="fr-FR" dirty="0" err="1"/>
              <a:t>softphone</a:t>
            </a:r>
            <a:r>
              <a:rPr lang="fr-FR" dirty="0"/>
              <a:t> n’est capable que d’envoyer ou de recevoir un « flux vidéo» en même temps. </a:t>
            </a:r>
          </a:p>
          <a:p>
            <a:r>
              <a:rPr lang="fr-FR" dirty="0"/>
              <a:t>C’est pourquoi nous avons ajouté un nœud qui permet d’envoyer ou recevoir des images HR (pour les images de références) et des images LR dans le flux vidéo.</a:t>
            </a:r>
          </a:p>
          <a:p>
            <a:r>
              <a:rPr lang="fr-FR" dirty="0"/>
              <a:t>Les images HR sont envoyées et reçues à travers un canal spécifique qui n’est pas standard que l’on appelle « Data Channel ». Ce canal de communication propriétaire repose sur le protocole TCP.</a:t>
            </a:r>
          </a:p>
          <a:p>
            <a:r>
              <a:rPr lang="fr-FR" dirty="0"/>
              <a:t> </a:t>
            </a:r>
          </a:p>
          <a:p>
            <a:r>
              <a:rPr lang="fr-FR" dirty="0"/>
              <a:t>Notre but est de </a:t>
            </a:r>
            <a:r>
              <a:rPr lang="fr-FR" u="sng" dirty="0"/>
              <a:t>consommer le moins de bande passante possible entre le MRF et la Media Box</a:t>
            </a:r>
            <a:r>
              <a:rPr lang="fr-FR" dirty="0"/>
              <a:t> en divisant la bande passante par 4.</a:t>
            </a:r>
          </a:p>
          <a:p>
            <a:r>
              <a:rPr lang="fr-FR" dirty="0"/>
              <a:t> </a:t>
            </a:r>
          </a:p>
          <a:p>
            <a:r>
              <a:rPr lang="fr-FR" dirty="0"/>
              <a:t>Le use case que nous avons imaginé pour les premiers tests est un </a:t>
            </a:r>
            <a:r>
              <a:rPr lang="fr-FR" dirty="0" err="1"/>
              <a:t>play</a:t>
            </a:r>
            <a:r>
              <a:rPr lang="fr-FR" dirty="0"/>
              <a:t> vidéo CIF (352x288) H264 15fps:</a:t>
            </a:r>
          </a:p>
          <a:p>
            <a:r>
              <a:rPr lang="fr-FR" dirty="0"/>
              <a:t>1 - Le </a:t>
            </a:r>
            <a:r>
              <a:rPr lang="fr-FR" dirty="0" err="1"/>
              <a:t>softphone</a:t>
            </a:r>
            <a:r>
              <a:rPr lang="fr-FR" dirty="0"/>
              <a:t> (</a:t>
            </a:r>
            <a:r>
              <a:rPr lang="fr-FR" dirty="0" err="1"/>
              <a:t>boghe</a:t>
            </a:r>
            <a:r>
              <a:rPr lang="fr-FR" dirty="0"/>
              <a:t>) établi un appel vidéo en H264 au MRF à travers la Media Box.</a:t>
            </a:r>
          </a:p>
          <a:p>
            <a:r>
              <a:rPr lang="fr-FR" dirty="0"/>
              <a:t> </a:t>
            </a:r>
          </a:p>
          <a:p>
            <a:r>
              <a:rPr lang="fr-FR" dirty="0"/>
              <a:t>2 - Le MRF joue un fichier vidéo : </a:t>
            </a:r>
          </a:p>
          <a:p>
            <a:pPr lvl="0"/>
            <a:r>
              <a:rPr lang="fr-FR" dirty="0"/>
              <a:t>il récupère la vidéo au format 352x288 H264 (format d’origine de la vidéo)</a:t>
            </a:r>
          </a:p>
          <a:p>
            <a:pPr lvl="0"/>
            <a:r>
              <a:rPr lang="fr-FR" dirty="0"/>
              <a:t>décode les images H264 au format YUV420</a:t>
            </a:r>
          </a:p>
          <a:p>
            <a:pPr lvl="0"/>
            <a:r>
              <a:rPr lang="fr-FR" dirty="0"/>
              <a:t>extrait des images HR et les envoie à la Media Box (via le Data Channel ) périodiquement (pour l’instant toutes les 60s)</a:t>
            </a:r>
          </a:p>
          <a:p>
            <a:pPr lvl="0"/>
            <a:r>
              <a:rPr lang="fr-FR" dirty="0"/>
              <a:t>retaille l’image au format QCIF 176x144</a:t>
            </a:r>
          </a:p>
          <a:p>
            <a:pPr lvl="0"/>
            <a:r>
              <a:rPr lang="fr-FR" dirty="0"/>
              <a:t>s’il a envoyé une image de référence HR, il envoie l’image LR associée (via le Data Channel ).</a:t>
            </a:r>
          </a:p>
          <a:p>
            <a:pPr lvl="0"/>
            <a:r>
              <a:rPr lang="fr-FR" dirty="0"/>
              <a:t>encode l’image en H264</a:t>
            </a:r>
          </a:p>
          <a:p>
            <a:pPr lvl="0"/>
            <a:r>
              <a:rPr lang="fr-FR" dirty="0"/>
              <a:t>envoie l’image à la Média Box</a:t>
            </a:r>
          </a:p>
          <a:p>
            <a:r>
              <a:rPr lang="fr-FR" dirty="0"/>
              <a:t> </a:t>
            </a:r>
          </a:p>
          <a:p>
            <a:r>
              <a:rPr lang="fr-FR" dirty="0"/>
              <a:t>3 - La Média Box transfert la vidéo :</a:t>
            </a:r>
          </a:p>
          <a:p>
            <a:pPr lvl="0"/>
            <a:r>
              <a:rPr lang="fr-FR" dirty="0"/>
              <a:t>reçoit la vidéo H264 au format QCIF 176x144</a:t>
            </a:r>
          </a:p>
          <a:p>
            <a:pPr lvl="0"/>
            <a:r>
              <a:rPr lang="fr-FR" dirty="0"/>
              <a:t>décode les images H264 au format YUV420</a:t>
            </a:r>
          </a:p>
          <a:p>
            <a:pPr lvl="0"/>
            <a:r>
              <a:rPr lang="fr-FR" dirty="0"/>
              <a:t>reconstruit l’image HR à partir de l’image LR avec l’</a:t>
            </a:r>
            <a:r>
              <a:rPr lang="fr-FR" dirty="0" err="1"/>
              <a:t>algo</a:t>
            </a:r>
            <a:r>
              <a:rPr lang="fr-FR" dirty="0"/>
              <a:t> de Super </a:t>
            </a:r>
            <a:r>
              <a:rPr lang="fr-FR" dirty="0" err="1"/>
              <a:t>Resolution</a:t>
            </a:r>
            <a:endParaRPr lang="fr-FR" dirty="0"/>
          </a:p>
          <a:p>
            <a:pPr lvl="0"/>
            <a:r>
              <a:rPr lang="fr-FR" dirty="0"/>
              <a:t>lorsqu’elle reçoit une image HR et LR via le Data Channel, elle ajoute un sous dictionnaire.</a:t>
            </a:r>
          </a:p>
          <a:p>
            <a:pPr lvl="0"/>
            <a:r>
              <a:rPr lang="fr-FR" dirty="0"/>
              <a:t>encode l’image en H264</a:t>
            </a:r>
          </a:p>
          <a:p>
            <a:pPr lvl="0"/>
            <a:r>
              <a:rPr lang="fr-FR" dirty="0"/>
              <a:t>envoie l’image au </a:t>
            </a:r>
            <a:r>
              <a:rPr lang="fr-FR" dirty="0" err="1"/>
              <a:t>softphone</a:t>
            </a:r>
            <a:endParaRPr lang="fr-FR" dirty="0"/>
          </a:p>
          <a:p>
            <a:r>
              <a:rPr lang="fr-FR" dirty="0"/>
              <a:t> </a:t>
            </a:r>
          </a:p>
          <a:p>
            <a:r>
              <a:rPr lang="fr-FR" dirty="0"/>
              <a:t>4 - Le </a:t>
            </a:r>
            <a:r>
              <a:rPr lang="fr-FR" dirty="0" err="1"/>
              <a:t>softphone</a:t>
            </a:r>
            <a:r>
              <a:rPr lang="fr-FR" dirty="0"/>
              <a:t> reçoit et affiche la vidéo.</a:t>
            </a:r>
          </a:p>
          <a:p>
            <a:r>
              <a:rPr lang="en-US" u="sng" dirty="0"/>
              <a:t>4 – Performance</a:t>
            </a:r>
            <a:endParaRPr lang="fr-FR" dirty="0"/>
          </a:p>
          <a:p>
            <a:r>
              <a:rPr lang="en-US" dirty="0"/>
              <a:t> </a:t>
            </a:r>
            <a:endParaRPr lang="fr-FR" dirty="0"/>
          </a:p>
          <a:p>
            <a:r>
              <a:rPr lang="fr-FR" dirty="0"/>
              <a:t>Sachant que l’</a:t>
            </a:r>
            <a:r>
              <a:rPr lang="fr-FR" dirty="0" err="1"/>
              <a:t>algo</a:t>
            </a:r>
            <a:r>
              <a:rPr lang="fr-FR" dirty="0"/>
              <a:t> de Super </a:t>
            </a:r>
            <a:r>
              <a:rPr lang="fr-FR" dirty="0" err="1"/>
              <a:t>Resolution</a:t>
            </a:r>
            <a:r>
              <a:rPr lang="fr-FR" dirty="0"/>
              <a:t> reçoit 15 images par secondes et que sur cette seconde on pense allouer 200ms de CPU pour traitement MRF et 800ms pour la Super </a:t>
            </a:r>
            <a:r>
              <a:rPr lang="fr-FR" dirty="0" err="1"/>
              <a:t>Resolution</a:t>
            </a:r>
            <a:r>
              <a:rPr lang="fr-FR" dirty="0"/>
              <a:t>, il faut donc que l’</a:t>
            </a:r>
            <a:r>
              <a:rPr lang="fr-FR" dirty="0" err="1"/>
              <a:t>algo</a:t>
            </a:r>
            <a:r>
              <a:rPr lang="fr-FR" dirty="0"/>
              <a:t> puisse traiter 15 images en 800 ms.</a:t>
            </a:r>
          </a:p>
          <a:p>
            <a:r>
              <a:rPr lang="fr-FR" dirty="0"/>
              <a:t>Cela fait un traitement d’images en 53ms maximum si on traite ces images séquentiellement.</a:t>
            </a:r>
          </a:p>
          <a:p>
            <a:r>
              <a:rPr lang="fr-FR" dirty="0"/>
              <a:t>Avec une machine d’au moins 15 </a:t>
            </a:r>
            <a:r>
              <a:rPr lang="fr-FR" dirty="0" err="1"/>
              <a:t>CPUs</a:t>
            </a:r>
            <a:r>
              <a:rPr lang="fr-FR" dirty="0"/>
              <a:t>, on pourrait traiter ces images en parallèle et allouer 800ms de CPU par images J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21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21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Century Gothic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21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8FECB42-A5CD-2E41-929E-081280BD7913}" type="slidenum">
              <a:rPr lang="fr-FR" sz="1300"/>
              <a:pPr/>
              <a:t>3</a:t>
            </a:fld>
            <a:endParaRPr lang="fr-FR" sz="130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21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5ED629E-E5C8-C640-879A-AEF18C2BEA79}" type="slidenum">
              <a:rPr lang="fr-FR" sz="1300"/>
              <a:pPr/>
              <a:t>48</a:t>
            </a:fld>
            <a:endParaRPr lang="fr-FR" sz="13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8FECB42-A5CD-2E41-929E-081280BD7913}" type="slidenum">
              <a:rPr lang="fr-FR" sz="1300"/>
              <a:pPr/>
              <a:t>4</a:t>
            </a:fld>
            <a:endParaRPr lang="fr-FR" sz="130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5ED629E-E5C8-C640-879A-AEF18C2BEA79}" type="slidenum">
              <a:rPr lang="fr-FR" sz="1300"/>
              <a:pPr/>
              <a:t>5</a:t>
            </a:fld>
            <a:endParaRPr lang="fr-FR" sz="13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21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6A58D-D53F-4D92-9537-2FFBD632BF2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6154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6A58D-D53F-4D92-9537-2FFBD632BF2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6154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69D9C5-5737-0F4B-A09B-31A238B09C27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4B06C-7B3A-4F69-A456-C611443C4A03}" type="slidenum">
              <a:rPr lang="fr-FR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3411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8" name="Picture 10" descr="fond_couv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8132" name="Rectangle 4"/>
          <p:cNvSpPr>
            <a:spLocks noGrp="1" noChangeArrowheads="1"/>
          </p:cNvSpPr>
          <p:nvPr>
            <p:ph type="ctrTitle"/>
          </p:nvPr>
        </p:nvSpPr>
        <p:spPr bwMode="white">
          <a:xfrm>
            <a:off x="1006475" y="2924175"/>
            <a:ext cx="7626350" cy="1976438"/>
          </a:xfrm>
        </p:spPr>
        <p:txBody>
          <a:bodyPr anchor="b"/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006475" y="4965700"/>
            <a:ext cx="7626350" cy="1435100"/>
          </a:xfrm>
        </p:spPr>
        <p:txBody>
          <a:bodyPr/>
          <a:lstStyle>
            <a:lvl1pPr>
              <a:lnSpc>
                <a:spcPct val="100000"/>
              </a:lnSpc>
              <a:defRPr sz="2300" b="1"/>
            </a:lvl1pPr>
          </a:lstStyle>
          <a:p>
            <a:r>
              <a:rPr lang="fr-FR"/>
              <a:t>Cliquez pour modifier le style des sous-titres du masque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77013" y="6489700"/>
            <a:ext cx="2012950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13FBCA99-5A07-074A-9177-96AEB6FF7D3C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 descr="fond_chapitre_oran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2531" name="Rectangle 3"/>
          <p:cNvSpPr>
            <a:spLocks noGrp="1" noChangeArrowheads="1"/>
          </p:cNvSpPr>
          <p:nvPr>
            <p:ph type="ftr" sz="quarter" idx="3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ctrTitle"/>
          </p:nvPr>
        </p:nvSpPr>
        <p:spPr bwMode="white">
          <a:xfrm>
            <a:off x="1349375" y="3429000"/>
            <a:ext cx="7486650" cy="696913"/>
          </a:xfrm>
        </p:spPr>
        <p:txBody>
          <a:bodyPr anchor="b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349375" y="4191000"/>
            <a:ext cx="7486650" cy="2209800"/>
          </a:xfrm>
        </p:spPr>
        <p:txBody>
          <a:bodyPr/>
          <a:lstStyle>
            <a:lvl1pPr>
              <a:lnSpc>
                <a:spcPct val="100000"/>
              </a:lnSpc>
              <a:defRPr sz="2300"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578600" y="6488113"/>
            <a:ext cx="2011363" cy="2730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22536" name="Rectangle 8"/>
          <p:cNvSpPr>
            <a:spLocks noGrp="1" noChangeArrowheads="1"/>
          </p:cNvSpPr>
          <p:nvPr>
            <p:ph type="sldNum" sz="quarter" idx="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- </a:t>
            </a:r>
            <a:fld id="{EEF7C65A-C217-834B-A609-C9965D73BBB3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4B28214D-7206-9546-960C-70126D8ABCF6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089217F5-6BEC-FE4E-A54D-55240555ED2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49375" y="1673225"/>
            <a:ext cx="3694113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95888" y="1673225"/>
            <a:ext cx="3694112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0D30372C-6E41-EA4B-A2A3-1BC8BD85AC79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036FAA1B-D0E8-C240-A48D-E0A76B73A7B1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8F1F06C9-E1CE-8B47-AA2C-EFE9AD103ECC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5C5409E5-E469-F64A-B373-BB98438837C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A75D4EA7-2C64-A74C-B734-506BF6C5E78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5AC8FC72-95C5-A24F-B3A2-50EAAC09D539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D7E08E53-24AD-BE42-A972-42B923CC88F0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05638" y="474663"/>
            <a:ext cx="1884362" cy="5983287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49375" y="474663"/>
            <a:ext cx="5503863" cy="5983287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77013" y="6489700"/>
            <a:ext cx="2012950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E1B2FB15-4898-0B47-9FC9-5669EDB6C25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05638" y="350838"/>
            <a:ext cx="1884362" cy="6069012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49375" y="350838"/>
            <a:ext cx="5503863" cy="606901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A64561E7-4AC7-0340-87A2-0806FFEC7BB4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400800" y="3912780"/>
            <a:ext cx="2732567" cy="277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17698" y="1295218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Neo Sans Std Black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48562" y="2979474"/>
            <a:ext cx="6400800" cy="75255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Neo Sans Std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06C50-558C-4301-93EA-94A00BECA25F}" type="datetimeFigureOut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26/11/2013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6EE99-AE87-4D0E-99A4-2D0BF9D99FB3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10" name="Picture 4" descr="C:\Users\inria\Desktop\MSR-INRIA_bande pied de p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57648" cy="15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nria\Desktop\Visuels Msr-Inria Joint Centre\Msr_Inria Joint Centre_Logos\MSR-INRIA_UK_CMYK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36" y="3995170"/>
            <a:ext cx="2952328" cy="167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106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457200" rtl="0" eaLnBrk="1" latinLnBrk="0" hangingPunct="1">
              <a:spcBef>
                <a:spcPct val="0"/>
              </a:spcBef>
              <a:buNone/>
              <a:defRPr lang="fr-FR" sz="2900" b="1" kern="1200" dirty="0">
                <a:solidFill>
                  <a:srgbClr val="5A5A59"/>
                </a:solidFill>
                <a:latin typeface="Neo Sans Std"/>
                <a:ea typeface="+mn-ea"/>
                <a:cs typeface="Neo Sans Std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06C50-558C-4301-93EA-94A00BECA25F}" type="datetimeFigureOut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26/11/2013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6EE99-AE87-4D0E-99A4-2D0BF9D99FB3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6202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marL="0" algn="l" defTabSz="457200" rtl="0" eaLnBrk="1" latinLnBrk="0" hangingPunct="1">
              <a:spcBef>
                <a:spcPct val="0"/>
              </a:spcBef>
              <a:buNone/>
              <a:defRPr lang="fr-FR" sz="2900" b="1" kern="1200" dirty="0">
                <a:solidFill>
                  <a:srgbClr val="5A5A59"/>
                </a:solidFill>
                <a:latin typeface="Neo Sans Std"/>
                <a:ea typeface="+mn-ea"/>
                <a:cs typeface="Neo Sans Std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06C50-558C-4301-93EA-94A00BECA25F}" type="datetimeFigureOut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26/11/2013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6EE99-AE87-4D0E-99A4-2D0BF9D99FB3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6" name="Picture 4" descr="C:\Users\inria\Desktop\MSR-INRIA_bande pied de p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57648" cy="15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755576" y="1916832"/>
            <a:ext cx="7488832" cy="3362771"/>
          </a:xfrm>
        </p:spPr>
        <p:txBody>
          <a:bodyPr/>
          <a:lstStyle>
            <a:lvl1pPr marL="400050" indent="-400050">
              <a:lnSpc>
                <a:spcPct val="150000"/>
              </a:lnSpc>
              <a:buFont typeface="+mj-lt"/>
              <a:buAutoNum type="romanUcPeriod"/>
              <a:defRPr u="sng">
                <a:latin typeface="Neo Sans Std Medium" pitchFamily="34" charset="0"/>
              </a:defRPr>
            </a:lvl1pPr>
          </a:lstStyle>
          <a:p>
            <a:pPr lvl="0"/>
            <a:r>
              <a:rPr lang="fr-FR" dirty="0" smtClean="0"/>
              <a:t>Modifiez les styles du texte du masque </a:t>
            </a:r>
          </a:p>
          <a:p>
            <a:pPr lvl="0"/>
            <a:endParaRPr lang="fr-FR" dirty="0" smtClean="0"/>
          </a:p>
          <a:p>
            <a:pPr lvl="0"/>
            <a:r>
              <a:rPr lang="fr-FR" dirty="0" smtClean="0"/>
              <a:t>Modifiez les styles du texte du masque </a:t>
            </a:r>
          </a:p>
          <a:p>
            <a:pPr lvl="0"/>
            <a:endParaRPr lang="fr-FR" dirty="0" smtClean="0"/>
          </a:p>
          <a:p>
            <a:pPr lvl="0"/>
            <a:r>
              <a:rPr lang="fr-FR" dirty="0" smtClean="0"/>
              <a:t>Modifiez les styles du texte du masque </a:t>
            </a:r>
          </a:p>
          <a:p>
            <a:pPr lvl="0"/>
            <a:endParaRPr lang="fr-FR" dirty="0" smtClean="0"/>
          </a:p>
          <a:p>
            <a:pPr lvl="0"/>
            <a:r>
              <a:rPr lang="fr-FR" dirty="0" smtClean="0"/>
              <a:t>Modifiez les styles du texte du masque</a:t>
            </a:r>
          </a:p>
          <a:p>
            <a:pPr lvl="0"/>
            <a:endParaRPr lang="fr-FR" dirty="0" smtClean="0"/>
          </a:p>
          <a:p>
            <a:pPr lvl="0"/>
            <a:r>
              <a:rPr lang="fr-FR" dirty="0" smtClean="0"/>
              <a:t> 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20762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partie suiv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9894" y="2141984"/>
            <a:ext cx="8229600" cy="1143000"/>
          </a:xfr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0"/>
              </a:spcBef>
              <a:buFont typeface="Arial"/>
              <a:buNone/>
              <a:defRPr lang="fr-FR" sz="2800" kern="1200" dirty="0">
                <a:solidFill>
                  <a:schemeClr val="accent1">
                    <a:lumMod val="50000"/>
                  </a:schemeClr>
                </a:solidFill>
                <a:latin typeface="Neo Sans Std Black" pitchFamily="34" charset="0"/>
                <a:ea typeface="+mj-ea"/>
                <a:cs typeface="+mj-cs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06C50-558C-4301-93EA-94A00BECA25F}" type="datetimeFigureOut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26/11/2013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6EE99-AE87-4D0E-99A4-2D0BF9D99FB3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6" name="Picture 4" descr="C:\Users\inria\Desktop\MSR-INRIA_bande pied de p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57648" cy="15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3492500" y="3501008"/>
            <a:ext cx="2374900" cy="2016125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pic>
        <p:nvPicPr>
          <p:cNvPr id="10" name="Picture 2" descr="C:\Users\inria\Desktop\Visuels Msr-Inria Joint Centre\Msr_Inria Joint Centre_Logos\MSR-INRIA_UK_CMYK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932"/>
            <a:ext cx="1764196" cy="99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775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457200" rtl="0" eaLnBrk="1" latinLnBrk="0" hangingPunct="1">
              <a:spcBef>
                <a:spcPct val="0"/>
              </a:spcBef>
              <a:buNone/>
              <a:defRPr lang="fr-FR" sz="2900" b="1" kern="1200" dirty="0">
                <a:solidFill>
                  <a:srgbClr val="5A5A59"/>
                </a:solidFill>
                <a:latin typeface="Neo Sans Std"/>
                <a:ea typeface="+mn-ea"/>
                <a:cs typeface="Neo Sans Std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 marL="1143000" indent="-228600">
              <a:defRPr lang="fr-FR" sz="1400" kern="1200" dirty="0" smtClean="0">
                <a:solidFill>
                  <a:schemeClr val="tx1"/>
                </a:solidFill>
                <a:latin typeface="Neo Sans Std" pitchFamily="34" charset="0"/>
                <a:ea typeface="+mn-ea"/>
                <a:cs typeface="+mn-cs"/>
              </a:defRPr>
            </a:lvl3pPr>
            <a:lvl4pPr>
              <a:defRPr sz="1400"/>
            </a:lvl4pPr>
            <a:lvl5pPr marL="2057400" indent="-228600">
              <a:defRPr lang="fr-FR" sz="1200" kern="1200" dirty="0">
                <a:solidFill>
                  <a:schemeClr val="tx1"/>
                </a:solidFill>
                <a:latin typeface="Neo Sans Std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06C50-558C-4301-93EA-94A00BECA25F}" type="datetimeFigureOut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26/11/2013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6EE99-AE87-4D0E-99A4-2D0BF9D99FB3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4548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457200" rtl="0" eaLnBrk="1" latinLnBrk="0" hangingPunct="1">
              <a:spcBef>
                <a:spcPct val="0"/>
              </a:spcBef>
              <a:buNone/>
              <a:defRPr lang="fr-FR" sz="2900" b="1" kern="1200" dirty="0">
                <a:solidFill>
                  <a:srgbClr val="5A5A59"/>
                </a:solidFill>
                <a:latin typeface="Neo Sans Std"/>
                <a:ea typeface="+mn-ea"/>
                <a:cs typeface="Neo Sans Std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lang="fr-FR" sz="1800" b="1" kern="1200" dirty="0" smtClean="0">
                <a:solidFill>
                  <a:schemeClr val="tx1"/>
                </a:solidFill>
                <a:latin typeface="Neo Sans Std Medium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 marL="342900" indent="-342900">
              <a:defRPr lang="fr-FR" sz="1600" kern="1200" dirty="0" smtClean="0">
                <a:solidFill>
                  <a:schemeClr val="tx1"/>
                </a:solidFill>
                <a:latin typeface="Neo Sans Std" pitchFamily="34" charset="0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</a:pPr>
            <a:r>
              <a:rPr lang="fr-FR" smtClean="0"/>
              <a:t>Modifiez les styles du texte du masque</a:t>
            </a:r>
          </a:p>
          <a:p>
            <a:pPr marL="342900" lvl="1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</a:pPr>
            <a:r>
              <a:rPr lang="fr-FR" smtClean="0"/>
              <a:t>Deuxième niveau</a:t>
            </a:r>
          </a:p>
          <a:p>
            <a:pPr marL="342900" lvl="2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</a:pPr>
            <a:r>
              <a:rPr lang="fr-FR" smtClean="0"/>
              <a:t>Troisième niveau</a:t>
            </a:r>
          </a:p>
          <a:p>
            <a:pPr marL="342900" lvl="3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</a:pPr>
            <a:r>
              <a:rPr lang="fr-FR" smtClean="0"/>
              <a:t>Quatrième niveau</a:t>
            </a:r>
          </a:p>
          <a:p>
            <a:pPr marL="342900" lvl="4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</a:pPr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06C50-558C-4301-93EA-94A00BECA25F}" type="datetimeFigureOut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26/11/2013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6EE99-AE87-4D0E-99A4-2D0BF9D99FB3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7435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06C50-558C-4301-93EA-94A00BECA25F}" type="datetimeFigureOut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26/11/2013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31688" y="3859619"/>
            <a:ext cx="2732567" cy="277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6EE99-AE87-4D0E-99A4-2D0BF9D99FB3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457200" rtl="0" eaLnBrk="1" latinLnBrk="0" hangingPunct="1">
              <a:defRPr lang="fr-FR" sz="2900" b="1" kern="1200" dirty="0">
                <a:solidFill>
                  <a:srgbClr val="5A5A59"/>
                </a:solidFill>
                <a:latin typeface="Neo Sans Std"/>
                <a:ea typeface="+mn-ea"/>
                <a:cs typeface="Neo Sans Std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5" name="Espace réservé du texte 11"/>
          <p:cNvSpPr>
            <a:spLocks noGrp="1"/>
          </p:cNvSpPr>
          <p:nvPr>
            <p:ph type="body" sz="quarter" idx="16"/>
          </p:nvPr>
        </p:nvSpPr>
        <p:spPr>
          <a:xfrm>
            <a:off x="554221" y="4115516"/>
            <a:ext cx="6202362" cy="212179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7" name="Espace réservé du texte 11"/>
          <p:cNvSpPr>
            <a:spLocks noGrp="1"/>
          </p:cNvSpPr>
          <p:nvPr>
            <p:ph type="body" sz="quarter" idx="18"/>
          </p:nvPr>
        </p:nvSpPr>
        <p:spPr>
          <a:xfrm>
            <a:off x="2258071" y="1814480"/>
            <a:ext cx="6202362" cy="212179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8" name="Espace réservé pour une image  17"/>
          <p:cNvSpPr>
            <a:spLocks noGrp="1"/>
          </p:cNvSpPr>
          <p:nvPr>
            <p:ph type="pic" sz="quarter" idx="19"/>
          </p:nvPr>
        </p:nvSpPr>
        <p:spPr>
          <a:xfrm>
            <a:off x="457200" y="1814513"/>
            <a:ext cx="1666875" cy="2122487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0" name="Espace réservé pour une image  17"/>
          <p:cNvSpPr>
            <a:spLocks noGrp="1"/>
          </p:cNvSpPr>
          <p:nvPr>
            <p:ph type="pic" sz="quarter" idx="20"/>
          </p:nvPr>
        </p:nvSpPr>
        <p:spPr>
          <a:xfrm>
            <a:off x="6864533" y="4090541"/>
            <a:ext cx="1666875" cy="2122487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4171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06C50-558C-4301-93EA-94A00BECA25F}" type="datetimeFigureOut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26/11/2013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6EE99-AE87-4D0E-99A4-2D0BF9D99FB3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2149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algn="l" defTabSz="457200" rtl="0" eaLnBrk="1" latinLnBrk="0" hangingPunct="1">
              <a:defRPr lang="fr-FR" sz="2000" b="1" kern="1200" dirty="0">
                <a:solidFill>
                  <a:srgbClr val="5A5A59"/>
                </a:solidFill>
                <a:latin typeface="Neo Sans Std"/>
                <a:ea typeface="+mn-ea"/>
                <a:cs typeface="Neo Sans Std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06C50-558C-4301-93EA-94A00BECA25F}" type="datetimeFigureOut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26/11/2013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6EE99-AE87-4D0E-99A4-2D0BF9D99FB3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0666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6" name="Rectangle 4"/>
          <p:cNvSpPr>
            <a:spLocks noGrp="1" noChangeArrowheads="1"/>
          </p:cNvSpPr>
          <p:nvPr>
            <p:ph type="ctrTitle"/>
          </p:nvPr>
        </p:nvSpPr>
        <p:spPr bwMode="white">
          <a:xfrm>
            <a:off x="1006475" y="2925763"/>
            <a:ext cx="7626350" cy="1976437"/>
          </a:xfrm>
        </p:spPr>
        <p:txBody>
          <a:bodyPr anchor="b"/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006475" y="4965700"/>
            <a:ext cx="7626350" cy="1436688"/>
          </a:xfrm>
        </p:spPr>
        <p:txBody>
          <a:bodyPr/>
          <a:lstStyle>
            <a:lvl1pPr>
              <a:lnSpc>
                <a:spcPct val="100000"/>
              </a:lnSpc>
              <a:defRPr sz="2300"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pic>
        <p:nvPicPr>
          <p:cNvPr id="156680" name="Picture 8" descr="logo_cou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18000" cy="32385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algn="l" defTabSz="457200" rtl="0" eaLnBrk="1" latinLnBrk="0" hangingPunct="1">
              <a:defRPr lang="fr-FR" sz="2400" b="1" kern="1200" dirty="0">
                <a:solidFill>
                  <a:srgbClr val="5A5A59"/>
                </a:solidFill>
                <a:latin typeface="Neo Sans Std"/>
                <a:ea typeface="+mn-ea"/>
                <a:cs typeface="Neo Sans Std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06C50-558C-4301-93EA-94A00BECA25F}" type="datetimeFigureOut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26/11/2013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6EE99-AE87-4D0E-99A4-2D0BF9D99FB3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2419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457200" rtl="0" eaLnBrk="1" latinLnBrk="0" hangingPunct="1">
              <a:defRPr lang="fr-FR" sz="2900" b="1" kern="1200" dirty="0">
                <a:solidFill>
                  <a:srgbClr val="5A5A59"/>
                </a:solidFill>
                <a:latin typeface="Neo Sans Std"/>
                <a:ea typeface="+mn-ea"/>
                <a:cs typeface="Neo Sans Std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06C50-558C-4301-93EA-94A00BECA25F}" type="datetimeFigureOut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26/11/2013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6EE99-AE87-4D0E-99A4-2D0BF9D99FB3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5621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algn="l" defTabSz="457200" rtl="0" eaLnBrk="1" latinLnBrk="0" hangingPunct="1">
              <a:defRPr lang="fr-FR" sz="2900" b="1" kern="1200" dirty="0">
                <a:solidFill>
                  <a:srgbClr val="5A5A59"/>
                </a:solidFill>
                <a:latin typeface="Neo Sans Std"/>
                <a:ea typeface="+mn-ea"/>
                <a:cs typeface="Neo Sans Std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06C50-558C-4301-93EA-94A00BECA25F}" type="datetimeFigureOut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26/11/2013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6EE99-AE87-4D0E-99A4-2D0BF9D99FB3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2898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algn="l" defTabSz="457200" rtl="0" eaLnBrk="1" latinLnBrk="0" hangingPunct="1">
              <a:spcBef>
                <a:spcPct val="0"/>
              </a:spcBef>
              <a:buNone/>
              <a:defRPr lang="fr-FR" sz="2900" b="1" kern="1200" dirty="0">
                <a:solidFill>
                  <a:srgbClr val="5A5A59"/>
                </a:solidFill>
                <a:latin typeface="Neo Sans Std"/>
                <a:ea typeface="+mn-ea"/>
                <a:cs typeface="Neo Sans Std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2000" kern="1200" dirty="0" smtClean="0">
                <a:solidFill>
                  <a:schemeClr val="tx1">
                    <a:tint val="75000"/>
                  </a:schemeClr>
                </a:solidFill>
                <a:latin typeface="Neo Sans Std Medium" pitchFamily="34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06C50-558C-4301-93EA-94A00BECA25F}" type="datetimeFigureOut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26/11/2013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6EE99-AE87-4D0E-99A4-2D0BF9D99FB3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7" name="Picture 4" descr="C:\Users\inria\Desktop\MSR-INRIA_bande pied de p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57648" cy="15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inria\Desktop\Visuels Msr-Inria Joint Centre\Msr_Inria Joint Centre_Logos\MSR-INRIA_UK_CMYK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80728"/>
            <a:ext cx="2952328" cy="167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831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5E8A8-78A2-432C-A82A-5F927F94AF79}" type="datetime1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11/26/2013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</a:rPr>
              <a:t>Loic Le Folgoc</a:t>
            </a:r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>
                    <a:tint val="75000"/>
                  </a:srgbClr>
                </a:solidFill>
                <a:latin typeface="Calibri"/>
              </a:rPr>
              <a:t>- </a:t>
            </a:r>
            <a:fld id="{CCD8A327-4A42-4F42-8894-A6F43B7F265B}" type="slidenum">
              <a:rPr lang="fr-FR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1349375" y="1988840"/>
            <a:ext cx="7540625" cy="4203700"/>
          </a:xfrm>
          <a:prstGeom prst="rect">
            <a:avLst/>
          </a:prstGeom>
        </p:spPr>
        <p:txBody>
          <a:bodyPr/>
          <a:lstStyle>
            <a:lvl1pPr algn="l" defTabSz="200025" rtl="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  <a:defRPr lang="fr-FR" sz="2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1950" indent="352425">
              <a:buFont typeface="Arial" pitchFamily="34" charset="0"/>
              <a:buChar char="•"/>
              <a:defRPr sz="2200"/>
            </a:lvl2pPr>
            <a:lvl3pPr marL="1076325" indent="361950">
              <a:buFont typeface="Arial" pitchFamily="34" charset="0"/>
              <a:buNone/>
              <a:defRPr sz="2000"/>
            </a:lvl3pPr>
            <a:lvl4pPr marL="1438275" indent="371475">
              <a:buFont typeface="Arial" pitchFamily="34" charset="0"/>
              <a:buNone/>
              <a:defRPr lang="fr-FR" sz="1800" dirty="0" smtClean="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4pPr>
            <a:lvl5pPr marL="1790700" indent="361950">
              <a:buFont typeface="Arial" pitchFamily="34" charset="0"/>
              <a:buNone/>
              <a:defRPr sz="16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Liste</a:t>
            </a:r>
          </a:p>
          <a:p>
            <a:pPr lvl="1"/>
            <a:r>
              <a:rPr lang="fr-FR" dirty="0" smtClean="0"/>
              <a:t>…</a:t>
            </a:r>
          </a:p>
          <a:p>
            <a:pPr lvl="1"/>
            <a:endParaRPr lang="fr-FR" dirty="0" smtClean="0"/>
          </a:p>
          <a:p>
            <a:pPr lvl="2"/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092353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Text Placeholder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pitchFamily="34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51587" name="Title Placeholder 10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0659179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 descr="inr_logo_corpo_FR_cou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800" y="6148388"/>
            <a:ext cx="1219200" cy="522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8613775" y="6488113"/>
            <a:ext cx="611188" cy="3667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fld id="{FFBE40AD-F27D-4FED-8E83-4F858987ED58}" type="slidenum">
              <a:rPr lang="en-US" sz="16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pPr>
                <a:defRPr/>
              </a:pPr>
              <a:t>‹#›</a:t>
            </a:fld>
            <a:endParaRPr lang="en-US" sz="160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10523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2290233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" y="1360488"/>
            <a:ext cx="42148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213" y="1360488"/>
            <a:ext cx="42164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80913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5638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CF920B9D-826F-D844-ADD7-0714936C7AB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71101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966929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1049076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9563735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35281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233363"/>
            <a:ext cx="2160588" cy="56530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2088" y="233363"/>
            <a:ext cx="6332537" cy="56530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91949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92088" y="233363"/>
            <a:ext cx="8645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4000" y="1360488"/>
            <a:ext cx="4214813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1213" y="1360488"/>
            <a:ext cx="4216400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54000" y="3698875"/>
            <a:ext cx="4214813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1213" y="3698875"/>
            <a:ext cx="42164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3708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88" y="233363"/>
            <a:ext cx="8645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54000" y="1360488"/>
            <a:ext cx="8583613" cy="4525962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79607182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213" y="71438"/>
            <a:ext cx="8255000" cy="760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66700" y="11811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55600" y="6526213"/>
            <a:ext cx="3192463" cy="20796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741B8BF-380D-4639-AF82-4DC8B0CB5816}" type="slidenum">
              <a:rPr lang="en-US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r>
              <a:rPr lang="en-US">
                <a:solidFill>
                  <a:srgbClr val="000000"/>
                </a:solidFill>
                <a:ea typeface="+mn-ea"/>
              </a:rPr>
              <a:t> | Open Days | June 2009 </a:t>
            </a:r>
          </a:p>
        </p:txBody>
      </p:sp>
    </p:spTree>
    <p:extLst>
      <p:ext uri="{BB962C8B-B14F-4D97-AF65-F5344CB8AC3E}">
        <p14:creationId xmlns:p14="http://schemas.microsoft.com/office/powerpoint/2010/main" val="3383749530"/>
      </p:ext>
    </p:extLst>
  </p:cSld>
  <p:clrMapOvr>
    <a:masterClrMapping/>
  </p:clrMapOvr>
  <p:transition>
    <p:wipe dir="r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 userDrawn="1"/>
        </p:nvGrpSpPr>
        <p:grpSpPr bwMode="auto">
          <a:xfrm>
            <a:off x="311150" y="6248400"/>
            <a:ext cx="8526463" cy="304800"/>
            <a:chOff x="518474" y="6484973"/>
            <a:chExt cx="8526824" cy="3040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73026"/>
            <a:stretch>
              <a:fillRect/>
            </a:stretch>
          </p:blipFill>
          <p:spPr bwMode="auto">
            <a:xfrm>
              <a:off x="7581205" y="6484973"/>
              <a:ext cx="1464093" cy="304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5"/>
            <p:cNvCxnSpPr>
              <a:cxnSpLocks noChangeShapeType="1"/>
            </p:cNvCxnSpPr>
            <p:nvPr/>
          </p:nvCxnSpPr>
          <p:spPr bwMode="auto">
            <a:xfrm rot="10800000">
              <a:off x="518474" y="6628605"/>
              <a:ext cx="7023260" cy="0"/>
            </a:xfrm>
            <a:prstGeom prst="line">
              <a:avLst/>
            </a:prstGeom>
            <a:noFill/>
            <a:ln w="3492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</p:grp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1358900" y="6580188"/>
            <a:ext cx="64087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ctr">
              <a:spcBef>
                <a:spcPct val="50000"/>
              </a:spcBef>
              <a:defRPr/>
            </a:pPr>
            <a:r>
              <a:rPr lang="en-US" sz="600">
                <a:solidFill>
                  <a:srgbClr val="7F7F7F"/>
                </a:solidFill>
                <a:latin typeface="Arial" pitchFamily="34" charset="0"/>
                <a:ea typeface="+mn-ea"/>
                <a:cs typeface="Arial" pitchFamily="34" charset="0"/>
              </a:rPr>
              <a:t>COPYRIGHT © 2011 ALCATEL-LUCENT.  ALL RIGHTS RESERVED. </a:t>
            </a:r>
            <a:br>
              <a:rPr lang="en-US" sz="600">
                <a:solidFill>
                  <a:srgbClr val="7F7F7F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600">
                <a:solidFill>
                  <a:srgbClr val="7F7F7F"/>
                </a:solidFill>
                <a:latin typeface="Arial" pitchFamily="34" charset="0"/>
                <a:ea typeface="+mn-ea"/>
                <a:cs typeface="Arial" pitchFamily="34" charset="0"/>
              </a:rPr>
              <a:t>ALCATEL-LUCENT — INTERNAL PROPRIETARY —  USE PURSUANT TO COMPANY INSTRUCTION</a:t>
            </a:r>
          </a:p>
        </p:txBody>
      </p:sp>
      <p:sp>
        <p:nvSpPr>
          <p:cNvPr id="8" name="Footer Placeholder 2"/>
          <p:cNvSpPr txBox="1">
            <a:spLocks/>
          </p:cNvSpPr>
          <p:nvPr userDrawn="1"/>
        </p:nvSpPr>
        <p:spPr>
          <a:xfrm>
            <a:off x="4205288" y="6353175"/>
            <a:ext cx="484187" cy="239713"/>
          </a:xfrm>
          <a:prstGeom prst="rect">
            <a:avLst/>
          </a:prstGeom>
        </p:spPr>
        <p:txBody>
          <a:bodyPr anchor="b"/>
          <a:lstStyle>
            <a:defPPr>
              <a:defRPr lang="en-GB"/>
            </a:defPPr>
            <a:lvl1pPr>
              <a:defRPr sz="800">
                <a:solidFill>
                  <a:schemeClr val="bg1">
                    <a:lumMod val="50000"/>
                  </a:schemeClr>
                </a:solidFill>
                <a:latin typeface="Tahoma" pitchFamily="34" charset="0"/>
              </a:defRPr>
            </a:lvl1pPr>
          </a:lstStyle>
          <a:p>
            <a:pPr algn="ctr">
              <a:defRPr/>
            </a:pPr>
            <a:fld id="{80D3E45E-A129-4C50-B44C-136E8F37888B}" type="slidenum">
              <a:rPr lang="en-US" sz="600" smtClean="0">
                <a:solidFill>
                  <a:srgbClr val="000000">
                    <a:lumMod val="50000"/>
                    <a:lumOff val="50000"/>
                  </a:srgbClr>
                </a:solidFill>
                <a:ea typeface="+mn-ea"/>
                <a:cs typeface="Arial" pitchFamily="34" charset="0"/>
              </a:rPr>
              <a:pPr algn="ctr">
                <a:defRPr/>
              </a:pPr>
              <a:t>‹#›</a:t>
            </a:fld>
            <a:endParaRPr lang="en-US" sz="600" dirty="0">
              <a:solidFill>
                <a:srgbClr val="000000">
                  <a:lumMod val="50000"/>
                  <a:lumOff val="50000"/>
                </a:srgbClr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735" y="5330952"/>
            <a:ext cx="8660877" cy="400110"/>
          </a:xfrm>
          <a:noFill/>
        </p:spPr>
        <p:txBody>
          <a:bodyPr lIns="0" tIns="45720" rIns="91440" bIns="45720" rtlCol="0">
            <a:spAutoFit/>
          </a:bodyPr>
          <a:lstStyle>
            <a:lvl1pPr marL="114300" indent="-1588" algn="l">
              <a:buNone/>
              <a:def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191726" y="4224528"/>
            <a:ext cx="8645887" cy="1143000"/>
          </a:xfrm>
        </p:spPr>
        <p:txBody>
          <a:bodyPr anchor="b">
            <a:norm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47149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C31DE9A2-F106-E042-8C27-43C5ECB89DC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ond_chapitre_rou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 bwMode="white">
          <a:xfrm>
            <a:off x="1349375" y="3429000"/>
            <a:ext cx="7486650" cy="696913"/>
          </a:xfrm>
        </p:spPr>
        <p:txBody>
          <a:bodyPr anchor="b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349375" y="4191000"/>
            <a:ext cx="7486650" cy="2209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 style des sous-titres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>
              <a:solidFill>
                <a:srgbClr val="808080"/>
              </a:solidFill>
              <a:cs typeface="Arial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 bwMode="gray">
          <a:xfrm>
            <a:off x="6578600" y="6488113"/>
            <a:ext cx="2011363" cy="2730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>
              <a:solidFill>
                <a:srgbClr val="808080"/>
              </a:solidFill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srgbClr val="808080"/>
                </a:solidFill>
                <a:cs typeface="Arial"/>
              </a:rPr>
              <a:t>- </a:t>
            </a:r>
            <a:fld id="{9369D450-F000-4554-8F34-040645730B51}" type="slidenum">
              <a:rPr lang="fr-FR">
                <a:solidFill>
                  <a:srgbClr val="808080"/>
                </a:solidFill>
                <a:cs typeface="Arial"/>
              </a:rPr>
              <a:pPr>
                <a:defRPr/>
              </a:pPr>
              <a:t>‹#›</a:t>
            </a:fld>
            <a:endParaRPr lang="fr-FR">
              <a:solidFill>
                <a:srgbClr val="80808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6093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  <a:cs typeface="Arial"/>
              </a:rPr>
              <a:t>- </a:t>
            </a:r>
            <a:fld id="{CCD8A327-4A42-4F42-8894-A6F43B7F265B}" type="slidenum">
              <a:rPr lang="fr-FR">
                <a:solidFill>
                  <a:srgbClr val="FFFFFF"/>
                </a:solidFill>
                <a:cs typeface="Arial"/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1349375" y="1988840"/>
            <a:ext cx="7540625" cy="4203700"/>
          </a:xfrm>
          <a:prstGeom prst="rect">
            <a:avLst/>
          </a:prstGeom>
        </p:spPr>
        <p:txBody>
          <a:bodyPr/>
          <a:lstStyle>
            <a:lvl1pPr algn="l" defTabSz="200025" rtl="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  <a:defRPr lang="fr-FR" sz="2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1950" indent="352425">
              <a:buFont typeface="Arial" pitchFamily="34" charset="0"/>
              <a:buChar char="•"/>
              <a:defRPr sz="2200"/>
            </a:lvl2pPr>
            <a:lvl3pPr marL="1076325" indent="361950">
              <a:buFont typeface="Arial" pitchFamily="34" charset="0"/>
              <a:buNone/>
              <a:defRPr sz="2000"/>
            </a:lvl3pPr>
            <a:lvl4pPr marL="1438275" indent="371475">
              <a:buFont typeface="Arial" pitchFamily="34" charset="0"/>
              <a:buNone/>
              <a:defRPr lang="fr-FR" sz="1800" dirty="0" smtClean="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4pPr>
            <a:lvl5pPr marL="1790700" indent="361950">
              <a:buFont typeface="Arial" pitchFamily="34" charset="0"/>
              <a:buNone/>
              <a:defRPr sz="16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Liste</a:t>
            </a:r>
          </a:p>
          <a:p>
            <a:pPr lvl="1"/>
            <a:r>
              <a:rPr lang="fr-FR" dirty="0" smtClean="0"/>
              <a:t>…</a:t>
            </a:r>
          </a:p>
          <a:p>
            <a:pPr lvl="1"/>
            <a:endParaRPr lang="fr-FR" dirty="0" smtClean="0"/>
          </a:p>
          <a:p>
            <a:pPr lvl="2"/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676012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e à pu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  <a:cs typeface="Arial"/>
              </a:rPr>
              <a:t>- </a:t>
            </a:r>
            <a:fld id="{CCD8A327-4A42-4F42-8894-A6F43B7F265B}" type="slidenum">
              <a:rPr lang="fr-FR">
                <a:solidFill>
                  <a:srgbClr val="FFFFFF"/>
                </a:solidFill>
                <a:cs typeface="Arial"/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1349375" y="2187575"/>
            <a:ext cx="7540625" cy="4203700"/>
          </a:xfrm>
          <a:prstGeom prst="rect">
            <a:avLst/>
          </a:prstGeom>
        </p:spPr>
        <p:txBody>
          <a:bodyPr/>
          <a:lstStyle>
            <a:lvl1pPr>
              <a:buClr>
                <a:srgbClr val="FF0000"/>
              </a:buClr>
              <a:defRPr lang="fr-FR" sz="24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1950" indent="352425">
              <a:buFont typeface="Arial" pitchFamily="34" charset="0"/>
              <a:buChar char=""/>
              <a:defRPr sz="2200"/>
            </a:lvl2pPr>
            <a:lvl3pPr marL="1076325" indent="361950">
              <a:buFont typeface="Arial" pitchFamily="34" charset="0"/>
              <a:buChar char="•"/>
              <a:defRPr sz="2000"/>
            </a:lvl3pPr>
            <a:lvl4pPr marL="1438275" indent="371475">
              <a:defRPr lang="fr-FR" sz="1800" dirty="0" smtClean="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4pPr>
            <a:lvl5pPr marL="1790700" indent="361950">
              <a:defRPr sz="16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marL="361950" lvl="1" indent="371475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har char="–"/>
            </a:pPr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017733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  <a:cs typeface="Arial"/>
              </a:rPr>
              <a:t>- </a:t>
            </a:r>
            <a:fld id="{46A70191-DF56-47E7-AB56-1D430D80D799}" type="slidenum">
              <a:rPr lang="fr-FR">
                <a:solidFill>
                  <a:srgbClr val="FFFFFF"/>
                </a:solidFill>
                <a:cs typeface="Arial"/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38494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49375" y="1673225"/>
            <a:ext cx="3694113" cy="4746625"/>
          </a:xfrm>
          <a:prstGeom prst="rect">
            <a:avLst/>
          </a:prstGeom>
        </p:spPr>
        <p:txBody>
          <a:bodyPr/>
          <a:lstStyle>
            <a:lvl1pPr>
              <a:buClr>
                <a:srgbClr val="FF0000"/>
              </a:buClr>
              <a:defRPr sz="2200"/>
            </a:lvl1pPr>
            <a:lvl2pPr>
              <a:defRPr sz="2000"/>
            </a:lvl2pPr>
            <a:lvl3pPr marL="714375" indent="-352425">
              <a:buClr>
                <a:srgbClr val="FF0000"/>
              </a:buClr>
              <a:buFont typeface="Arial" pitchFamily="34" charset="0"/>
              <a:buChar char=""/>
              <a:tabLst>
                <a:tab pos="714375" algn="l"/>
              </a:tabLst>
              <a:defRPr sz="2000"/>
            </a:lvl3pPr>
            <a:lvl4pPr marL="714375" indent="276225">
              <a:buFont typeface="Arial" pitchFamily="34" charset="0"/>
              <a:buChar char="•"/>
              <a:defRPr sz="1800"/>
            </a:lvl4pPr>
            <a:lvl5pPr marL="990600" indent="447675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2"/>
            <a:r>
              <a:rPr lang="fr-FR" dirty="0" smtClean="0"/>
              <a:t>Deuxième niveau</a:t>
            </a:r>
          </a:p>
          <a:p>
            <a:pPr lvl="3"/>
            <a:r>
              <a:rPr lang="fr-FR" dirty="0" smtClean="0"/>
              <a:t>Troisième niveau</a:t>
            </a:r>
          </a:p>
          <a:p>
            <a:pPr lvl="4"/>
            <a:r>
              <a:rPr lang="fr-FR" dirty="0" smtClean="0"/>
              <a:t>Quatrième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  <a:cs typeface="Arial"/>
              </a:rPr>
              <a:t>- </a:t>
            </a:r>
            <a:fld id="{D2C7F398-9265-4D1D-BFF9-86DBF8CBB213}" type="slidenum">
              <a:rPr lang="fr-FR">
                <a:solidFill>
                  <a:srgbClr val="FFFFFF"/>
                </a:solidFill>
                <a:cs typeface="Arial"/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3"/>
          </p:nvPr>
        </p:nvSpPr>
        <p:spPr>
          <a:xfrm>
            <a:off x="5130800" y="1673225"/>
            <a:ext cx="3694113" cy="4746625"/>
          </a:xfrm>
          <a:prstGeom prst="rect">
            <a:avLst/>
          </a:prstGeom>
        </p:spPr>
        <p:txBody>
          <a:bodyPr/>
          <a:lstStyle>
            <a:lvl1pPr>
              <a:buClr>
                <a:srgbClr val="FF0000"/>
              </a:buClr>
              <a:defRPr sz="2200"/>
            </a:lvl1pPr>
            <a:lvl2pPr>
              <a:defRPr sz="2000"/>
            </a:lvl2pPr>
            <a:lvl3pPr marL="712788" indent="-350838">
              <a:buClr>
                <a:srgbClr val="FF0000"/>
              </a:buClr>
              <a:buFont typeface="Arial" pitchFamily="34" charset="0"/>
              <a:buChar char=""/>
              <a:tabLst>
                <a:tab pos="714375" algn="l"/>
              </a:tabLst>
              <a:defRPr sz="2000"/>
            </a:lvl3pPr>
            <a:lvl4pPr marL="714375" indent="276225">
              <a:buFont typeface="Arial" pitchFamily="34" charset="0"/>
              <a:buChar char="•"/>
              <a:defRPr sz="1800"/>
            </a:lvl4pPr>
            <a:lvl5pPr marL="990600" indent="447675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2"/>
            <a:r>
              <a:rPr lang="fr-FR" dirty="0" smtClean="0"/>
              <a:t>Deuxième niveau</a:t>
            </a:r>
          </a:p>
          <a:p>
            <a:pPr lvl="3"/>
            <a:r>
              <a:rPr lang="fr-FR" dirty="0" smtClean="0"/>
              <a:t>Troisième niveau</a:t>
            </a:r>
          </a:p>
          <a:p>
            <a:pPr lvl="4"/>
            <a:r>
              <a:rPr lang="fr-FR" dirty="0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18707773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  <a:cs typeface="Arial"/>
              </a:rPr>
              <a:t>- </a:t>
            </a:r>
            <a:fld id="{8CBD9D2D-04E2-47AB-BA1D-308FB01BEE8A}" type="slidenum">
              <a:rPr lang="fr-FR">
                <a:solidFill>
                  <a:srgbClr val="FFFFFF"/>
                </a:solidFill>
                <a:cs typeface="Arial"/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sz="half" idx="13"/>
          </p:nvPr>
        </p:nvSpPr>
        <p:spPr>
          <a:xfrm>
            <a:off x="485058" y="1555237"/>
            <a:ext cx="3694113" cy="4746625"/>
          </a:xfrm>
          <a:prstGeom prst="rect">
            <a:avLst/>
          </a:prstGeom>
        </p:spPr>
        <p:txBody>
          <a:bodyPr/>
          <a:lstStyle>
            <a:lvl1pPr>
              <a:buClr>
                <a:srgbClr val="FF0000"/>
              </a:buClr>
              <a:defRPr sz="2200"/>
            </a:lvl1pPr>
            <a:lvl2pPr>
              <a:defRPr sz="2000"/>
            </a:lvl2pPr>
            <a:lvl3pPr marL="554038" indent="-192088">
              <a:buClr>
                <a:srgbClr val="FF0000"/>
              </a:buClr>
              <a:buFont typeface="Arial" pitchFamily="34" charset="0"/>
              <a:buChar char=""/>
              <a:tabLst>
                <a:tab pos="714375" algn="l"/>
              </a:tabLst>
              <a:defRPr sz="2000"/>
            </a:lvl3pPr>
            <a:lvl4pPr marL="714375" indent="276225">
              <a:buFont typeface="Arial" pitchFamily="34" charset="0"/>
              <a:buChar char="•"/>
              <a:defRPr sz="1800"/>
            </a:lvl4pPr>
            <a:lvl5pPr marL="990600" indent="447675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2"/>
            <a:r>
              <a:rPr lang="fr-FR" dirty="0" smtClean="0"/>
              <a:t>Deuxième niveau</a:t>
            </a:r>
          </a:p>
          <a:p>
            <a:pPr lvl="3"/>
            <a:r>
              <a:rPr lang="fr-FR" dirty="0" smtClean="0"/>
              <a:t>Troisième niveau</a:t>
            </a:r>
          </a:p>
          <a:p>
            <a:pPr lvl="4"/>
            <a:r>
              <a:rPr lang="fr-FR" dirty="0" smtClean="0"/>
              <a:t>Quatrième niveau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sz="half" idx="14"/>
          </p:nvPr>
        </p:nvSpPr>
        <p:spPr>
          <a:xfrm>
            <a:off x="4572000" y="1643729"/>
            <a:ext cx="3694113" cy="4746625"/>
          </a:xfrm>
          <a:prstGeom prst="rect">
            <a:avLst/>
          </a:prstGeom>
        </p:spPr>
        <p:txBody>
          <a:bodyPr/>
          <a:lstStyle>
            <a:lvl1pPr>
              <a:buClr>
                <a:srgbClr val="FF0000"/>
              </a:buClr>
              <a:defRPr sz="2200"/>
            </a:lvl1pPr>
            <a:lvl2pPr>
              <a:defRPr sz="2000"/>
            </a:lvl2pPr>
            <a:lvl3pPr marL="554038" indent="-192088">
              <a:buClr>
                <a:srgbClr val="FF0000"/>
              </a:buClr>
              <a:buFont typeface="Arial" pitchFamily="34" charset="0"/>
              <a:buChar char=""/>
              <a:tabLst>
                <a:tab pos="714375" algn="l"/>
              </a:tabLst>
              <a:defRPr sz="2000"/>
            </a:lvl3pPr>
            <a:lvl4pPr marL="714375" indent="276225">
              <a:buFont typeface="Arial" pitchFamily="34" charset="0"/>
              <a:buChar char="•"/>
              <a:defRPr sz="1800"/>
            </a:lvl4pPr>
            <a:lvl5pPr marL="990600" indent="447675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2"/>
            <a:r>
              <a:rPr lang="fr-FR" dirty="0" smtClean="0"/>
              <a:t>Deuxième niveau</a:t>
            </a:r>
          </a:p>
          <a:p>
            <a:pPr lvl="3"/>
            <a:r>
              <a:rPr lang="fr-FR" dirty="0" smtClean="0"/>
              <a:t>Troisième niveau</a:t>
            </a:r>
          </a:p>
          <a:p>
            <a:pPr lvl="4"/>
            <a:r>
              <a:rPr lang="fr-FR" dirty="0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128635885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  <a:cs typeface="Arial"/>
              </a:rPr>
              <a:t>- </a:t>
            </a:r>
            <a:fld id="{B441CF9B-F9C7-4F13-A187-070B8341B968}" type="slidenum">
              <a:rPr lang="fr-FR">
                <a:solidFill>
                  <a:srgbClr val="FFFFFF"/>
                </a:solidFill>
                <a:cs typeface="Arial"/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526186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  <a:cs typeface="Arial"/>
              </a:rPr>
              <a:t>- </a:t>
            </a:r>
            <a:fld id="{2B9C11B5-B8CD-4D0C-AEC7-7712CE04AF74}" type="slidenum">
              <a:rPr lang="fr-FR">
                <a:solidFill>
                  <a:srgbClr val="FFFFFF"/>
                </a:solidFill>
                <a:cs typeface="Arial"/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89588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  <a:cs typeface="Arial"/>
              </a:rPr>
              <a:t>- </a:t>
            </a:r>
            <a:fld id="{6771B86B-382E-478A-88E5-AB0B5CA9A4DC}" type="slidenum">
              <a:rPr lang="fr-FR">
                <a:solidFill>
                  <a:srgbClr val="FFFFFF"/>
                </a:solidFill>
                <a:cs typeface="Arial"/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3"/>
          </p:nvPr>
        </p:nvSpPr>
        <p:spPr>
          <a:xfrm>
            <a:off x="4572000" y="331122"/>
            <a:ext cx="4188542" cy="5759962"/>
          </a:xfrm>
          <a:prstGeom prst="rect">
            <a:avLst/>
          </a:prstGeom>
        </p:spPr>
        <p:txBody>
          <a:bodyPr/>
          <a:lstStyle>
            <a:lvl1pPr>
              <a:buClr>
                <a:srgbClr val="FF0000"/>
              </a:buClr>
              <a:defRPr sz="2400"/>
            </a:lvl1pPr>
            <a:lvl2pPr>
              <a:defRPr sz="2000"/>
            </a:lvl2pPr>
            <a:lvl3pPr marL="554038" indent="-192088">
              <a:buClr>
                <a:srgbClr val="FF0000"/>
              </a:buClr>
              <a:tabLst>
                <a:tab pos="714375" algn="l"/>
              </a:tabLst>
              <a:defRPr sz="2400"/>
            </a:lvl3pPr>
            <a:lvl4pPr marL="714375" indent="276225">
              <a:buFont typeface="Arial" pitchFamily="34" charset="0"/>
              <a:buChar char="•"/>
              <a:defRPr sz="2000"/>
            </a:lvl4pPr>
            <a:lvl5pPr marL="990600" indent="4476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2"/>
            <a:r>
              <a:rPr lang="fr-FR" dirty="0" smtClean="0"/>
              <a:t>Deuxième niveau</a:t>
            </a:r>
          </a:p>
          <a:p>
            <a:pPr lvl="3"/>
            <a:r>
              <a:rPr lang="fr-FR" dirty="0" smtClean="0"/>
              <a:t>Troisième niveau</a:t>
            </a:r>
          </a:p>
          <a:p>
            <a:pPr lvl="4"/>
            <a:r>
              <a:rPr lang="fr-FR" dirty="0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424345117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  <a:cs typeface="Arial"/>
              </a:rPr>
              <a:t>- </a:t>
            </a:r>
            <a:fld id="{1CD03587-6801-43A8-B092-B4DA8C13C3A8}" type="slidenum">
              <a:rPr lang="fr-FR">
                <a:solidFill>
                  <a:srgbClr val="FFFFFF"/>
                </a:solidFill>
                <a:cs typeface="Arial"/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4662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49375" y="2187575"/>
            <a:ext cx="3694113" cy="420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95888" y="2187575"/>
            <a:ext cx="3694112" cy="420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57B56AAD-C66F-A449-8588-CC708E6F6354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  <a:cs typeface="Arial"/>
              </a:rPr>
              <a:t>- </a:t>
            </a:r>
            <a:fld id="{F6FEFD86-46FA-40FC-931F-483FD2AC6A37}" type="slidenum">
              <a:rPr lang="fr-FR">
                <a:solidFill>
                  <a:srgbClr val="FFFFFF"/>
                </a:solidFill>
                <a:cs typeface="Arial"/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Espace réservé du contenu 2"/>
          <p:cNvSpPr>
            <a:spLocks noGrp="1"/>
          </p:cNvSpPr>
          <p:nvPr>
            <p:ph sz="half" idx="13"/>
          </p:nvPr>
        </p:nvSpPr>
        <p:spPr>
          <a:xfrm rot="5400000">
            <a:off x="3086623" y="115747"/>
            <a:ext cx="3694113" cy="7861581"/>
          </a:xfrm>
          <a:prstGeom prst="rect">
            <a:avLst/>
          </a:prstGeom>
        </p:spPr>
        <p:txBody>
          <a:bodyPr/>
          <a:lstStyle>
            <a:lvl1pPr>
              <a:buClr>
                <a:srgbClr val="FF0000"/>
              </a:buClr>
              <a:defRPr sz="2400"/>
            </a:lvl1pPr>
            <a:lvl2pPr>
              <a:defRPr sz="2000"/>
            </a:lvl2pPr>
            <a:lvl3pPr marL="554038" indent="-192088">
              <a:buClr>
                <a:srgbClr val="FF0000"/>
              </a:buClr>
              <a:tabLst>
                <a:tab pos="714375" algn="l"/>
              </a:tabLst>
              <a:defRPr sz="2400"/>
            </a:lvl3pPr>
            <a:lvl4pPr marL="714375" indent="276225">
              <a:buFont typeface="Arial" pitchFamily="34" charset="0"/>
              <a:buChar char="•"/>
              <a:defRPr sz="2000"/>
            </a:lvl4pPr>
            <a:lvl5pPr marL="990600" indent="4476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2"/>
            <a:r>
              <a:rPr lang="fr-FR" dirty="0" smtClean="0"/>
              <a:t>Deuxième niveau</a:t>
            </a:r>
          </a:p>
          <a:p>
            <a:pPr lvl="3"/>
            <a:r>
              <a:rPr lang="fr-FR" dirty="0" smtClean="0"/>
              <a:t>Troisième niveau</a:t>
            </a:r>
          </a:p>
          <a:p>
            <a:pPr lvl="4"/>
            <a:r>
              <a:rPr lang="fr-FR" dirty="0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18514320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05638" y="350838"/>
            <a:ext cx="1884362" cy="6069012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  <a:cs typeface="Arial"/>
              </a:rPr>
              <a:t>- </a:t>
            </a:r>
            <a:fld id="{C9E4C5E5-3519-4D98-90E5-93323A72C5B7}" type="slidenum">
              <a:rPr lang="fr-FR">
                <a:solidFill>
                  <a:srgbClr val="FFFFFF"/>
                </a:solidFill>
                <a:cs typeface="Arial"/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Espace réservé du contenu 2"/>
          <p:cNvSpPr>
            <a:spLocks noGrp="1"/>
          </p:cNvSpPr>
          <p:nvPr>
            <p:ph sz="half" idx="13"/>
          </p:nvPr>
        </p:nvSpPr>
        <p:spPr>
          <a:xfrm rot="5400000">
            <a:off x="858630" y="335988"/>
            <a:ext cx="5347904" cy="5767309"/>
          </a:xfrm>
          <a:prstGeom prst="rect">
            <a:avLst/>
          </a:prstGeom>
        </p:spPr>
        <p:txBody>
          <a:bodyPr/>
          <a:lstStyle>
            <a:lvl1pPr>
              <a:buClr>
                <a:srgbClr val="FF0000"/>
              </a:buClr>
              <a:defRPr sz="2400"/>
            </a:lvl1pPr>
            <a:lvl2pPr>
              <a:defRPr sz="2000"/>
            </a:lvl2pPr>
            <a:lvl3pPr marL="554038" indent="-192088">
              <a:buClr>
                <a:srgbClr val="FF0000"/>
              </a:buClr>
              <a:tabLst>
                <a:tab pos="714375" algn="l"/>
              </a:tabLst>
              <a:defRPr sz="2400"/>
            </a:lvl3pPr>
            <a:lvl4pPr marL="714375" indent="276225">
              <a:buFont typeface="Arial" pitchFamily="34" charset="0"/>
              <a:buChar char="•"/>
              <a:defRPr sz="2000"/>
            </a:lvl4pPr>
            <a:lvl5pPr marL="990600" indent="4476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2"/>
            <a:r>
              <a:rPr lang="fr-FR" dirty="0" smtClean="0"/>
              <a:t>Deuxième niveau</a:t>
            </a:r>
          </a:p>
          <a:p>
            <a:pPr lvl="3"/>
            <a:r>
              <a:rPr lang="fr-FR" dirty="0" smtClean="0"/>
              <a:t>Troisième niveau</a:t>
            </a:r>
          </a:p>
          <a:p>
            <a:pPr lvl="4"/>
            <a:r>
              <a:rPr lang="fr-FR" dirty="0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1772530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07144B93-DA0D-E743-9277-D830D03D29A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E7EBD799-8E87-B643-ACAD-3FA315977115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BD21C481-4D57-B348-B058-08D9986A87D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9BD8E15C-F4C8-C943-A1FD-236D08A7F67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77013" y="6489700"/>
            <a:ext cx="2012950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7E0A0534-5CF8-1340-9550-C70888B7C33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70E3EA4A-EEB0-DD4C-B784-850E3190505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380BE91A-4A08-1549-B05C-C25E7625823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05638" y="474663"/>
            <a:ext cx="1884362" cy="5916612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49375" y="474663"/>
            <a:ext cx="5503863" cy="591661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BBF1FFCE-21E1-5240-B5A1-76E44AE20DF4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7" name="Picture 7" descr="fond_couv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6563" name="Rectangle 3"/>
          <p:cNvSpPr>
            <a:spLocks noGrp="1" noChangeArrowheads="1"/>
          </p:cNvSpPr>
          <p:nvPr>
            <p:ph type="ctrTitle"/>
          </p:nvPr>
        </p:nvSpPr>
        <p:spPr bwMode="white">
          <a:xfrm>
            <a:off x="1006475" y="2924175"/>
            <a:ext cx="7626350" cy="1976438"/>
          </a:xfrm>
        </p:spPr>
        <p:txBody>
          <a:bodyPr anchor="b"/>
          <a:lstStyle>
            <a:lvl1pPr algn="l">
              <a:lnSpc>
                <a:spcPct val="90000"/>
              </a:lnSpc>
              <a:defRPr sz="3800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006475" y="4965700"/>
            <a:ext cx="7626350" cy="844550"/>
          </a:xfrm>
        </p:spPr>
        <p:txBody>
          <a:bodyPr anchor="t"/>
          <a:lstStyle>
            <a:lvl1pPr>
              <a:lnSpc>
                <a:spcPct val="100000"/>
              </a:lnSpc>
              <a:defRPr sz="2300"/>
            </a:lvl1pPr>
          </a:lstStyle>
          <a:p>
            <a:r>
              <a:rPr lang="fr-FR"/>
              <a:t>Cliquez pour modifier le style des sous-titres du masque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0" y="4187825"/>
            <a:ext cx="2082800" cy="2155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07200" y="4187825"/>
            <a:ext cx="2082800" cy="2155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77013" y="6489700"/>
            <a:ext cx="2012950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46701590-E2F4-164E-AE69-B6B3F5F33A5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31000" y="2924175"/>
            <a:ext cx="2159000" cy="341947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54000" y="2924175"/>
            <a:ext cx="6324600" cy="341947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 descr="fond_chapitre_rou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 bwMode="white">
          <a:xfrm>
            <a:off x="1349375" y="3429000"/>
            <a:ext cx="7486650" cy="696913"/>
          </a:xfrm>
        </p:spPr>
        <p:txBody>
          <a:bodyPr anchor="b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349375" y="4191000"/>
            <a:ext cx="7486650" cy="2209800"/>
          </a:xfrm>
        </p:spPr>
        <p:txBody>
          <a:bodyPr/>
          <a:lstStyle>
            <a:lvl1pPr>
              <a:lnSpc>
                <a:spcPct val="100000"/>
              </a:lnSpc>
              <a:defRPr sz="2300"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578600" y="6488113"/>
            <a:ext cx="2011363" cy="2730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288338" y="7397750"/>
            <a:ext cx="525462" cy="2730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- </a:t>
            </a:r>
            <a:fld id="{C53C3018-D729-CB44-A360-07BCF09E6AB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78600" y="6489700"/>
            <a:ext cx="2011363" cy="27305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8E4063AA-9689-504C-9207-4ECC35B7529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CTP – 25.10.2011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288338" y="7397750"/>
            <a:ext cx="525462" cy="2730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1876CE4E-61DE-814B-A32D-F892262F9CA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78600" y="6489700"/>
            <a:ext cx="2011363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CTP – 25.10.2011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288338" y="7397750"/>
            <a:ext cx="525462" cy="2730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E072598E-F16A-AE44-A796-81FFE550034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49375" y="1673225"/>
            <a:ext cx="3694113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95888" y="1673225"/>
            <a:ext cx="3694112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578600" y="6489700"/>
            <a:ext cx="2011363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CTP – 25.10.2011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88338" y="7397750"/>
            <a:ext cx="525462" cy="2730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3E95EC5B-A20C-7D47-AD48-C8BF334FD9C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6578600" y="6489700"/>
            <a:ext cx="2011363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CTP – 25.10.2011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288338" y="7397750"/>
            <a:ext cx="525462" cy="2730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4AB201FE-D42A-4549-AA58-641D3FF4AEA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78600" y="6489700"/>
            <a:ext cx="2011363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CTP – 25.10.2011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288338" y="7397750"/>
            <a:ext cx="525462" cy="2730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42284B33-2D30-D247-9FD4-48ED8A0C167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49375" y="1844675"/>
            <a:ext cx="3694113" cy="4613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95888" y="1844675"/>
            <a:ext cx="3694112" cy="4613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577013" y="6489700"/>
            <a:ext cx="2012950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001E9CB4-D045-494D-B658-E167E4549FC5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578600" y="6489700"/>
            <a:ext cx="2011363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CTP – 25.10.2011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288338" y="7397750"/>
            <a:ext cx="525462" cy="2730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902C2F7A-AAA7-6642-BFBB-43BF6E18A739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578600" y="6489700"/>
            <a:ext cx="2011363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CTP – 25.10.2011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88338" y="7397750"/>
            <a:ext cx="525462" cy="2730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7F1B89B8-ADA4-5D4A-BB65-67EB5AA0744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578600" y="6489700"/>
            <a:ext cx="2011363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CTP – 25.10.2011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88338" y="7397750"/>
            <a:ext cx="525462" cy="2730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FFE03B95-41C0-6D4E-B8D6-5F4AAB085B6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78600" y="6489700"/>
            <a:ext cx="2011363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CTP – 25.10.2011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288338" y="7397750"/>
            <a:ext cx="525462" cy="2730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2D283626-CFD2-8A4E-8893-5733342013AD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05638" y="350838"/>
            <a:ext cx="1884362" cy="6069012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49375" y="350838"/>
            <a:ext cx="5503863" cy="606901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78600" y="6489700"/>
            <a:ext cx="2011363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CTP – 25.10.2011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288338" y="7397750"/>
            <a:ext cx="525462" cy="2730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5254D0FA-2766-1545-843D-9661745F924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Picture 7" descr="fond_chapitre_ble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291" name="Rectangle 3"/>
          <p:cNvSpPr>
            <a:spLocks noGrp="1" noChangeArrowheads="1"/>
          </p:cNvSpPr>
          <p:nvPr>
            <p:ph type="ftr" sz="quarter" idx="3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ctrTitle"/>
          </p:nvPr>
        </p:nvSpPr>
        <p:spPr bwMode="white">
          <a:xfrm>
            <a:off x="1349375" y="3429000"/>
            <a:ext cx="7486650" cy="696913"/>
          </a:xfrm>
        </p:spPr>
        <p:txBody>
          <a:bodyPr anchor="b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349375" y="4191000"/>
            <a:ext cx="7486650" cy="2209800"/>
          </a:xfrm>
        </p:spPr>
        <p:txBody>
          <a:bodyPr/>
          <a:lstStyle>
            <a:lvl1pPr>
              <a:lnSpc>
                <a:spcPct val="100000"/>
              </a:lnSpc>
              <a:defRPr sz="2300"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578600" y="6488113"/>
            <a:ext cx="2011363" cy="2730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sldNum" sz="quarter" idx="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- </a:t>
            </a:r>
            <a:fld id="{BEA1D9D7-CC72-D548-9ED4-B766935BABC4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D106958D-24FE-4F40-9F8D-2E814DE572E6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F7BE528A-C6F2-5043-A097-55162AC8382A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49375" y="1673225"/>
            <a:ext cx="3694113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95888" y="1673225"/>
            <a:ext cx="3694112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60F7F90F-D1B0-9A4F-A2E6-28EA89433CE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31E60103-EB4B-C345-8C4D-A498184F4101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6577013" y="6489700"/>
            <a:ext cx="2012950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E34DA300-FE06-6142-B78D-40536504E99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B1078FFA-C399-334F-8292-302E9A3BB89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657893E3-2571-3F46-A101-F16BF7224A35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C8F00F18-51EB-4F48-8472-F5603C7C4E5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E527639B-EA23-544C-8764-425188100F6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01CA5CE0-1D4D-334B-AC43-875F4479090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05638" y="350838"/>
            <a:ext cx="1884362" cy="6069012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49375" y="350838"/>
            <a:ext cx="5503863" cy="606901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6231C308-1B7E-1449-9FE9-98D2134BCC46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 descr="fond_chapitre_ve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39" name="Rectangle 3"/>
          <p:cNvSpPr>
            <a:spLocks noGrp="1" noChangeArrowheads="1"/>
          </p:cNvSpPr>
          <p:nvPr>
            <p:ph type="ftr" sz="quarter" idx="3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ctrTitle"/>
          </p:nvPr>
        </p:nvSpPr>
        <p:spPr bwMode="white">
          <a:xfrm>
            <a:off x="1349375" y="3429000"/>
            <a:ext cx="7486650" cy="696913"/>
          </a:xfrm>
        </p:spPr>
        <p:txBody>
          <a:bodyPr anchor="b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349375" y="4191000"/>
            <a:ext cx="7486650" cy="2209800"/>
          </a:xfrm>
        </p:spPr>
        <p:txBody>
          <a:bodyPr/>
          <a:lstStyle>
            <a:lvl1pPr>
              <a:lnSpc>
                <a:spcPct val="100000"/>
              </a:lnSpc>
              <a:defRPr sz="2300"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578600" y="6488113"/>
            <a:ext cx="2011363" cy="2730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14344" name="Rectangle 8"/>
          <p:cNvSpPr>
            <a:spLocks noGrp="1" noChangeArrowheads="1"/>
          </p:cNvSpPr>
          <p:nvPr>
            <p:ph type="sldNum" sz="quarter" idx="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- </a:t>
            </a:r>
            <a:fld id="{E519D5EF-94EB-574E-8897-34701ABA6DF4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2E7E5476-60EB-0047-A67E-8E99C9BBF139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E7A17CC2-4D07-4F47-82AA-E0A5F1AC0740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49375" y="1673225"/>
            <a:ext cx="3694113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95888" y="1673225"/>
            <a:ext cx="3694112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47A407D8-3BBD-1543-8C36-0E609F6A993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77013" y="6489700"/>
            <a:ext cx="2012950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3583D1BB-F5EB-E04A-81C7-64DE3FE7E96A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FC617FB4-7F0D-CB49-ABB7-54467D9EA91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B0D2AD08-ED8E-A34E-92D0-24146AF5A75D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7646AC85-12F2-8B42-ACAC-B38950FD26D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9489AB15-C713-D345-A59B-B925B8F49ED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811D1C44-2144-2E4C-AE74-98F03AAC84D9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C6404F34-DFD3-844C-ADCD-E2F2D50B1CBA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05638" y="350838"/>
            <a:ext cx="1884362" cy="6069012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49375" y="350838"/>
            <a:ext cx="5503863" cy="606901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B32CD17A-2B56-2F43-AB9D-BC237821BAE0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 descr="fond_chapitre_viol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387" name="Rectangle 3"/>
          <p:cNvSpPr>
            <a:spLocks noGrp="1" noChangeArrowheads="1"/>
          </p:cNvSpPr>
          <p:nvPr>
            <p:ph type="ftr" sz="quarter" idx="3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ctrTitle"/>
          </p:nvPr>
        </p:nvSpPr>
        <p:spPr bwMode="white">
          <a:xfrm>
            <a:off x="1349375" y="3429000"/>
            <a:ext cx="7486650" cy="696913"/>
          </a:xfrm>
        </p:spPr>
        <p:txBody>
          <a:bodyPr anchor="b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349375" y="4191000"/>
            <a:ext cx="7486650" cy="2209800"/>
          </a:xfrm>
        </p:spPr>
        <p:txBody>
          <a:bodyPr/>
          <a:lstStyle>
            <a:lvl1pPr>
              <a:lnSpc>
                <a:spcPct val="100000"/>
              </a:lnSpc>
              <a:defRPr sz="2300"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578600" y="6488113"/>
            <a:ext cx="2011363" cy="2730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16392" name="Rectangle 8"/>
          <p:cNvSpPr>
            <a:spLocks noGrp="1" noChangeArrowheads="1"/>
          </p:cNvSpPr>
          <p:nvPr>
            <p:ph type="sldNum" sz="quarter" idx="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- </a:t>
            </a:r>
            <a:fld id="{16AE4255-CF98-A148-825D-4600898C1BD0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948487B9-7B2B-9644-B502-B132F013A67A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242927A7-3F6C-B84A-B7F7-D3EDF0A4EA0C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577013" y="6489700"/>
            <a:ext cx="2012950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A8EA687F-7DF6-2A4D-8D9E-D6104C31C960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49375" y="1673225"/>
            <a:ext cx="3694113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95888" y="1673225"/>
            <a:ext cx="3694112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11A33CC6-0963-A442-ADFA-CEF34E30FCC6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871A1B2F-D270-3748-8DB6-D977A0865A26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2E8355B6-02E9-544E-9E94-0AAB18F0BE0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33F9C796-4286-AA48-AEEB-2590A4030E4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C9DC50F9-7071-F84A-80EA-0C1E32E1381A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6C09A881-4564-4D45-B860-72562BA6E3C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3606A7D8-94BA-9F48-9552-28743A5A90A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05638" y="350838"/>
            <a:ext cx="1884362" cy="6069012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49375" y="350838"/>
            <a:ext cx="5503863" cy="606901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3275EE27-9A3D-F04F-AE8B-6EBDFF3B9EE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7" descr="fond_chapitre_gr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435" name="Rectangle 3"/>
          <p:cNvSpPr>
            <a:spLocks noGrp="1" noChangeArrowheads="1"/>
          </p:cNvSpPr>
          <p:nvPr>
            <p:ph type="ftr" sz="quarter" idx="3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ctrTitle"/>
          </p:nvPr>
        </p:nvSpPr>
        <p:spPr bwMode="white">
          <a:xfrm>
            <a:off x="1349375" y="3429000"/>
            <a:ext cx="7486650" cy="696913"/>
          </a:xfrm>
        </p:spPr>
        <p:txBody>
          <a:bodyPr anchor="b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349375" y="4191000"/>
            <a:ext cx="7486650" cy="2209800"/>
          </a:xfrm>
        </p:spPr>
        <p:txBody>
          <a:bodyPr/>
          <a:lstStyle>
            <a:lvl1pPr>
              <a:lnSpc>
                <a:spcPct val="100000"/>
              </a:lnSpc>
              <a:defRPr sz="2300"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578600" y="6488113"/>
            <a:ext cx="2011363" cy="2730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ldNum" sz="quarter" idx="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- </a:t>
            </a:r>
            <a:fld id="{07A1D512-E012-F24A-9A86-DEC8D6707D8A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2696C325-28FB-A44B-9C34-D32E69341FA5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577013" y="6489700"/>
            <a:ext cx="2012950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B27C5384-F1E9-CF4A-9F5D-C397B021060A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06E05A7C-218D-EF49-9B87-B99DC094B839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49375" y="1673225"/>
            <a:ext cx="3694113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95888" y="1673225"/>
            <a:ext cx="3694112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99B19266-7D9C-6D45-A126-CB36ACA0266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7DA21AD9-A9B8-4F49-BCB6-DD91A1BDD49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E8A03779-B176-474D-A207-B52581914C9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483CBFD5-0787-244D-83DE-456FBD718B70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F53D48AC-A191-5E4D-A8EE-7A31A7F4F27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82F74A1B-05B9-1043-A9C1-CBB6A4EC3F2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2211EDB7-762F-BB4B-9732-F8432402A089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05638" y="350838"/>
            <a:ext cx="1884362" cy="6069012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49375" y="350838"/>
            <a:ext cx="5503863" cy="606901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9688CBC4-77B3-A94E-8F2E-E8B34E3EFDA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7" descr="fond_chapitre_kak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83" name="Rectangle 3"/>
          <p:cNvSpPr>
            <a:spLocks noGrp="1" noChangeArrowheads="1"/>
          </p:cNvSpPr>
          <p:nvPr>
            <p:ph type="ftr" sz="quarter" idx="3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ctrTitle"/>
          </p:nvPr>
        </p:nvSpPr>
        <p:spPr bwMode="white">
          <a:xfrm>
            <a:off x="1349375" y="3429000"/>
            <a:ext cx="7486650" cy="696913"/>
          </a:xfrm>
        </p:spPr>
        <p:txBody>
          <a:bodyPr anchor="b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349375" y="4191000"/>
            <a:ext cx="7486650" cy="2209800"/>
          </a:xfrm>
        </p:spPr>
        <p:txBody>
          <a:bodyPr/>
          <a:lstStyle>
            <a:lvl1pPr>
              <a:lnSpc>
                <a:spcPct val="100000"/>
              </a:lnSpc>
              <a:defRPr sz="2300"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578600" y="6488113"/>
            <a:ext cx="2011363" cy="2730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20488" name="Rectangle 8"/>
          <p:cNvSpPr>
            <a:spLocks noGrp="1" noChangeArrowheads="1"/>
          </p:cNvSpPr>
          <p:nvPr>
            <p:ph type="sldNum" sz="quarter" idx="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- </a:t>
            </a:r>
            <a:fld id="{017E3AF0-D09F-3248-9D96-A92BA514C9E5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577013" y="6489700"/>
            <a:ext cx="2012950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54AC5F44-97FC-734B-BF10-294E88D472E3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921EEC88-6C3C-A846-9AF8-F55E4C6DC366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4EDE2A27-FADA-394D-8340-C164B163DFAD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49375" y="1673225"/>
            <a:ext cx="3694113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95888" y="1673225"/>
            <a:ext cx="3694112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A3693E16-4169-1744-B6EC-F3407D33CB3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5377EF1E-5400-C742-B808-5DABB49AAF9D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611F2D7F-308E-E84D-875C-33162FC2999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43D7A10E-34B8-374F-A74C-33AA2A43B90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78FEC8F2-33E1-ED4E-A3FB-0EE187630034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AAED4C3B-B9B5-8B4C-9D19-B70F3D2FE2DA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9438A7B5-B4EB-F94D-8488-67B535040933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05638" y="350838"/>
            <a:ext cx="1884362" cy="6069012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49375" y="350838"/>
            <a:ext cx="5503863" cy="606901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- </a:t>
            </a:r>
            <a:fld id="{FF514C55-48A2-C147-A35A-7F69486AD5C1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image" Target="../media/image21.jpeg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image" Target="../media/image23.emf"/><Relationship Id="rId2" Type="http://schemas.openxmlformats.org/officeDocument/2006/relationships/slideLayout" Target="../slideLayouts/slideLayout126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3" name="Picture 9" descr="introductio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7107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1349375" y="474663"/>
            <a:ext cx="7540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1349375" y="1844675"/>
            <a:ext cx="7540625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1349375" y="6488113"/>
            <a:ext cx="521811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CTP – 25.10.2011</a:t>
            </a:r>
            <a:endParaRPr lang="fr-FR" dirty="0"/>
          </a:p>
        </p:txBody>
      </p:sp>
      <p:sp>
        <p:nvSpPr>
          <p:cNvPr id="47114" name="Rectangle 10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618538" y="6488113"/>
            <a:ext cx="5254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   </a:t>
            </a:r>
            <a:fld id="{E46607F8-F046-134C-96CB-ABDECF8B2C3D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charset="0"/>
          <a:ea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charset="0"/>
          <a:ea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charset="0"/>
          <a:ea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charset="0"/>
          <a:ea typeface="Arial" charset="0"/>
          <a:cs typeface="Arial" charset="0"/>
        </a:defRPr>
      </a:lvl9pPr>
    </p:titleStyle>
    <p:bodyStyle>
      <a:lvl1pPr algn="l" rtl="0" fontAlgn="base">
        <a:lnSpc>
          <a:spcPct val="120000"/>
        </a:lnSpc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+mn-lt"/>
          <a:ea typeface="+mn-ea"/>
          <a:cs typeface="+mn-cs"/>
        </a:defRPr>
      </a:lvl1pPr>
      <a:lvl2pPr marL="220663" indent="-219075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bg1"/>
        </a:buClr>
        <a:buChar char="•"/>
        <a:defRPr sz="1600">
          <a:solidFill>
            <a:schemeClr val="bg1"/>
          </a:solidFill>
          <a:latin typeface="+mn-lt"/>
          <a:ea typeface="+mn-ea"/>
          <a:cs typeface="+mn-cs"/>
        </a:defRPr>
      </a:lvl2pPr>
      <a:lvl3pPr marL="554038" indent="-127000" algn="l" rtl="0" fontAlgn="base">
        <a:lnSpc>
          <a:spcPct val="120000"/>
        </a:lnSpc>
        <a:spcBef>
          <a:spcPct val="0"/>
        </a:spcBef>
        <a:spcAft>
          <a:spcPct val="0"/>
        </a:spcAft>
        <a:buFont typeface="Arial" charset="0"/>
        <a:buChar char="-"/>
        <a:defRPr sz="1600">
          <a:solidFill>
            <a:schemeClr val="bg1"/>
          </a:solidFill>
          <a:latin typeface="+mn-lt"/>
          <a:ea typeface="+mn-ea"/>
          <a:cs typeface="+mn-cs"/>
        </a:defRPr>
      </a:lvl3pPr>
      <a:lvl4pPr marL="555625" algn="l" rtl="0" fontAlgn="base">
        <a:lnSpc>
          <a:spcPct val="120000"/>
        </a:lnSpc>
        <a:spcBef>
          <a:spcPct val="0"/>
        </a:spcBef>
        <a:spcAft>
          <a:spcPct val="0"/>
        </a:spcAft>
        <a:defRPr sz="1400">
          <a:solidFill>
            <a:schemeClr val="bg1"/>
          </a:solidFill>
          <a:latin typeface="+mn-lt"/>
          <a:ea typeface="+mn-ea"/>
          <a:cs typeface="+mn-cs"/>
        </a:defRPr>
      </a:lvl4pPr>
      <a:lvl5pPr marL="557213" algn="l" rtl="0" fontAlgn="base">
        <a:lnSpc>
          <a:spcPct val="120000"/>
        </a:lnSpc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+mn-lt"/>
          <a:ea typeface="+mn-ea"/>
          <a:cs typeface="+mn-cs"/>
        </a:defRPr>
      </a:lvl5pPr>
      <a:lvl6pPr marL="1014413" algn="l" rtl="0" fontAlgn="base">
        <a:lnSpc>
          <a:spcPct val="120000"/>
        </a:lnSpc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+mn-lt"/>
          <a:ea typeface="+mn-ea"/>
          <a:cs typeface="+mn-cs"/>
        </a:defRPr>
      </a:lvl6pPr>
      <a:lvl7pPr marL="1471613" algn="l" rtl="0" fontAlgn="base">
        <a:lnSpc>
          <a:spcPct val="120000"/>
        </a:lnSpc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+mn-lt"/>
          <a:ea typeface="+mn-ea"/>
          <a:cs typeface="+mn-cs"/>
        </a:defRPr>
      </a:lvl7pPr>
      <a:lvl8pPr marL="1928813" algn="l" rtl="0" fontAlgn="base">
        <a:lnSpc>
          <a:spcPct val="120000"/>
        </a:lnSpc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+mn-lt"/>
          <a:ea typeface="+mn-ea"/>
          <a:cs typeface="+mn-cs"/>
        </a:defRPr>
      </a:lvl8pPr>
      <a:lvl9pPr marL="2386013" algn="l" rtl="0" fontAlgn="base">
        <a:lnSpc>
          <a:spcPct val="120000"/>
        </a:lnSpc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 descr="bandeau_texte_orang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5778500"/>
            <a:ext cx="9144000" cy="1079500"/>
          </a:xfrm>
          <a:prstGeom prst="rect">
            <a:avLst/>
          </a:prstGeom>
          <a:noFill/>
        </p:spPr>
      </p:pic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1349375" y="350838"/>
            <a:ext cx="7540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1349375" y="1673225"/>
            <a:ext cx="7540625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6578600" y="6489700"/>
            <a:ext cx="201136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1349375" y="6488113"/>
            <a:ext cx="521811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21512" name="Rectangle 8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618538" y="6488113"/>
            <a:ext cx="5254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fr-FR"/>
              <a:t>- </a:t>
            </a:r>
            <a:fld id="{59D1A9C1-8847-984D-9DD6-8424C607B647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9pPr>
    </p:titleStyle>
    <p:bodyStyle>
      <a:lvl1pPr algn="l" rtl="0" fontAlgn="base">
        <a:lnSpc>
          <a:spcPct val="125000"/>
        </a:lnSpc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+mn-lt"/>
          <a:ea typeface="+mn-ea"/>
          <a:cs typeface="+mn-cs"/>
        </a:defRPr>
      </a:lvl1pPr>
      <a:lvl2pPr marL="220663" indent="-219075" algn="l" rtl="0" fontAlgn="base">
        <a:lnSpc>
          <a:spcPct val="1250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600">
          <a:solidFill>
            <a:schemeClr val="tx2"/>
          </a:solidFill>
          <a:latin typeface="+mn-lt"/>
          <a:ea typeface="+mn-ea"/>
          <a:cs typeface="+mn-cs"/>
        </a:defRPr>
      </a:lvl2pPr>
      <a:lvl3pPr marL="554038" indent="-127000" algn="l" rtl="0" fontAlgn="base">
        <a:lnSpc>
          <a:spcPct val="125000"/>
        </a:lnSpc>
        <a:spcBef>
          <a:spcPct val="0"/>
        </a:spcBef>
        <a:spcAft>
          <a:spcPct val="0"/>
        </a:spcAft>
        <a:buFont typeface="Arial" charset="0"/>
        <a:buChar char="-"/>
        <a:defRPr sz="1600">
          <a:solidFill>
            <a:schemeClr val="tx2"/>
          </a:solidFill>
          <a:latin typeface="+mn-lt"/>
          <a:ea typeface="+mn-ea"/>
          <a:cs typeface="+mn-cs"/>
        </a:defRPr>
      </a:lvl3pPr>
      <a:lvl4pPr marL="555625" algn="l" rtl="0" fontAlgn="base">
        <a:lnSpc>
          <a:spcPct val="125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n-lt"/>
          <a:ea typeface="+mn-ea"/>
          <a:cs typeface="+mn-cs"/>
        </a:defRPr>
      </a:lvl4pPr>
      <a:lvl5pPr marL="5572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5pPr>
      <a:lvl6pPr marL="10144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6pPr>
      <a:lvl7pPr marL="14716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7pPr>
      <a:lvl8pPr marL="19288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8pPr>
      <a:lvl9pPr marL="23860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inria\Desktop\Sans titre-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391" y="4128165"/>
            <a:ext cx="2383498" cy="25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406C50-558C-4301-93EA-94A00BECA25F}" type="datetimeFigureOut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26/11/2013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srgbClr val="000000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C:\Users\inria\Desktop\MSR-INRIA_bande pied de page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7" y="6718999"/>
            <a:ext cx="9157648" cy="15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Espace réservé du titre 27"/>
          <p:cNvSpPr>
            <a:spLocks noGrp="1"/>
          </p:cNvSpPr>
          <p:nvPr>
            <p:ph type="title"/>
          </p:nvPr>
        </p:nvSpPr>
        <p:spPr>
          <a:xfrm>
            <a:off x="457200" y="38382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6315740" y="3774558"/>
            <a:ext cx="2731149" cy="286185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916EE99-AE87-4D0E-99A4-2D0BF9D99FB3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FR">
              <a:solidFill>
                <a:srgbClr val="000000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04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Neo Sans Std Medium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Neo Sans Std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lang="fr-FR" sz="1400" kern="1200" dirty="0" smtClean="0">
          <a:solidFill>
            <a:schemeClr val="tx1"/>
          </a:solidFill>
          <a:latin typeface="Neo Sans Std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lang="fr-FR" sz="1400" kern="1200" dirty="0" smtClean="0">
          <a:solidFill>
            <a:schemeClr val="tx1"/>
          </a:solidFill>
          <a:latin typeface="Neo Sans Std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lang="fr-FR" sz="1400" kern="1200" dirty="0" smtClean="0">
          <a:solidFill>
            <a:schemeClr val="tx1"/>
          </a:solidFill>
          <a:latin typeface="Neo Sans Std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lang="fr-FR" sz="1400" kern="1200" dirty="0">
          <a:solidFill>
            <a:schemeClr val="tx1"/>
          </a:solidFill>
          <a:latin typeface="Neo Sans Std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Group 2"/>
          <p:cNvGrpSpPr>
            <a:grpSpLocks/>
          </p:cNvGrpSpPr>
          <p:nvPr/>
        </p:nvGrpSpPr>
        <p:grpSpPr bwMode="auto">
          <a:xfrm>
            <a:off x="311150" y="6248400"/>
            <a:ext cx="8526463" cy="304800"/>
            <a:chOff x="518474" y="6484973"/>
            <a:chExt cx="8526824" cy="304046"/>
          </a:xfrm>
        </p:grpSpPr>
        <p:pic>
          <p:nvPicPr>
            <p:cNvPr id="94217" name="Picture 4"/>
            <p:cNvPicPr>
              <a:picLocks noChangeAspect="1" noChangeArrowheads="1"/>
            </p:cNvPicPr>
            <p:nvPr/>
          </p:nvPicPr>
          <p:blipFill>
            <a:blip r:embed="rId17" cstate="print"/>
            <a:srcRect l="73026"/>
            <a:stretch>
              <a:fillRect/>
            </a:stretch>
          </p:blipFill>
          <p:spPr bwMode="auto">
            <a:xfrm>
              <a:off x="7581205" y="6484973"/>
              <a:ext cx="1464093" cy="304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4218" name="Straight Connector 5"/>
            <p:cNvCxnSpPr>
              <a:cxnSpLocks noChangeShapeType="1"/>
            </p:cNvCxnSpPr>
            <p:nvPr/>
          </p:nvCxnSpPr>
          <p:spPr bwMode="auto">
            <a:xfrm rot="10800000">
              <a:off x="518474" y="6628605"/>
              <a:ext cx="7023260" cy="0"/>
            </a:xfrm>
            <a:prstGeom prst="line">
              <a:avLst/>
            </a:prstGeom>
            <a:noFill/>
            <a:ln w="3492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</p:grpSp>
      <p:sp>
        <p:nvSpPr>
          <p:cNvPr id="942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4000" y="1360488"/>
            <a:ext cx="85836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4212" name="Title Placeholder 10"/>
          <p:cNvSpPr>
            <a:spLocks noGrp="1"/>
          </p:cNvSpPr>
          <p:nvPr>
            <p:ph type="title"/>
          </p:nvPr>
        </p:nvSpPr>
        <p:spPr bwMode="auto">
          <a:xfrm>
            <a:off x="192088" y="233363"/>
            <a:ext cx="86455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grpSp>
        <p:nvGrpSpPr>
          <p:cNvPr id="94213" name="Group 2"/>
          <p:cNvGrpSpPr>
            <a:grpSpLocks/>
          </p:cNvGrpSpPr>
          <p:nvPr userDrawn="1"/>
        </p:nvGrpSpPr>
        <p:grpSpPr bwMode="auto">
          <a:xfrm>
            <a:off x="311150" y="6248400"/>
            <a:ext cx="8526463" cy="304800"/>
            <a:chOff x="518474" y="6484973"/>
            <a:chExt cx="8526824" cy="304046"/>
          </a:xfrm>
        </p:grpSpPr>
        <p:pic>
          <p:nvPicPr>
            <p:cNvPr id="94215" name="Picture 4"/>
            <p:cNvPicPr>
              <a:picLocks noChangeAspect="1" noChangeArrowheads="1"/>
            </p:cNvPicPr>
            <p:nvPr/>
          </p:nvPicPr>
          <p:blipFill>
            <a:blip r:embed="rId17" cstate="print"/>
            <a:srcRect l="73026"/>
            <a:stretch>
              <a:fillRect/>
            </a:stretch>
          </p:blipFill>
          <p:spPr bwMode="auto">
            <a:xfrm>
              <a:off x="7581205" y="6484973"/>
              <a:ext cx="1464093" cy="304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4216" name="Straight Connector 5"/>
            <p:cNvCxnSpPr>
              <a:cxnSpLocks noChangeShapeType="1"/>
            </p:cNvCxnSpPr>
            <p:nvPr/>
          </p:nvCxnSpPr>
          <p:spPr bwMode="auto">
            <a:xfrm rot="10800000">
              <a:off x="518474" y="6628605"/>
              <a:ext cx="7023260" cy="0"/>
            </a:xfrm>
            <a:prstGeom prst="line">
              <a:avLst/>
            </a:prstGeom>
            <a:noFill/>
            <a:ln w="34925" cap="rnd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</p:grp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1358900" y="6580188"/>
            <a:ext cx="64087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8" tIns="45714" rIns="91428" bIns="45714" anchor="b"/>
          <a:lstStyle/>
          <a:p>
            <a:pPr algn="ctr">
              <a:spcBef>
                <a:spcPct val="50000"/>
              </a:spcBef>
              <a:defRPr/>
            </a:pPr>
            <a:r>
              <a:rPr lang="en-US" sz="600">
                <a:solidFill>
                  <a:srgbClr val="7F7F7F"/>
                </a:solidFill>
                <a:latin typeface="Tahoma" pitchFamily="34" charset="0"/>
                <a:ea typeface="+mn-ea"/>
                <a:cs typeface="Arial" pitchFamily="34" charset="0"/>
              </a:rPr>
              <a:t>COPYRIGHT © 2011 ALCATEL-LUCENT.  ALL RIGHTS RESERVED. </a:t>
            </a:r>
            <a:br>
              <a:rPr lang="en-US" sz="600">
                <a:solidFill>
                  <a:srgbClr val="7F7F7F"/>
                </a:solidFill>
                <a:latin typeface="Tahoma" pitchFamily="34" charset="0"/>
                <a:ea typeface="+mn-ea"/>
                <a:cs typeface="Arial" pitchFamily="34" charset="0"/>
              </a:rPr>
            </a:br>
            <a:endParaRPr lang="en-US" sz="600">
              <a:solidFill>
                <a:srgbClr val="7F7F7F"/>
              </a:solidFill>
              <a:latin typeface="Tahoma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2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</p:sldLayoutIdLst>
  <p:transition>
    <p:fade/>
  </p:transition>
  <p:hf hdr="0" ftr="0" dt="0"/>
  <p:txStyles>
    <p:titleStyle>
      <a:lvl1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ahoma" pitchFamily="34" charset="0"/>
        </a:defRPr>
      </a:lvl2pPr>
      <a:lvl3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ahoma" pitchFamily="34" charset="0"/>
        </a:defRPr>
      </a:lvl3pPr>
      <a:lvl4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ahoma" pitchFamily="34" charset="0"/>
        </a:defRPr>
      </a:lvl4pPr>
      <a:lvl5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ahoma" pitchFamily="34" charset="0"/>
        </a:defRPr>
      </a:lvl5pPr>
      <a:lvl6pPr marL="457200"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ahoma" pitchFamily="34" charset="0"/>
        </a:defRPr>
      </a:lvl6pPr>
      <a:lvl7pPr marL="914400"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ahoma" pitchFamily="34" charset="0"/>
        </a:defRPr>
      </a:lvl7pPr>
      <a:lvl8pPr marL="1371600"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ahoma" pitchFamily="34" charset="0"/>
        </a:defRPr>
      </a:lvl8pPr>
      <a:lvl9pPr marL="1828800"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rgbClr val="404040"/>
          </a:solidFill>
          <a:latin typeface="Tahoma" pitchFamily="34" charset="0"/>
        </a:defRPr>
      </a:lvl9pPr>
    </p:titleStyle>
    <p:bodyStyle>
      <a:lvl1pPr marL="171450" indent="-171450" algn="l" rtl="0" eaLnBrk="0" fontAlgn="base" hangingPunct="0">
        <a:spcBef>
          <a:spcPct val="20000"/>
        </a:spcBef>
        <a:spcAft>
          <a:spcPts val="600"/>
        </a:spcAft>
        <a:buClr>
          <a:srgbClr val="6639B7"/>
        </a:buClr>
        <a:buFont typeface="Arial" charset="0"/>
        <a:buChar char="•"/>
        <a:defRPr sz="2000">
          <a:solidFill>
            <a:srgbClr val="404040"/>
          </a:solidFill>
          <a:latin typeface="+mn-lt"/>
          <a:ea typeface="+mn-ea"/>
          <a:cs typeface="+mn-cs"/>
        </a:defRPr>
      </a:lvl1pPr>
      <a:lvl2pPr marL="292100" indent="-177800" algn="l" rtl="0" eaLnBrk="0" fontAlgn="base" hangingPunct="0">
        <a:spcBef>
          <a:spcPct val="20000"/>
        </a:spcBef>
        <a:spcAft>
          <a:spcPts val="600"/>
        </a:spcAft>
        <a:buClr>
          <a:srgbClr val="6639B7"/>
        </a:buClr>
        <a:buFont typeface="Arial" charset="0"/>
        <a:buChar char="•"/>
        <a:defRPr>
          <a:solidFill>
            <a:srgbClr val="404040"/>
          </a:solidFill>
          <a:latin typeface="+mn-lt"/>
        </a:defRPr>
      </a:lvl2pPr>
      <a:lvl3pPr marL="520700" indent="-228600" algn="l" rtl="0" eaLnBrk="0" fontAlgn="base" hangingPunct="0">
        <a:spcBef>
          <a:spcPct val="20000"/>
        </a:spcBef>
        <a:spcAft>
          <a:spcPts val="600"/>
        </a:spcAft>
        <a:buClr>
          <a:srgbClr val="6639B7"/>
        </a:buClr>
        <a:buFont typeface="Arial" charset="0"/>
        <a:buChar char="•"/>
        <a:defRPr sz="1600">
          <a:solidFill>
            <a:srgbClr val="404040"/>
          </a:solidFill>
          <a:latin typeface="+mn-lt"/>
        </a:defRPr>
      </a:lvl3pPr>
      <a:lvl4pPr marL="744538" indent="-228600" algn="l" rtl="0" eaLnBrk="0" fontAlgn="base" hangingPunct="0">
        <a:spcBef>
          <a:spcPct val="20000"/>
        </a:spcBef>
        <a:spcAft>
          <a:spcPts val="600"/>
        </a:spcAft>
        <a:buClr>
          <a:srgbClr val="6639B7"/>
        </a:buClr>
        <a:buFont typeface="Arial" charset="0"/>
        <a:buChar char="•"/>
        <a:defRPr sz="1400">
          <a:solidFill>
            <a:srgbClr val="404040"/>
          </a:solidFill>
          <a:latin typeface="+mn-lt"/>
        </a:defRPr>
      </a:lvl4pPr>
      <a:lvl5pPr marL="977900" indent="-228600" algn="l" rtl="0" eaLnBrk="0" fontAlgn="base" hangingPunct="0">
        <a:spcBef>
          <a:spcPct val="20000"/>
        </a:spcBef>
        <a:spcAft>
          <a:spcPts val="600"/>
        </a:spcAft>
        <a:buClr>
          <a:srgbClr val="6639B7"/>
        </a:buClr>
        <a:buFont typeface="Arial" charset="0"/>
        <a:buChar char="•"/>
        <a:defRPr sz="1400">
          <a:solidFill>
            <a:srgbClr val="404040"/>
          </a:solidFill>
          <a:latin typeface="+mn-lt"/>
        </a:defRPr>
      </a:lvl5pPr>
      <a:lvl6pPr marL="1435100" indent="-228600" algn="l" rtl="0" eaLnBrk="0" fontAlgn="base" hangingPunct="0">
        <a:spcBef>
          <a:spcPct val="20000"/>
        </a:spcBef>
        <a:spcAft>
          <a:spcPts val="600"/>
        </a:spcAft>
        <a:buClr>
          <a:srgbClr val="6639B7"/>
        </a:buClr>
        <a:buFont typeface="Arial" pitchFamily="34" charset="0"/>
        <a:buChar char="•"/>
        <a:defRPr sz="1400">
          <a:solidFill>
            <a:srgbClr val="404040"/>
          </a:solidFill>
          <a:latin typeface="+mn-lt"/>
        </a:defRPr>
      </a:lvl6pPr>
      <a:lvl7pPr marL="1892300" indent="-228600" algn="l" rtl="0" eaLnBrk="0" fontAlgn="base" hangingPunct="0">
        <a:spcBef>
          <a:spcPct val="20000"/>
        </a:spcBef>
        <a:spcAft>
          <a:spcPts val="600"/>
        </a:spcAft>
        <a:buClr>
          <a:srgbClr val="6639B7"/>
        </a:buClr>
        <a:buFont typeface="Arial" pitchFamily="34" charset="0"/>
        <a:buChar char="•"/>
        <a:defRPr sz="1400">
          <a:solidFill>
            <a:srgbClr val="404040"/>
          </a:solidFill>
          <a:latin typeface="+mn-lt"/>
        </a:defRPr>
      </a:lvl7pPr>
      <a:lvl8pPr marL="2349500" indent="-228600" algn="l" rtl="0" eaLnBrk="0" fontAlgn="base" hangingPunct="0">
        <a:spcBef>
          <a:spcPct val="20000"/>
        </a:spcBef>
        <a:spcAft>
          <a:spcPts val="600"/>
        </a:spcAft>
        <a:buClr>
          <a:srgbClr val="6639B7"/>
        </a:buClr>
        <a:buFont typeface="Arial" pitchFamily="34" charset="0"/>
        <a:buChar char="•"/>
        <a:defRPr sz="1400">
          <a:solidFill>
            <a:srgbClr val="404040"/>
          </a:solidFill>
          <a:latin typeface="+mn-lt"/>
        </a:defRPr>
      </a:lvl8pPr>
      <a:lvl9pPr marL="2806700" indent="-228600" algn="l" rtl="0" eaLnBrk="0" fontAlgn="base" hangingPunct="0">
        <a:spcBef>
          <a:spcPct val="20000"/>
        </a:spcBef>
        <a:spcAft>
          <a:spcPts val="600"/>
        </a:spcAft>
        <a:buClr>
          <a:srgbClr val="6639B7"/>
        </a:buClr>
        <a:buFont typeface="Arial" pitchFamily="34" charset="0"/>
        <a:buChar char="•"/>
        <a:defRPr sz="1400">
          <a:solidFill>
            <a:srgbClr val="404040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bandeau_texte_roug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577850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349375" y="350838"/>
            <a:ext cx="7540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6578600" y="6489700"/>
            <a:ext cx="2011363" cy="273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1349375" y="6488113"/>
            <a:ext cx="5218113" cy="273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chemeClr val="bg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  <a:cs typeface="Arial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618538" y="6488113"/>
            <a:ext cx="525462" cy="273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  <a:cs typeface="Arial"/>
              </a:rPr>
              <a:t>- </a:t>
            </a:r>
            <a:fld id="{4B2E0D1C-B86F-46E2-8541-355641B2F28B}" type="slidenum">
              <a:rPr lang="fr-FR">
                <a:solidFill>
                  <a:srgbClr val="FFFFFF"/>
                </a:solidFill>
                <a:cs typeface="Arial"/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7505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+mn-ea"/>
          <a:cs typeface="+mn-cs"/>
        </a:defRPr>
      </a:lvl1pPr>
      <a:lvl2pPr marL="220663" indent="-219075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600">
          <a:solidFill>
            <a:schemeClr val="tx2"/>
          </a:solidFill>
          <a:latin typeface="+mn-lt"/>
          <a:ea typeface="ＭＳ Ｐゴシック" pitchFamily="23" charset="-128"/>
          <a:cs typeface="+mn-cs"/>
        </a:defRPr>
      </a:lvl2pPr>
      <a:lvl3pPr marL="554038" indent="-1270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Arial" charset="0"/>
        <a:buChar char="-"/>
        <a:defRPr sz="1600">
          <a:solidFill>
            <a:schemeClr val="tx2"/>
          </a:solidFill>
          <a:latin typeface="+mn-lt"/>
          <a:ea typeface="ＭＳ Ｐゴシック" pitchFamily="23" charset="-128"/>
          <a:cs typeface="+mn-cs"/>
        </a:defRPr>
      </a:lvl3pPr>
      <a:lvl4pPr marL="555625" indent="815975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Char char="–"/>
        <a:defRPr sz="1400">
          <a:solidFill>
            <a:schemeClr val="tx2"/>
          </a:solidFill>
          <a:latin typeface="+mn-lt"/>
          <a:ea typeface="ＭＳ Ｐゴシック" pitchFamily="23" charset="-128"/>
          <a:cs typeface="+mn-cs"/>
        </a:defRPr>
      </a:lvl4pPr>
      <a:lvl5pPr marL="557213" indent="1271588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Char char="»"/>
        <a:defRPr sz="1200">
          <a:solidFill>
            <a:schemeClr val="tx2"/>
          </a:solidFill>
          <a:latin typeface="+mn-lt"/>
          <a:ea typeface="ＭＳ Ｐゴシック" pitchFamily="23" charset="-128"/>
          <a:cs typeface="+mn-cs"/>
        </a:defRPr>
      </a:lvl5pPr>
      <a:lvl6pPr marL="10144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Arial" charset="0"/>
          <a:cs typeface="+mn-cs"/>
        </a:defRPr>
      </a:lvl6pPr>
      <a:lvl7pPr marL="14716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Arial" charset="0"/>
          <a:cs typeface="+mn-cs"/>
        </a:defRPr>
      </a:lvl7pPr>
      <a:lvl8pPr marL="19288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Arial" charset="0"/>
          <a:cs typeface="+mn-cs"/>
        </a:defRPr>
      </a:lvl8pPr>
      <a:lvl9pPr marL="23860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Arial" charset="0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bandeau_texte_roug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5778500"/>
            <a:ext cx="9144000" cy="1079500"/>
          </a:xfrm>
          <a:prstGeom prst="rect">
            <a:avLst/>
          </a:prstGeom>
          <a:noFill/>
        </p:spPr>
      </p:pic>
      <p:sp>
        <p:nvSpPr>
          <p:cNvPr id="155651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1349375" y="474663"/>
            <a:ext cx="7540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1349375" y="2187575"/>
            <a:ext cx="7540625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6578600" y="6489700"/>
            <a:ext cx="201136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155654" name="Rectangle 6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1349375" y="6488113"/>
            <a:ext cx="521811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155656" name="Rectangle 8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618538" y="6488113"/>
            <a:ext cx="5254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fr-FR"/>
              <a:t>- </a:t>
            </a:r>
            <a:fld id="{52ACB100-B636-1448-B0B7-F51A3E8EFA4A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algn="l" defTabSz="200025" rtl="0" fontAlgn="base">
        <a:lnSpc>
          <a:spcPct val="17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n-lt"/>
          <a:ea typeface="+mn-ea"/>
          <a:cs typeface="+mn-cs"/>
        </a:defRPr>
      </a:lvl1pPr>
      <a:lvl2pPr marL="1588" algn="l" defTabSz="200025" rtl="0" fontAlgn="base">
        <a:lnSpc>
          <a:spcPct val="170000"/>
        </a:lnSpc>
        <a:spcBef>
          <a:spcPct val="0"/>
        </a:spcBef>
        <a:spcAft>
          <a:spcPct val="0"/>
        </a:spcAft>
        <a:buClr>
          <a:schemeClr val="bg2"/>
        </a:buClr>
        <a:defRPr sz="2200">
          <a:solidFill>
            <a:schemeClr val="tx2"/>
          </a:solidFill>
          <a:latin typeface="+mn-lt"/>
          <a:ea typeface="+mn-ea"/>
          <a:cs typeface="+mn-cs"/>
        </a:defRPr>
      </a:lvl2pPr>
      <a:lvl3pPr marL="3175" algn="l" defTabSz="200025" rtl="0" fontAlgn="base">
        <a:lnSpc>
          <a:spcPct val="170000"/>
        </a:lnSpc>
        <a:spcBef>
          <a:spcPct val="0"/>
        </a:spcBef>
        <a:spcAft>
          <a:spcPct val="0"/>
        </a:spcAft>
        <a:buFont typeface="Arial" charset="0"/>
        <a:defRPr sz="2200">
          <a:solidFill>
            <a:schemeClr val="tx2"/>
          </a:solidFill>
          <a:latin typeface="+mn-lt"/>
          <a:ea typeface="+mn-ea"/>
          <a:cs typeface="+mn-cs"/>
        </a:defRPr>
      </a:lvl3pPr>
      <a:lvl4pPr marL="4763" algn="l" defTabSz="200025" rtl="0" fontAlgn="base">
        <a:lnSpc>
          <a:spcPct val="17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n-lt"/>
          <a:ea typeface="+mn-ea"/>
          <a:cs typeface="+mn-cs"/>
        </a:defRPr>
      </a:lvl4pPr>
      <a:lvl5pPr marL="6350" algn="l" defTabSz="200025" rtl="0" fontAlgn="base">
        <a:lnSpc>
          <a:spcPct val="17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n-lt"/>
          <a:ea typeface="+mn-ea"/>
          <a:cs typeface="+mn-cs"/>
        </a:defRPr>
      </a:lvl5pPr>
      <a:lvl6pPr marL="463550" algn="l" defTabSz="200025" rtl="0" fontAlgn="base">
        <a:lnSpc>
          <a:spcPct val="17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n-lt"/>
          <a:ea typeface="+mn-ea"/>
          <a:cs typeface="+mn-cs"/>
        </a:defRPr>
      </a:lvl6pPr>
      <a:lvl7pPr marL="920750" algn="l" defTabSz="200025" rtl="0" fontAlgn="base">
        <a:lnSpc>
          <a:spcPct val="17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n-lt"/>
          <a:ea typeface="+mn-ea"/>
          <a:cs typeface="+mn-cs"/>
        </a:defRPr>
      </a:lvl7pPr>
      <a:lvl8pPr marL="1377950" algn="l" defTabSz="200025" rtl="0" fontAlgn="base">
        <a:lnSpc>
          <a:spcPct val="17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n-lt"/>
          <a:ea typeface="+mn-ea"/>
          <a:cs typeface="+mn-cs"/>
        </a:defRPr>
      </a:lvl8pPr>
      <a:lvl9pPr marL="1835150" algn="l" defTabSz="200025" rtl="0" fontAlgn="base">
        <a:lnSpc>
          <a:spcPct val="17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5" name="Picture 9" descr="fond_dernier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254000" y="2924175"/>
            <a:ext cx="863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0" y="4187825"/>
            <a:ext cx="431800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bg1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bg1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bg1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bg1"/>
          </a:solidFill>
          <a:latin typeface="Arial" charset="0"/>
          <a:ea typeface="Arial" charset="0"/>
          <a:cs typeface="Arial" charset="0"/>
        </a:defRPr>
      </a:lvl9pPr>
    </p:titleStyle>
    <p:bodyStyle>
      <a:lvl1pPr algn="l" rtl="0" fontAlgn="base">
        <a:lnSpc>
          <a:spcPct val="11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1588" algn="l" rtl="0" fontAlgn="base">
        <a:spcBef>
          <a:spcPct val="0"/>
        </a:spcBef>
        <a:spcAft>
          <a:spcPct val="0"/>
        </a:spcAft>
        <a:buClr>
          <a:schemeClr val="bg1"/>
        </a:buClr>
        <a:defRPr sz="1400" b="1">
          <a:solidFill>
            <a:schemeClr val="bg1"/>
          </a:solidFill>
          <a:latin typeface="+mn-lt"/>
          <a:ea typeface="+mn-ea"/>
          <a:cs typeface="+mn-cs"/>
        </a:defRPr>
      </a:lvl2pPr>
      <a:lvl3pPr marL="3175" algn="l" rtl="0" fontAlgn="base">
        <a:spcBef>
          <a:spcPct val="0"/>
        </a:spcBef>
        <a:spcAft>
          <a:spcPct val="0"/>
        </a:spcAft>
        <a:buFont typeface="Arial" charset="0"/>
        <a:defRPr sz="1400" b="1">
          <a:solidFill>
            <a:schemeClr val="bg1"/>
          </a:solidFill>
          <a:latin typeface="+mn-lt"/>
          <a:ea typeface="+mn-ea"/>
          <a:cs typeface="+mn-cs"/>
        </a:defRPr>
      </a:lvl3pPr>
      <a:lvl4pPr marL="4763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+mn-lt"/>
          <a:ea typeface="+mn-ea"/>
          <a:cs typeface="+mn-cs"/>
        </a:defRPr>
      </a:lvl4pPr>
      <a:lvl5pPr marL="635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+mn-lt"/>
          <a:ea typeface="+mn-ea"/>
          <a:cs typeface="+mn-cs"/>
        </a:defRPr>
      </a:lvl5pPr>
      <a:lvl6pPr marL="46355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+mn-lt"/>
          <a:ea typeface="+mn-ea"/>
          <a:cs typeface="+mn-cs"/>
        </a:defRPr>
      </a:lvl6pPr>
      <a:lvl7pPr marL="92075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+mn-lt"/>
          <a:ea typeface="+mn-ea"/>
          <a:cs typeface="+mn-cs"/>
        </a:defRPr>
      </a:lvl7pPr>
      <a:lvl8pPr marL="137795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+mn-lt"/>
          <a:ea typeface="+mn-ea"/>
          <a:cs typeface="+mn-cs"/>
        </a:defRPr>
      </a:lvl8pPr>
      <a:lvl9pPr marL="183515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andeau_texte_rouge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5778500"/>
            <a:ext cx="9144000" cy="10795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349375" y="350838"/>
            <a:ext cx="7540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1349375" y="1673225"/>
            <a:ext cx="7540625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1349375" y="6488113"/>
            <a:ext cx="521811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CTP – 25.10.2011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9pPr>
    </p:titleStyle>
    <p:bodyStyle>
      <a:lvl1pPr algn="l" rtl="0" fontAlgn="base">
        <a:lnSpc>
          <a:spcPct val="125000"/>
        </a:lnSpc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+mn-lt"/>
          <a:ea typeface="+mn-ea"/>
          <a:cs typeface="+mn-cs"/>
        </a:defRPr>
      </a:lvl1pPr>
      <a:lvl2pPr marL="220663" indent="-219075" algn="l" rtl="0" fontAlgn="base">
        <a:lnSpc>
          <a:spcPct val="1250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600">
          <a:solidFill>
            <a:schemeClr val="tx2"/>
          </a:solidFill>
          <a:latin typeface="+mn-lt"/>
          <a:ea typeface="+mn-ea"/>
          <a:cs typeface="+mn-cs"/>
        </a:defRPr>
      </a:lvl2pPr>
      <a:lvl3pPr marL="554038" indent="-127000" algn="l" rtl="0" fontAlgn="base">
        <a:lnSpc>
          <a:spcPct val="125000"/>
        </a:lnSpc>
        <a:spcBef>
          <a:spcPct val="0"/>
        </a:spcBef>
        <a:spcAft>
          <a:spcPct val="0"/>
        </a:spcAft>
        <a:buFont typeface="Arial" charset="0"/>
        <a:buChar char="-"/>
        <a:defRPr sz="1600">
          <a:solidFill>
            <a:schemeClr val="tx2"/>
          </a:solidFill>
          <a:latin typeface="+mn-lt"/>
          <a:ea typeface="+mn-ea"/>
          <a:cs typeface="+mn-cs"/>
        </a:defRPr>
      </a:lvl3pPr>
      <a:lvl4pPr marL="555625" algn="l" rtl="0" fontAlgn="base">
        <a:lnSpc>
          <a:spcPct val="125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n-lt"/>
          <a:ea typeface="+mn-ea"/>
          <a:cs typeface="+mn-cs"/>
        </a:defRPr>
      </a:lvl4pPr>
      <a:lvl5pPr marL="5572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5pPr>
      <a:lvl6pPr marL="10144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6pPr>
      <a:lvl7pPr marL="14716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7pPr>
      <a:lvl8pPr marL="19288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8pPr>
      <a:lvl9pPr marL="23860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bandeau_texte_bleu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5778500"/>
            <a:ext cx="9144000" cy="1079500"/>
          </a:xfrm>
          <a:prstGeom prst="rect">
            <a:avLst/>
          </a:prstGeom>
          <a:noFill/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1349375" y="350838"/>
            <a:ext cx="7540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1349375" y="1673225"/>
            <a:ext cx="7540625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6578600" y="6489700"/>
            <a:ext cx="201136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1349375" y="6488113"/>
            <a:ext cx="521811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EMETTEUR - NOM DE LA PRESENTATION</a:t>
            </a:r>
          </a:p>
        </p:txBody>
      </p:sp>
      <p:sp>
        <p:nvSpPr>
          <p:cNvPr id="11272" name="Rectangle 8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618538" y="6488113"/>
            <a:ext cx="5254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fr-FR"/>
              <a:t>- </a:t>
            </a:r>
            <a:fld id="{7EE1CAB9-F7B9-BC48-B6CB-62D03773E576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9pPr>
    </p:titleStyle>
    <p:bodyStyle>
      <a:lvl1pPr algn="l" rtl="0" fontAlgn="base">
        <a:lnSpc>
          <a:spcPct val="125000"/>
        </a:lnSpc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+mn-lt"/>
          <a:ea typeface="+mn-ea"/>
          <a:cs typeface="+mn-cs"/>
        </a:defRPr>
      </a:lvl1pPr>
      <a:lvl2pPr marL="220663" indent="-219075" algn="l" rtl="0" fontAlgn="base">
        <a:lnSpc>
          <a:spcPct val="1250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600">
          <a:solidFill>
            <a:schemeClr val="tx2"/>
          </a:solidFill>
          <a:latin typeface="+mn-lt"/>
          <a:ea typeface="+mn-ea"/>
          <a:cs typeface="+mn-cs"/>
        </a:defRPr>
      </a:lvl2pPr>
      <a:lvl3pPr marL="554038" indent="-127000" algn="l" rtl="0" fontAlgn="base">
        <a:lnSpc>
          <a:spcPct val="125000"/>
        </a:lnSpc>
        <a:spcBef>
          <a:spcPct val="0"/>
        </a:spcBef>
        <a:spcAft>
          <a:spcPct val="0"/>
        </a:spcAft>
        <a:buFont typeface="Arial" charset="0"/>
        <a:buChar char="-"/>
        <a:defRPr sz="1600">
          <a:solidFill>
            <a:schemeClr val="tx2"/>
          </a:solidFill>
          <a:latin typeface="+mn-lt"/>
          <a:ea typeface="+mn-ea"/>
          <a:cs typeface="+mn-cs"/>
        </a:defRPr>
      </a:lvl3pPr>
      <a:lvl4pPr marL="555625" algn="l" rtl="0" fontAlgn="base">
        <a:lnSpc>
          <a:spcPct val="125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n-lt"/>
          <a:ea typeface="+mn-ea"/>
          <a:cs typeface="+mn-cs"/>
        </a:defRPr>
      </a:lvl4pPr>
      <a:lvl5pPr marL="5572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5pPr>
      <a:lvl6pPr marL="10144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6pPr>
      <a:lvl7pPr marL="14716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7pPr>
      <a:lvl8pPr marL="19288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8pPr>
      <a:lvl9pPr marL="23860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7" descr="bandeau_texte_vert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5778500"/>
            <a:ext cx="9144000" cy="1079500"/>
          </a:xfrm>
          <a:prstGeom prst="rect">
            <a:avLst/>
          </a:prstGeom>
          <a:noFill/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1349375" y="350838"/>
            <a:ext cx="7540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1349375" y="1673225"/>
            <a:ext cx="7540625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6578600" y="6489700"/>
            <a:ext cx="201136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1349375" y="6488113"/>
            <a:ext cx="521811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13320" name="Rectangle 8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618538" y="6488113"/>
            <a:ext cx="5254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fr-FR"/>
              <a:t>- </a:t>
            </a:r>
            <a:fld id="{14EFE664-E81F-2440-943A-6D647CB74AEB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9pPr>
    </p:titleStyle>
    <p:bodyStyle>
      <a:lvl1pPr algn="l" rtl="0" fontAlgn="base">
        <a:lnSpc>
          <a:spcPct val="125000"/>
        </a:lnSpc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+mn-lt"/>
          <a:ea typeface="+mn-ea"/>
          <a:cs typeface="+mn-cs"/>
        </a:defRPr>
      </a:lvl1pPr>
      <a:lvl2pPr marL="220663" indent="-219075" algn="l" rtl="0" fontAlgn="base">
        <a:lnSpc>
          <a:spcPct val="1250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600">
          <a:solidFill>
            <a:schemeClr val="tx2"/>
          </a:solidFill>
          <a:latin typeface="+mn-lt"/>
          <a:ea typeface="+mn-ea"/>
          <a:cs typeface="+mn-cs"/>
        </a:defRPr>
      </a:lvl2pPr>
      <a:lvl3pPr marL="554038" indent="-127000" algn="l" rtl="0" fontAlgn="base">
        <a:lnSpc>
          <a:spcPct val="125000"/>
        </a:lnSpc>
        <a:spcBef>
          <a:spcPct val="0"/>
        </a:spcBef>
        <a:spcAft>
          <a:spcPct val="0"/>
        </a:spcAft>
        <a:buFont typeface="Arial" charset="0"/>
        <a:buChar char="-"/>
        <a:defRPr sz="1600">
          <a:solidFill>
            <a:schemeClr val="tx2"/>
          </a:solidFill>
          <a:latin typeface="+mn-lt"/>
          <a:ea typeface="+mn-ea"/>
          <a:cs typeface="+mn-cs"/>
        </a:defRPr>
      </a:lvl3pPr>
      <a:lvl4pPr marL="555625" algn="l" rtl="0" fontAlgn="base">
        <a:lnSpc>
          <a:spcPct val="125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n-lt"/>
          <a:ea typeface="+mn-ea"/>
          <a:cs typeface="+mn-cs"/>
        </a:defRPr>
      </a:lvl4pPr>
      <a:lvl5pPr marL="5572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5pPr>
      <a:lvl6pPr marL="10144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6pPr>
      <a:lvl7pPr marL="14716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7pPr>
      <a:lvl8pPr marL="19288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8pPr>
      <a:lvl9pPr marL="23860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 descr="bandeau_texte_violet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5778500"/>
            <a:ext cx="9144000" cy="1079500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1349375" y="350838"/>
            <a:ext cx="7540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1349375" y="1673225"/>
            <a:ext cx="7540625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6578600" y="6489700"/>
            <a:ext cx="201136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1349375" y="6488113"/>
            <a:ext cx="521811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15368" name="Rectangle 8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618538" y="6488113"/>
            <a:ext cx="5254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fr-FR"/>
              <a:t>- </a:t>
            </a:r>
            <a:fld id="{D71EC0E9-8404-CD4F-8EF2-56AA1BE06FAB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9pPr>
    </p:titleStyle>
    <p:bodyStyle>
      <a:lvl1pPr algn="l" rtl="0" fontAlgn="base">
        <a:lnSpc>
          <a:spcPct val="125000"/>
        </a:lnSpc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+mn-lt"/>
          <a:ea typeface="+mn-ea"/>
          <a:cs typeface="+mn-cs"/>
        </a:defRPr>
      </a:lvl1pPr>
      <a:lvl2pPr marL="220663" indent="-219075" algn="l" rtl="0" fontAlgn="base">
        <a:lnSpc>
          <a:spcPct val="1250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600">
          <a:solidFill>
            <a:schemeClr val="tx2"/>
          </a:solidFill>
          <a:latin typeface="+mn-lt"/>
          <a:ea typeface="+mn-ea"/>
          <a:cs typeface="+mn-cs"/>
        </a:defRPr>
      </a:lvl2pPr>
      <a:lvl3pPr marL="554038" indent="-127000" algn="l" rtl="0" fontAlgn="base">
        <a:lnSpc>
          <a:spcPct val="125000"/>
        </a:lnSpc>
        <a:spcBef>
          <a:spcPct val="0"/>
        </a:spcBef>
        <a:spcAft>
          <a:spcPct val="0"/>
        </a:spcAft>
        <a:buFont typeface="Arial" charset="0"/>
        <a:buChar char="-"/>
        <a:defRPr sz="1600">
          <a:solidFill>
            <a:schemeClr val="tx2"/>
          </a:solidFill>
          <a:latin typeface="+mn-lt"/>
          <a:ea typeface="+mn-ea"/>
          <a:cs typeface="+mn-cs"/>
        </a:defRPr>
      </a:lvl3pPr>
      <a:lvl4pPr marL="555625" algn="l" rtl="0" fontAlgn="base">
        <a:lnSpc>
          <a:spcPct val="125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n-lt"/>
          <a:ea typeface="+mn-ea"/>
          <a:cs typeface="+mn-cs"/>
        </a:defRPr>
      </a:lvl4pPr>
      <a:lvl5pPr marL="5572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5pPr>
      <a:lvl6pPr marL="10144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6pPr>
      <a:lvl7pPr marL="14716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7pPr>
      <a:lvl8pPr marL="19288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8pPr>
      <a:lvl9pPr marL="23860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 descr="bandeau_texte_gris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5778500"/>
            <a:ext cx="9144000" cy="1079500"/>
          </a:xfrm>
          <a:prstGeom prst="rect">
            <a:avLst/>
          </a:prstGeom>
          <a:noFill/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1349375" y="350838"/>
            <a:ext cx="7540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1349375" y="1673225"/>
            <a:ext cx="7540625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6578600" y="6489700"/>
            <a:ext cx="201136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1349375" y="6488113"/>
            <a:ext cx="521811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618538" y="6488113"/>
            <a:ext cx="5254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fr-FR"/>
              <a:t>- </a:t>
            </a:r>
            <a:fld id="{09B3ADC0-63F3-D744-B107-9F3232EA5ECD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9pPr>
    </p:titleStyle>
    <p:bodyStyle>
      <a:lvl1pPr algn="l" rtl="0" fontAlgn="base">
        <a:lnSpc>
          <a:spcPct val="125000"/>
        </a:lnSpc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+mn-lt"/>
          <a:ea typeface="+mn-ea"/>
          <a:cs typeface="+mn-cs"/>
        </a:defRPr>
      </a:lvl1pPr>
      <a:lvl2pPr marL="220663" indent="-219075" algn="l" rtl="0" fontAlgn="base">
        <a:lnSpc>
          <a:spcPct val="1250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600">
          <a:solidFill>
            <a:schemeClr val="tx2"/>
          </a:solidFill>
          <a:latin typeface="+mn-lt"/>
          <a:ea typeface="+mn-ea"/>
          <a:cs typeface="+mn-cs"/>
        </a:defRPr>
      </a:lvl2pPr>
      <a:lvl3pPr marL="554038" indent="-127000" algn="l" rtl="0" fontAlgn="base">
        <a:lnSpc>
          <a:spcPct val="125000"/>
        </a:lnSpc>
        <a:spcBef>
          <a:spcPct val="0"/>
        </a:spcBef>
        <a:spcAft>
          <a:spcPct val="0"/>
        </a:spcAft>
        <a:buFont typeface="Arial" charset="0"/>
        <a:buChar char="-"/>
        <a:defRPr sz="1600">
          <a:solidFill>
            <a:schemeClr val="tx2"/>
          </a:solidFill>
          <a:latin typeface="+mn-lt"/>
          <a:ea typeface="+mn-ea"/>
          <a:cs typeface="+mn-cs"/>
        </a:defRPr>
      </a:lvl3pPr>
      <a:lvl4pPr marL="555625" algn="l" rtl="0" fontAlgn="base">
        <a:lnSpc>
          <a:spcPct val="125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n-lt"/>
          <a:ea typeface="+mn-ea"/>
          <a:cs typeface="+mn-cs"/>
        </a:defRPr>
      </a:lvl4pPr>
      <a:lvl5pPr marL="5572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5pPr>
      <a:lvl6pPr marL="10144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6pPr>
      <a:lvl7pPr marL="14716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7pPr>
      <a:lvl8pPr marL="19288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8pPr>
      <a:lvl9pPr marL="23860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7" descr="bandeau_texte_kaki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5778500"/>
            <a:ext cx="9144000" cy="1079500"/>
          </a:xfrm>
          <a:prstGeom prst="rect">
            <a:avLst/>
          </a:prstGeom>
          <a:noFill/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1349375" y="350838"/>
            <a:ext cx="7540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1349375" y="1673225"/>
            <a:ext cx="7540625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6578600" y="6489700"/>
            <a:ext cx="201136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r>
              <a:rPr lang="fr-FR"/>
              <a:t>00 MOIS 2011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1349375" y="6488113"/>
            <a:ext cx="521811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/>
              <a:t>EMETTEUR - NOM DE LA PRESENTATION</a:t>
            </a:r>
          </a:p>
        </p:txBody>
      </p:sp>
      <p:sp>
        <p:nvSpPr>
          <p:cNvPr id="19464" name="Rectangle 8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618538" y="6488113"/>
            <a:ext cx="5254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fr-FR"/>
              <a:t>- </a:t>
            </a:r>
            <a:fld id="{3E427B83-549E-B34E-BB9A-342CA227ABDD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Arial" charset="0"/>
          <a:cs typeface="Arial" charset="0"/>
        </a:defRPr>
      </a:lvl9pPr>
    </p:titleStyle>
    <p:bodyStyle>
      <a:lvl1pPr algn="l" rtl="0" fontAlgn="base">
        <a:lnSpc>
          <a:spcPct val="125000"/>
        </a:lnSpc>
        <a:spcBef>
          <a:spcPct val="0"/>
        </a:spcBef>
        <a:spcAft>
          <a:spcPct val="0"/>
        </a:spcAft>
        <a:defRPr sz="1600">
          <a:solidFill>
            <a:schemeClr val="tx2"/>
          </a:solidFill>
          <a:latin typeface="+mn-lt"/>
          <a:ea typeface="+mn-ea"/>
          <a:cs typeface="+mn-cs"/>
        </a:defRPr>
      </a:lvl1pPr>
      <a:lvl2pPr marL="220663" indent="-219075" algn="l" rtl="0" fontAlgn="base">
        <a:lnSpc>
          <a:spcPct val="1250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600">
          <a:solidFill>
            <a:schemeClr val="tx2"/>
          </a:solidFill>
          <a:latin typeface="+mn-lt"/>
          <a:ea typeface="+mn-ea"/>
          <a:cs typeface="+mn-cs"/>
        </a:defRPr>
      </a:lvl2pPr>
      <a:lvl3pPr marL="554038" indent="-127000" algn="l" rtl="0" fontAlgn="base">
        <a:lnSpc>
          <a:spcPct val="125000"/>
        </a:lnSpc>
        <a:spcBef>
          <a:spcPct val="0"/>
        </a:spcBef>
        <a:spcAft>
          <a:spcPct val="0"/>
        </a:spcAft>
        <a:buFont typeface="Arial" charset="0"/>
        <a:buChar char="-"/>
        <a:defRPr sz="1600">
          <a:solidFill>
            <a:schemeClr val="tx2"/>
          </a:solidFill>
          <a:latin typeface="+mn-lt"/>
          <a:ea typeface="+mn-ea"/>
          <a:cs typeface="+mn-cs"/>
        </a:defRPr>
      </a:lvl3pPr>
      <a:lvl4pPr marL="555625" algn="l" rtl="0" fontAlgn="base">
        <a:lnSpc>
          <a:spcPct val="125000"/>
        </a:lnSpc>
        <a:spcBef>
          <a:spcPct val="0"/>
        </a:spcBef>
        <a:spcAft>
          <a:spcPct val="0"/>
        </a:spcAft>
        <a:defRPr sz="1400">
          <a:solidFill>
            <a:schemeClr val="tx2"/>
          </a:solidFill>
          <a:latin typeface="+mn-lt"/>
          <a:ea typeface="+mn-ea"/>
          <a:cs typeface="+mn-cs"/>
        </a:defRPr>
      </a:lvl4pPr>
      <a:lvl5pPr marL="5572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5pPr>
      <a:lvl6pPr marL="10144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6pPr>
      <a:lvl7pPr marL="14716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7pPr>
      <a:lvl8pPr marL="19288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8pPr>
      <a:lvl9pPr marL="23860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24.xml"/><Relationship Id="rId7" Type="http://schemas.openxmlformats.org/officeDocument/2006/relationships/image" Target="../media/image46.jpe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45.png"/><Relationship Id="rId11" Type="http://schemas.openxmlformats.org/officeDocument/2006/relationships/image" Target="../media/image43.jpg"/><Relationship Id="rId5" Type="http://schemas.openxmlformats.org/officeDocument/2006/relationships/image" Target="../media/image44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sr-inria.com/" TargetMode="External"/><Relationship Id="rId1" Type="http://schemas.openxmlformats.org/officeDocument/2006/relationships/slideLayout" Target="../slideLayouts/slideLayout1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iconem.com/en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di.ens.fr/willow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hyperlink" Target="http://www.sofa-framework.org/" TargetMode="External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insimo.fr/" TargetMode="External"/><Relationship Id="rId5" Type="http://schemas.openxmlformats.org/officeDocument/2006/relationships/hyperlink" Target="http://www.youtube.com/watch?v=YL5WB2pxpRw" TargetMode="External"/><Relationship Id="rId4" Type="http://schemas.openxmlformats.org/officeDocument/2006/relationships/hyperlink" Target="https://www.helpmesee.org/Home.aspx" TargetMode="External"/><Relationship Id="rId9" Type="http://schemas.openxmlformats.org/officeDocument/2006/relationships/image" Target="../media/image59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26" Type="http://schemas.openxmlformats.org/officeDocument/2006/relationships/image" Target="../media/image77.jpeg"/><Relationship Id="rId39" Type="http://schemas.openxmlformats.org/officeDocument/2006/relationships/image" Target="../media/image90.wmf"/><Relationship Id="rId21" Type="http://schemas.openxmlformats.org/officeDocument/2006/relationships/image" Target="../media/image73.jpeg"/><Relationship Id="rId34" Type="http://schemas.openxmlformats.org/officeDocument/2006/relationships/image" Target="../media/image85.jpg"/><Relationship Id="rId42" Type="http://schemas.openxmlformats.org/officeDocument/2006/relationships/image" Target="../media/image93.wmf"/><Relationship Id="rId47" Type="http://schemas.openxmlformats.org/officeDocument/2006/relationships/image" Target="../media/image98.jpeg"/><Relationship Id="rId50" Type="http://schemas.openxmlformats.org/officeDocument/2006/relationships/image" Target="../media/image101.jpeg"/><Relationship Id="rId55" Type="http://schemas.openxmlformats.org/officeDocument/2006/relationships/image" Target="../media/image106.png"/><Relationship Id="rId63" Type="http://schemas.openxmlformats.org/officeDocument/2006/relationships/image" Target="../media/image114.png"/><Relationship Id="rId7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6" Type="http://schemas.openxmlformats.org/officeDocument/2006/relationships/image" Target="../media/image68.png"/><Relationship Id="rId20" Type="http://schemas.openxmlformats.org/officeDocument/2006/relationships/image" Target="../media/image72.jpeg"/><Relationship Id="rId29" Type="http://schemas.openxmlformats.org/officeDocument/2006/relationships/image" Target="../media/image80.png"/><Relationship Id="rId41" Type="http://schemas.openxmlformats.org/officeDocument/2006/relationships/image" Target="../media/image92.wmf"/><Relationship Id="rId54" Type="http://schemas.openxmlformats.org/officeDocument/2006/relationships/image" Target="../media/image105.jpeg"/><Relationship Id="rId62" Type="http://schemas.openxmlformats.org/officeDocument/2006/relationships/image" Target="../media/image113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63.png"/><Relationship Id="rId24" Type="http://schemas.openxmlformats.org/officeDocument/2006/relationships/image" Target="../media/image75.png"/><Relationship Id="rId32" Type="http://schemas.openxmlformats.org/officeDocument/2006/relationships/image" Target="../media/image83.jpg"/><Relationship Id="rId37" Type="http://schemas.openxmlformats.org/officeDocument/2006/relationships/image" Target="../media/image88.jpg"/><Relationship Id="rId40" Type="http://schemas.openxmlformats.org/officeDocument/2006/relationships/image" Target="../media/image91.wmf"/><Relationship Id="rId45" Type="http://schemas.openxmlformats.org/officeDocument/2006/relationships/image" Target="../media/image96.png"/><Relationship Id="rId53" Type="http://schemas.openxmlformats.org/officeDocument/2006/relationships/image" Target="../media/image104.png"/><Relationship Id="rId58" Type="http://schemas.openxmlformats.org/officeDocument/2006/relationships/image" Target="../media/image109.png"/><Relationship Id="rId5" Type="http://schemas.openxmlformats.org/officeDocument/2006/relationships/tags" Target="../tags/tag5.xml"/><Relationship Id="rId15" Type="http://schemas.openxmlformats.org/officeDocument/2006/relationships/image" Target="../media/image67.png"/><Relationship Id="rId23" Type="http://schemas.openxmlformats.org/officeDocument/2006/relationships/hyperlink" Target="http://www.esi.nl/" TargetMode="External"/><Relationship Id="rId28" Type="http://schemas.openxmlformats.org/officeDocument/2006/relationships/image" Target="../media/image79.jpg"/><Relationship Id="rId36" Type="http://schemas.openxmlformats.org/officeDocument/2006/relationships/image" Target="../media/image87.jpeg"/><Relationship Id="rId49" Type="http://schemas.openxmlformats.org/officeDocument/2006/relationships/image" Target="../media/image100.jpeg"/><Relationship Id="rId57" Type="http://schemas.openxmlformats.org/officeDocument/2006/relationships/image" Target="../media/image108.jpeg"/><Relationship Id="rId61" Type="http://schemas.openxmlformats.org/officeDocument/2006/relationships/image" Target="../media/image112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31" Type="http://schemas.openxmlformats.org/officeDocument/2006/relationships/image" Target="../media/image82.jpg"/><Relationship Id="rId44" Type="http://schemas.openxmlformats.org/officeDocument/2006/relationships/image" Target="../media/image95.png"/><Relationship Id="rId52" Type="http://schemas.openxmlformats.org/officeDocument/2006/relationships/image" Target="../media/image103.jpeg"/><Relationship Id="rId60" Type="http://schemas.openxmlformats.org/officeDocument/2006/relationships/image" Target="../media/image111.png"/><Relationship Id="rId65" Type="http://schemas.openxmlformats.org/officeDocument/2006/relationships/image" Target="../media/image116.png"/><Relationship Id="rId4" Type="http://schemas.openxmlformats.org/officeDocument/2006/relationships/tags" Target="../tags/tag4.xml"/><Relationship Id="rId9" Type="http://schemas.openxmlformats.org/officeDocument/2006/relationships/image" Target="../media/image61.png"/><Relationship Id="rId14" Type="http://schemas.openxmlformats.org/officeDocument/2006/relationships/image" Target="../media/image66.png"/><Relationship Id="rId22" Type="http://schemas.openxmlformats.org/officeDocument/2006/relationships/image" Target="../media/image74.jpeg"/><Relationship Id="rId27" Type="http://schemas.openxmlformats.org/officeDocument/2006/relationships/image" Target="../media/image78.jpeg"/><Relationship Id="rId30" Type="http://schemas.openxmlformats.org/officeDocument/2006/relationships/image" Target="../media/image81.png"/><Relationship Id="rId35" Type="http://schemas.openxmlformats.org/officeDocument/2006/relationships/image" Target="../media/image86.jpeg"/><Relationship Id="rId43" Type="http://schemas.openxmlformats.org/officeDocument/2006/relationships/image" Target="../media/image94.wmf"/><Relationship Id="rId48" Type="http://schemas.openxmlformats.org/officeDocument/2006/relationships/image" Target="../media/image99.png"/><Relationship Id="rId56" Type="http://schemas.openxmlformats.org/officeDocument/2006/relationships/image" Target="../media/image107.jpeg"/><Relationship Id="rId64" Type="http://schemas.openxmlformats.org/officeDocument/2006/relationships/image" Target="../media/image115.png"/><Relationship Id="rId8" Type="http://schemas.openxmlformats.org/officeDocument/2006/relationships/image" Target="../media/image60.png"/><Relationship Id="rId51" Type="http://schemas.openxmlformats.org/officeDocument/2006/relationships/image" Target="../media/image102.jpeg"/><Relationship Id="rId3" Type="http://schemas.openxmlformats.org/officeDocument/2006/relationships/tags" Target="../tags/tag3.xml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5" Type="http://schemas.openxmlformats.org/officeDocument/2006/relationships/image" Target="../media/image76.jpeg"/><Relationship Id="rId33" Type="http://schemas.openxmlformats.org/officeDocument/2006/relationships/image" Target="../media/image84.jpeg"/><Relationship Id="rId38" Type="http://schemas.openxmlformats.org/officeDocument/2006/relationships/image" Target="../media/image89.wmf"/><Relationship Id="rId46" Type="http://schemas.openxmlformats.org/officeDocument/2006/relationships/image" Target="../media/image97.jpeg"/><Relationship Id="rId59" Type="http://schemas.openxmlformats.org/officeDocument/2006/relationships/image" Target="../media/image11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18" Type="http://schemas.openxmlformats.org/officeDocument/2006/relationships/image" Target="../media/image127.jpeg"/><Relationship Id="rId3" Type="http://schemas.openxmlformats.org/officeDocument/2006/relationships/image" Target="../media/image101.jpeg"/><Relationship Id="rId21" Type="http://schemas.openxmlformats.org/officeDocument/2006/relationships/image" Target="../media/image130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17" Type="http://schemas.openxmlformats.org/officeDocument/2006/relationships/image" Target="../media/image126.png"/><Relationship Id="rId2" Type="http://schemas.openxmlformats.org/officeDocument/2006/relationships/image" Target="../media/image100.jpeg"/><Relationship Id="rId16" Type="http://schemas.openxmlformats.org/officeDocument/2006/relationships/image" Target="../media/image23.emf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08.jpeg"/><Relationship Id="rId15" Type="http://schemas.openxmlformats.org/officeDocument/2006/relationships/image" Target="../media/image125.jpeg"/><Relationship Id="rId23" Type="http://schemas.openxmlformats.org/officeDocument/2006/relationships/image" Target="../media/image132.png"/><Relationship Id="rId10" Type="http://schemas.openxmlformats.org/officeDocument/2006/relationships/image" Target="../media/image120.png"/><Relationship Id="rId19" Type="http://schemas.openxmlformats.org/officeDocument/2006/relationships/image" Target="../media/image128.png"/><Relationship Id="rId4" Type="http://schemas.openxmlformats.org/officeDocument/2006/relationships/image" Target="../media/image102.jpeg"/><Relationship Id="rId9" Type="http://schemas.openxmlformats.org/officeDocument/2006/relationships/image" Target="../media/image119.png"/><Relationship Id="rId14" Type="http://schemas.openxmlformats.org/officeDocument/2006/relationships/image" Target="../media/image124.jpeg"/><Relationship Id="rId22" Type="http://schemas.openxmlformats.org/officeDocument/2006/relationships/image" Target="../media/image13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22.png"/><Relationship Id="rId18" Type="http://schemas.openxmlformats.org/officeDocument/2006/relationships/image" Target="../media/image116.png"/><Relationship Id="rId26" Type="http://schemas.openxmlformats.org/officeDocument/2006/relationships/image" Target="../media/image118.png"/><Relationship Id="rId3" Type="http://schemas.openxmlformats.org/officeDocument/2006/relationships/tags" Target="../tags/tag9.xml"/><Relationship Id="rId21" Type="http://schemas.openxmlformats.org/officeDocument/2006/relationships/image" Target="../media/image123.png"/><Relationship Id="rId7" Type="http://schemas.openxmlformats.org/officeDocument/2006/relationships/image" Target="../media/image132.png"/><Relationship Id="rId12" Type="http://schemas.openxmlformats.org/officeDocument/2006/relationships/image" Target="../media/image100.jpeg"/><Relationship Id="rId17" Type="http://schemas.openxmlformats.org/officeDocument/2006/relationships/image" Target="../media/image108.jpeg"/><Relationship Id="rId25" Type="http://schemas.openxmlformats.org/officeDocument/2006/relationships/image" Target="../media/image117.png"/><Relationship Id="rId2" Type="http://schemas.openxmlformats.org/officeDocument/2006/relationships/tags" Target="../tags/tag8.xml"/><Relationship Id="rId16" Type="http://schemas.openxmlformats.org/officeDocument/2006/relationships/image" Target="../media/image101.jpeg"/><Relationship Id="rId20" Type="http://schemas.openxmlformats.org/officeDocument/2006/relationships/image" Target="../media/image121.png"/><Relationship Id="rId1" Type="http://schemas.openxmlformats.org/officeDocument/2006/relationships/tags" Target="../tags/tag7.xml"/><Relationship Id="rId6" Type="http://schemas.openxmlformats.org/officeDocument/2006/relationships/image" Target="../media/image102.jpeg"/><Relationship Id="rId11" Type="http://schemas.openxmlformats.org/officeDocument/2006/relationships/image" Target="../media/image23.emf"/><Relationship Id="rId24" Type="http://schemas.openxmlformats.org/officeDocument/2006/relationships/image" Target="../media/image13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26.png"/><Relationship Id="rId23" Type="http://schemas.openxmlformats.org/officeDocument/2006/relationships/image" Target="../media/image129.png"/><Relationship Id="rId10" Type="http://schemas.openxmlformats.org/officeDocument/2006/relationships/image" Target="../media/image128.png"/><Relationship Id="rId19" Type="http://schemas.openxmlformats.org/officeDocument/2006/relationships/image" Target="../media/image119.png"/><Relationship Id="rId4" Type="http://schemas.openxmlformats.org/officeDocument/2006/relationships/tags" Target="../tags/tag10.xml"/><Relationship Id="rId9" Type="http://schemas.openxmlformats.org/officeDocument/2006/relationships/image" Target="../media/image124.jpeg"/><Relationship Id="rId14" Type="http://schemas.openxmlformats.org/officeDocument/2006/relationships/image" Target="../media/image127.jpeg"/><Relationship Id="rId22" Type="http://schemas.openxmlformats.org/officeDocument/2006/relationships/image" Target="../media/image125.jpeg"/><Relationship Id="rId27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ommunity.fr/transfert-technologique?lang=en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24174"/>
            <a:ext cx="9144000" cy="1978025"/>
          </a:xfrm>
        </p:spPr>
        <p:txBody>
          <a:bodyPr anchor="ctr" anchorCtr="1"/>
          <a:lstStyle/>
          <a:p>
            <a:pPr algn="r"/>
            <a:r>
              <a:rPr lang="fr-FR" sz="3600" i="1" dirty="0" err="1" smtClean="0"/>
              <a:t>Working</a:t>
            </a:r>
            <a:r>
              <a:rPr lang="fr-FR" sz="3600" i="1" dirty="0" smtClean="0"/>
              <a:t> </a:t>
            </a:r>
            <a:r>
              <a:rPr lang="fr-FR" sz="3600" i="1" dirty="0" err="1" smtClean="0"/>
              <a:t>with</a:t>
            </a:r>
            <a:r>
              <a:rPr lang="fr-FR" sz="3600" i="1" dirty="0" smtClean="0"/>
              <a:t> </a:t>
            </a:r>
            <a:r>
              <a:rPr lang="fr-FR" sz="3600" i="1" dirty="0" err="1" smtClean="0"/>
              <a:t>companies</a:t>
            </a:r>
            <a:r>
              <a:rPr lang="fr-FR" sz="3600" i="1" dirty="0" smtClean="0"/>
              <a:t>, </a:t>
            </a:r>
            <a:br>
              <a:rPr lang="fr-FR" sz="3600" i="1" dirty="0" smtClean="0"/>
            </a:br>
            <a:r>
              <a:rPr lang="fr-FR" sz="3600" i="1" dirty="0" smtClean="0"/>
              <a:t>the Inria</a:t>
            </a:r>
            <a:r>
              <a:rPr lang="fr-FR" sz="3600" i="1" dirty="0"/>
              <a:t> </a:t>
            </a:r>
            <a:r>
              <a:rPr lang="fr-FR" sz="3600" i="1" dirty="0" err="1" smtClean="0"/>
              <a:t>way</a:t>
            </a:r>
            <a:r>
              <a:rPr lang="fr-FR" sz="3600" i="1" dirty="0" smtClean="0"/>
              <a:t> :</a:t>
            </a:r>
            <a:br>
              <a:rPr lang="fr-FR" sz="3600" i="1" dirty="0" smtClean="0"/>
            </a:br>
            <a:r>
              <a:rPr lang="fr-FR" sz="3600" i="1" dirty="0" err="1" smtClean="0"/>
              <a:t>From</a:t>
            </a:r>
            <a:r>
              <a:rPr lang="fr-FR" sz="3600" i="1" dirty="0" smtClean="0"/>
              <a:t> </a:t>
            </a:r>
            <a:r>
              <a:rPr lang="fr-FR" sz="3600" i="1" dirty="0" err="1" smtClean="0"/>
              <a:t>research</a:t>
            </a:r>
            <a:r>
              <a:rPr lang="fr-FR" sz="3600" i="1" dirty="0" smtClean="0"/>
              <a:t> </a:t>
            </a:r>
            <a:r>
              <a:rPr lang="fr-FR" sz="3600" i="1" dirty="0" err="1" smtClean="0"/>
              <a:t>partnership</a:t>
            </a:r>
            <a:r>
              <a:rPr lang="fr-FR" sz="3600" i="1" dirty="0" smtClean="0"/>
              <a:t/>
            </a:r>
            <a:br>
              <a:rPr lang="fr-FR" sz="3600" i="1" dirty="0" smtClean="0"/>
            </a:br>
            <a:r>
              <a:rPr lang="fr-FR" sz="3600" i="1" dirty="0" smtClean="0"/>
              <a:t>to </a:t>
            </a:r>
            <a:r>
              <a:rPr lang="fr-FR" sz="3600" i="1" dirty="0" err="1" smtClean="0"/>
              <a:t>technology</a:t>
            </a:r>
            <a:r>
              <a:rPr lang="fr-FR" sz="3600" i="1" dirty="0" smtClean="0"/>
              <a:t> </a:t>
            </a:r>
            <a:r>
              <a:rPr lang="fr-FR" sz="3600" i="1" dirty="0" err="1" smtClean="0"/>
              <a:t>transfer</a:t>
            </a:r>
            <a:endParaRPr lang="fr-FR" sz="3600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pPr algn="r"/>
            <a:r>
              <a:rPr lang="fr-FR" sz="20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Michel </a:t>
            </a:r>
            <a:r>
              <a:rPr lang="fr-FR" sz="2000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Cosnard</a:t>
            </a:r>
            <a:endParaRPr lang="fr-FR" sz="20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white">
          <a:xfrm>
            <a:off x="1006475" y="6488113"/>
            <a:ext cx="356552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fr-FR" sz="1100" b="1" dirty="0">
              <a:solidFill>
                <a:schemeClr val="bg1"/>
              </a:solidFill>
            </a:endParaRP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white">
          <a:xfrm>
            <a:off x="4572000" y="6488113"/>
            <a:ext cx="406082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r"/>
            <a:endParaRPr lang="fr-FR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Expanding portfolio of projects</a:t>
            </a:r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611560" y="2305682"/>
            <a:ext cx="5032246" cy="3787613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03648" y="4865623"/>
            <a:ext cx="1783502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TLA Proof System</a:t>
            </a:r>
            <a:endParaRPr lang="fr-FR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379310" y="2810730"/>
            <a:ext cx="1824538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Math Components</a:t>
            </a:r>
            <a:endParaRPr lang="fr-FR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843808" y="3645024"/>
            <a:ext cx="1865447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Security</a:t>
            </a:r>
            <a:r>
              <a:rPr lang="en-US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&amp; Privacy</a:t>
            </a:r>
            <a:endParaRPr lang="fr-FR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980376" y="4283804"/>
            <a:ext cx="1383712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ML-Based SE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933530" y="4427820"/>
            <a:ext cx="1598910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Cardiac&amp; Brain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422607" y="5234955"/>
            <a:ext cx="1436612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Video Mining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790259" y="3685674"/>
            <a:ext cx="1446037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Structured ML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231351" y="2843644"/>
            <a:ext cx="1653017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Social Networks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580112" y="2267580"/>
            <a:ext cx="1697452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Cloud workflows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819237" y="3501008"/>
            <a:ext cx="777970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Infoviz</a:t>
            </a:r>
            <a:endParaRPr lang="en-US" dirty="0" smtClean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2123728" y="5949280"/>
            <a:ext cx="1800200" cy="504056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Formal Methods</a:t>
            </a:r>
            <a:endParaRPr lang="fr-FR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5148064" y="5877272"/>
            <a:ext cx="2152873" cy="504056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Machine Learning </a:t>
            </a:r>
            <a:endParaRPr lang="fr-FR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3776531" y="2060848"/>
            <a:ext cx="5115949" cy="3888432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08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Fundamental advances in formal methods</a:t>
            </a:r>
          </a:p>
          <a:p>
            <a:pPr lvl="1"/>
            <a:r>
              <a:rPr lang="en-US" sz="2400" dirty="0"/>
              <a:t>Computer Proof Assistants for </a:t>
            </a:r>
            <a:r>
              <a:rPr lang="en-US" sz="2400" dirty="0" smtClean="0"/>
              <a:t>Mathematicians</a:t>
            </a: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r>
              <a:rPr lang="en-US" sz="2400" dirty="0" smtClean="0"/>
              <a:t>Cyber-security</a:t>
            </a:r>
          </a:p>
          <a:p>
            <a:pPr lvl="2"/>
            <a:r>
              <a:rPr lang="en-US" sz="2400" dirty="0" smtClean="0"/>
              <a:t>Verification </a:t>
            </a:r>
            <a:r>
              <a:rPr lang="en-US" sz="2400" dirty="0"/>
              <a:t>&amp; synthesis of crypto and privacy protocols</a:t>
            </a:r>
          </a:p>
          <a:p>
            <a:pPr lvl="2"/>
            <a:r>
              <a:rPr lang="en-US" sz="2400" dirty="0"/>
              <a:t>Certified compilers of </a:t>
            </a:r>
            <a:r>
              <a:rPr lang="en-US" sz="2400" dirty="0" err="1" smtClean="0"/>
              <a:t>javascript</a:t>
            </a:r>
            <a:endParaRPr lang="en-US" sz="2400" dirty="0" smtClean="0"/>
          </a:p>
          <a:p>
            <a:pPr lvl="1"/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774" y="2276872"/>
            <a:ext cx="2577194" cy="304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48879"/>
            <a:ext cx="2304256" cy="312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815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68"/>
            <a:ext cx="7499176" cy="4785395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 smtClean="0"/>
              <a:t>Breakthroughs in computer vision </a:t>
            </a:r>
            <a:r>
              <a:rPr lang="en-US" sz="2400" dirty="0"/>
              <a:t>&amp;</a:t>
            </a:r>
            <a:r>
              <a:rPr lang="en-US" sz="2400" dirty="0" smtClean="0"/>
              <a:t> medical imaging</a:t>
            </a:r>
          </a:p>
          <a:p>
            <a:pPr lvl="1"/>
            <a:r>
              <a:rPr lang="en-US" sz="2400" dirty="0"/>
              <a:t>Recognition of human actions in </a:t>
            </a:r>
            <a:r>
              <a:rPr lang="en-US" sz="2400" dirty="0" smtClean="0"/>
              <a:t>videos</a:t>
            </a:r>
          </a:p>
          <a:p>
            <a:pPr lvl="1"/>
            <a:r>
              <a:rPr lang="en-US" sz="2400" dirty="0" smtClean="0"/>
              <a:t>Determination of brain activity pattern conditioned by genetics </a:t>
            </a: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marL="457200" lvl="1" indent="0">
              <a:buNone/>
            </a:pPr>
            <a:endParaRPr lang="en-US" sz="2400" dirty="0" smtClean="0"/>
          </a:p>
          <a:p>
            <a:pPr marL="457200" lvl="1" indent="0">
              <a:buNone/>
            </a:pPr>
            <a:endParaRPr lang="en-US" sz="2400" dirty="0" smtClean="0"/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sz="2400" dirty="0" smtClean="0"/>
          </a:p>
          <a:p>
            <a:pPr marL="457200" lvl="1" indent="0">
              <a:buNone/>
            </a:pPr>
            <a:endParaRPr lang="en-US" sz="2400" dirty="0" smtClean="0"/>
          </a:p>
          <a:p>
            <a:pPr marL="457200" lvl="1" indent="0">
              <a:buNone/>
            </a:pPr>
            <a:endParaRPr lang="en-US" sz="2400" dirty="0" smtClean="0"/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sz="2400" dirty="0" smtClean="0"/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sz="2400" dirty="0" smtClean="0"/>
          </a:p>
          <a:p>
            <a:pPr marL="457200" lvl="1" indent="0">
              <a:buNone/>
            </a:pPr>
            <a:endParaRPr lang="en-US" sz="2400" dirty="0"/>
          </a:p>
          <a:p>
            <a:pPr lvl="1"/>
            <a:r>
              <a:rPr lang="en-US" sz="2400" dirty="0" smtClean="0"/>
              <a:t>Personalized modeling of heart behavior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fr-FR" dirty="0"/>
          </a:p>
        </p:txBody>
      </p:sp>
      <p:pic>
        <p:nvPicPr>
          <p:cNvPr id="4" name="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3968" y="2348880"/>
            <a:ext cx="3810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6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3" name="Titre 1"/>
          <p:cNvSpPr>
            <a:spLocks noGrp="1"/>
          </p:cNvSpPr>
          <p:nvPr>
            <p:ph type="title"/>
          </p:nvPr>
        </p:nvSpPr>
        <p:spPr>
          <a:xfrm>
            <a:off x="34925" y="44450"/>
            <a:ext cx="9109075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Times New Roman" charset="0"/>
              </a:rPr>
              <a:t/>
            </a:r>
            <a:br>
              <a:rPr lang="en-US" sz="3600" dirty="0" smtClean="0">
                <a:latin typeface="Times New Roman" charset="0"/>
              </a:rPr>
            </a:br>
            <a:r>
              <a:rPr lang="en-US" sz="3600" dirty="0" smtClean="0">
                <a:latin typeface="Times New Roman" charset="0"/>
              </a:rPr>
              <a:t>Smart </a:t>
            </a:r>
            <a:r>
              <a:rPr lang="en-US" sz="3600" dirty="0">
                <a:latin typeface="Times New Roman" charset="0"/>
              </a:rPr>
              <a:t>Atlas for 4-D Cardiac Images</a:t>
            </a:r>
          </a:p>
        </p:txBody>
      </p:sp>
      <p:sp>
        <p:nvSpPr>
          <p:cNvPr id="325634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sz="1400" smtClean="0">
                <a:solidFill>
                  <a:srgbClr val="000000"/>
                </a:solidFill>
              </a:rPr>
              <a:t>16 October 2013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32563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smtClean="0">
                <a:solidFill>
                  <a:srgbClr val="000000"/>
                </a:solidFill>
              </a:rPr>
              <a:t>Asclepios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611188" y="1341438"/>
            <a:ext cx="3960812" cy="4751387"/>
          </a:xfrm>
          <a:prstGeom prst="rect">
            <a:avLst/>
          </a:prstGeom>
        </p:spPr>
        <p:txBody>
          <a:bodyPr lIns="91397" tIns="45699" rIns="91397" bIns="45699"/>
          <a:lstStyle>
            <a:lvl1pPr marL="342882" indent="-342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2942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18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5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1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48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5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1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Times New Roman"/>
              </a:rPr>
              <a:t>Large databases of 4-D Cardiac Images (real &amp; simulated)</a:t>
            </a:r>
          </a:p>
          <a:p>
            <a:pPr>
              <a:defRPr/>
            </a:pPr>
            <a:endParaRPr lang="en-US" sz="2400" dirty="0">
              <a:solidFill>
                <a:srgbClr val="000000"/>
              </a:solidFill>
              <a:latin typeface="Times New Roman"/>
            </a:endParaRPr>
          </a:p>
          <a:p>
            <a:pPr marL="342727" lvl="1" indent="-342727">
              <a:buClr>
                <a:srgbClr val="FF3300"/>
              </a:buClr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Find most similar 4-D image from an atlas</a:t>
            </a:r>
            <a:endParaRPr lang="en-US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>
              <a:defRPr/>
            </a:pPr>
            <a:endParaRPr lang="en-US" sz="2000" dirty="0">
              <a:solidFill>
                <a:srgbClr val="000000"/>
              </a:solidFill>
              <a:latin typeface="Times New Roman"/>
            </a:endParaRP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Times New Roman"/>
              </a:rPr>
              <a:t>Assist diagnosis and therapy planning</a:t>
            </a:r>
            <a:endParaRPr lang="en-US" sz="2000" dirty="0">
              <a:solidFill>
                <a:srgbClr val="000000"/>
              </a:solidFill>
              <a:latin typeface="Times New Roman"/>
            </a:endParaRPr>
          </a:p>
          <a:p>
            <a:pPr>
              <a:defRPr/>
            </a:pPr>
            <a:endParaRPr lang="en-US" sz="240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5637" name="Content Placeholder 7" descr="C:\Users\jmargeta\Documents\clustering.pn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7238" y="1773238"/>
            <a:ext cx="4468812" cy="3905250"/>
          </a:xfr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50" y="5262563"/>
            <a:ext cx="576263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68838" y="5157788"/>
            <a:ext cx="415925" cy="646112"/>
          </a:xfrm>
          <a:prstGeom prst="rect">
            <a:avLst/>
          </a:prstGeom>
          <a:noFill/>
        </p:spPr>
        <p:txBody>
          <a:bodyPr wrap="none" lIns="91397" tIns="45699" rIns="91397" bIns="45699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?</a:t>
            </a:r>
            <a:endParaRPr lang="fr-FR" sz="2400" b="1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2564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204075" y="6308725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19C600B-1EB3-0C48-96F5-299E737DEC9E}" type="slidenum">
              <a:rPr lang="en-US" sz="1400">
                <a:solidFill>
                  <a:srgbClr val="000000"/>
                </a:solidFill>
              </a:rPr>
              <a:pPr/>
              <a:t>13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14487" y="6381750"/>
            <a:ext cx="763297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Jan </a:t>
            </a:r>
            <a:r>
              <a:rPr lang="en-US" sz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Margeta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, E </a:t>
            </a:r>
            <a:r>
              <a:rPr lang="en-US" sz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Geremia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, A </a:t>
            </a:r>
            <a:r>
              <a:rPr lang="en-US" sz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Criminisi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, N </a:t>
            </a:r>
            <a:r>
              <a:rPr lang="en-US" sz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Ayache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.               Layered </a:t>
            </a:r>
            <a:r>
              <a:rPr lang="en-US" sz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Spatio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-temporal Forests for Left Ventricle Segmentation from 4D Cardiac MRI Data. STACOM Workshop at MICCAI 2011.</a:t>
            </a:r>
          </a:p>
        </p:txBody>
      </p:sp>
      <p:pic>
        <p:nvPicPr>
          <p:cNvPr id="325644" name="Image 16" descr="jan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021388"/>
            <a:ext cx="5826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46" name="Imag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037" y="735894"/>
            <a:ext cx="1277038" cy="47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http://research.microsoft.com/vision/cambridge/figs/MSRC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63017"/>
            <a:ext cx="1375197" cy="48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037" y="163017"/>
            <a:ext cx="996738" cy="36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4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08"/>
    </mc:Choice>
    <mc:Fallback xmlns="">
      <p:transition xmlns:p14="http://schemas.microsoft.com/office/powerpoint/2010/main" spd="slow" advTm="19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7 0.04168 L 0.16028 0.0169 C 0.19466 0.01273 0.23702 -0.00857 0.27627 -0.04145 C 0.32367 -0.07687 0.35441 -0.11947 0.37264 -0.15629 L 0.46206 -0.33063 " pathEditMode="relative" rAng="-1862509" ptsTypes="FffFF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26" y="-135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1" y="260648"/>
            <a:ext cx="8278439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Cardiac Motion Tracking </a:t>
            </a:r>
            <a:br>
              <a:rPr lang="en-US" sz="3200" dirty="0" smtClean="0"/>
            </a:br>
            <a:r>
              <a:rPr lang="en-US" sz="3200" dirty="0" smtClean="0"/>
              <a:t>with uncertainty estimation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1" y="1412776"/>
            <a:ext cx="8278440" cy="4779764"/>
          </a:xfrm>
        </p:spPr>
        <p:txBody>
          <a:bodyPr/>
          <a:lstStyle/>
          <a:p>
            <a:pPr marL="720725" lvl="1" indent="-366713">
              <a:lnSpc>
                <a:spcPct val="100000"/>
              </a:lnSpc>
            </a:pPr>
            <a:endParaRPr lang="en-US" sz="1400" dirty="0"/>
          </a:p>
          <a:p>
            <a:pPr marL="720725" lvl="1" indent="-366713">
              <a:lnSpc>
                <a:spcPct val="100000"/>
              </a:lnSpc>
            </a:pPr>
            <a:endParaRPr lang="en-US" sz="1400" dirty="0" smtClean="0"/>
          </a:p>
          <a:p>
            <a:pPr marL="720725" lvl="1" indent="-366713">
              <a:lnSpc>
                <a:spcPct val="100000"/>
              </a:lnSpc>
            </a:pPr>
            <a:endParaRPr lang="en-US" sz="1400" dirty="0"/>
          </a:p>
          <a:p>
            <a:pPr marL="720725" lvl="1" indent="-366713">
              <a:lnSpc>
                <a:spcPct val="100000"/>
              </a:lnSpc>
            </a:pPr>
            <a:endParaRPr lang="en-US" sz="1400" dirty="0" smtClean="0"/>
          </a:p>
          <a:p>
            <a:pPr marL="720725" lvl="1" indent="-366713">
              <a:lnSpc>
                <a:spcPct val="100000"/>
              </a:lnSpc>
            </a:pPr>
            <a:endParaRPr lang="en-US" sz="1400" dirty="0"/>
          </a:p>
          <a:p>
            <a:pPr marL="720725" lvl="1" indent="-366713">
              <a:lnSpc>
                <a:spcPct val="100000"/>
              </a:lnSpc>
            </a:pPr>
            <a:endParaRPr lang="en-US" sz="1400" dirty="0" smtClean="0"/>
          </a:p>
          <a:p>
            <a:pPr marL="720725" lvl="1" indent="-366713">
              <a:lnSpc>
                <a:spcPct val="100000"/>
              </a:lnSpc>
            </a:pPr>
            <a:endParaRPr lang="en-US" sz="1400" dirty="0"/>
          </a:p>
          <a:p>
            <a:pPr marL="720725" lvl="1" indent="-366713">
              <a:lnSpc>
                <a:spcPct val="100000"/>
              </a:lnSpc>
            </a:pPr>
            <a:endParaRPr lang="en-US" sz="1400" dirty="0" smtClean="0"/>
          </a:p>
          <a:p>
            <a:pPr marL="354012" lvl="1" indent="0">
              <a:lnSpc>
                <a:spcPct val="100000"/>
              </a:lnSpc>
              <a:buNone/>
            </a:pPr>
            <a:endParaRPr lang="en-US" sz="1400" dirty="0"/>
          </a:p>
        </p:txBody>
      </p:sp>
      <p:pic>
        <p:nvPicPr>
          <p:cNvPr id="4" name="v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985" y="1772816"/>
            <a:ext cx="4023502" cy="374441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947807"/>
            <a:ext cx="2592288" cy="249492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224" y="6162848"/>
            <a:ext cx="72072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 useBgFill="1">
        <p:nvSpPr>
          <p:cNvPr id="9" name="ZoneTexte 8"/>
          <p:cNvSpPr txBox="1"/>
          <p:nvPr/>
        </p:nvSpPr>
        <p:spPr>
          <a:xfrm>
            <a:off x="1188393" y="6152529"/>
            <a:ext cx="4392612" cy="647700"/>
          </a:xfrm>
          <a:prstGeom prst="rect">
            <a:avLst/>
          </a:prstGeom>
        </p:spPr>
        <p:txBody>
          <a:bodyPr lIns="91397" tIns="45699" rIns="91397" bIns="4569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L Le </a:t>
            </a:r>
            <a:r>
              <a:rPr lang="en-US" sz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Folgoc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, H </a:t>
            </a:r>
            <a:r>
              <a:rPr lang="en-US" sz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Delingette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, A </a:t>
            </a:r>
            <a:r>
              <a:rPr lang="en-US" sz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Criminisi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, and N </a:t>
            </a:r>
            <a:r>
              <a:rPr lang="en-US" sz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Ayache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Current-based 4D shape analysis for the mechanical personalization of heart models.  MCV Workshop at MICCAI 2012.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623099" y="6473759"/>
            <a:ext cx="1980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Uncertainty Map</a:t>
            </a:r>
            <a:endParaRPr lang="fr-FR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1" name="Content Placeholder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153" y="1432108"/>
            <a:ext cx="2487674" cy="221291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317940" y="3558803"/>
            <a:ext cx="1980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Recovered Motion</a:t>
            </a:r>
            <a:endParaRPr lang="fr-FR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 descr="http://research.microsoft.com/vision/cambridge/figs/MSRC_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63017"/>
            <a:ext cx="1375197" cy="48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182" y="792146"/>
            <a:ext cx="1080691" cy="40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037" y="163017"/>
            <a:ext cx="996738" cy="36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5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10 projects</a:t>
            </a:r>
          </a:p>
          <a:p>
            <a:r>
              <a:rPr lang="en-US" sz="2400" dirty="0"/>
              <a:t>70 permanent researchers (40 Inria, 30 MSR)</a:t>
            </a:r>
          </a:p>
          <a:p>
            <a:r>
              <a:rPr lang="en-US" sz="2400" dirty="0"/>
              <a:t>16 PhD students graduated and 26 (Postdoc/visiting faculty) years hosted</a:t>
            </a:r>
          </a:p>
          <a:p>
            <a:pPr>
              <a:buFont typeface="Wingdings"/>
              <a:buChar char="à"/>
            </a:pPr>
            <a:endParaRPr lang="en-US" sz="2400" dirty="0" smtClean="0">
              <a:sym typeface="Wingdings" pitchFamily="2" charset="2"/>
            </a:endParaRPr>
          </a:p>
          <a:p>
            <a:pPr>
              <a:buFont typeface="Wingdings"/>
              <a:buChar char="à"/>
            </a:pPr>
            <a:r>
              <a:rPr lang="en-US" sz="2400" dirty="0" smtClean="0">
                <a:sym typeface="Wingdings" pitchFamily="2" charset="2"/>
              </a:rPr>
              <a:t>Publications at top venues (ACM POPL, ACM </a:t>
            </a:r>
            <a:r>
              <a:rPr lang="en-US" sz="2400" dirty="0" err="1" smtClean="0">
                <a:sym typeface="Wingdings" pitchFamily="2" charset="2"/>
              </a:rPr>
              <a:t>Siggraph</a:t>
            </a:r>
            <a:r>
              <a:rPr lang="en-US" sz="2400" dirty="0" smtClean="0">
                <a:sym typeface="Wingdings" pitchFamily="2" charset="2"/>
              </a:rPr>
              <a:t>, NIPS, MICCAI, IEEE FOCS…)</a:t>
            </a:r>
            <a:endParaRPr lang="en-US" sz="2400" dirty="0">
              <a:sym typeface="Wingdings" pitchFamily="2" charset="2"/>
            </a:endParaRP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One project led to startup </a:t>
            </a:r>
            <a:r>
              <a:rPr lang="en-US" sz="2400" dirty="0" err="1" smtClean="0"/>
              <a:t>Iconem</a:t>
            </a:r>
            <a:r>
              <a:rPr lang="en-US" sz="2400" dirty="0" smtClean="0"/>
              <a:t>: 3D models of buildings from pictures taken by drones and archeologist drawings</a:t>
            </a:r>
            <a:endParaRPr lang="en-US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674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10 projects</a:t>
            </a:r>
          </a:p>
          <a:p>
            <a:r>
              <a:rPr lang="en-US" sz="2400" dirty="0" smtClean="0"/>
              <a:t>70 permanent researchers (40 </a:t>
            </a:r>
            <a:r>
              <a:rPr lang="en-US" sz="2400" dirty="0" err="1" smtClean="0"/>
              <a:t>Inria</a:t>
            </a:r>
            <a:r>
              <a:rPr lang="en-US" sz="2400" dirty="0" smtClean="0"/>
              <a:t>, 30 MSR)</a:t>
            </a:r>
          </a:p>
          <a:p>
            <a:r>
              <a:rPr lang="en-US" sz="2400" dirty="0" smtClean="0"/>
              <a:t>16 PhD students graduated and 26 (Postdoc/visiting faculty) years hosted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2400" dirty="0"/>
          </a:p>
          <a:p>
            <a:pPr marL="0" indent="0">
              <a:buNone/>
            </a:pPr>
            <a:r>
              <a:rPr lang="fr-FR" sz="2400" dirty="0">
                <a:hlinkClick r:id="rId2"/>
              </a:rPr>
              <a:t>http://www.msr-inria.com/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95747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fr-FR">
              <a:solidFill>
                <a:srgbClr val="000000"/>
              </a:solidFill>
              <a:ea typeface="+mn-ea"/>
            </a:endParaRPr>
          </a:p>
        </p:txBody>
      </p:sp>
      <p:sp>
        <p:nvSpPr>
          <p:cNvPr id="19458" name="Rectang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CBT - CUSTOMER PROOF POINTS</a:t>
            </a:r>
            <a:br>
              <a:rPr lang="en-US" smtClean="0"/>
            </a:br>
            <a:endParaRPr lang="en-US" smtClean="0"/>
          </a:p>
        </p:txBody>
      </p:sp>
      <p:sp>
        <p:nvSpPr>
          <p:cNvPr id="19459" name="Rectang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September 16, 2011</a:t>
            </a:r>
          </a:p>
        </p:txBody>
      </p:sp>
      <p:sp>
        <p:nvSpPr>
          <p:cNvPr id="19460" name="Rectangle 10"/>
          <p:cNvSpPr>
            <a:spLocks/>
          </p:cNvSpPr>
          <p:nvPr/>
        </p:nvSpPr>
        <p:spPr bwMode="auto">
          <a:xfrm>
            <a:off x="192088" y="4367213"/>
            <a:ext cx="89519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ts val="3700"/>
              </a:lnSpc>
              <a:tabLst>
                <a:tab pos="8424863" algn="r"/>
              </a:tabLst>
            </a:pPr>
            <a:r>
              <a:rPr lang="en-US" sz="2800" b="1" dirty="0">
                <a:solidFill>
                  <a:srgbClr val="404040"/>
                </a:solidFill>
                <a:latin typeface="Tahoma" pitchFamily="34" charset="0"/>
                <a:ea typeface="+mn-ea"/>
              </a:rPr>
              <a:t>Common lab INRIA – Alcatel Lucent Bell Labs </a:t>
            </a:r>
          </a:p>
          <a:p>
            <a:pPr eaLnBrk="0" hangingPunct="0">
              <a:lnSpc>
                <a:spcPts val="3700"/>
              </a:lnSpc>
              <a:tabLst>
                <a:tab pos="8424863" algn="r"/>
              </a:tabLst>
            </a:pPr>
            <a:r>
              <a:rPr lang="en-US" sz="2400" dirty="0" smtClean="0">
                <a:solidFill>
                  <a:srgbClr val="404040"/>
                </a:solidFill>
                <a:latin typeface="Tahoma" pitchFamily="34" charset="0"/>
                <a:ea typeface="+mn-ea"/>
              </a:rPr>
              <a:t>Co-directors: Albert </a:t>
            </a:r>
            <a:r>
              <a:rPr lang="en-US" sz="2400" dirty="0" err="1" smtClean="0">
                <a:solidFill>
                  <a:srgbClr val="404040"/>
                </a:solidFill>
                <a:latin typeface="Tahoma" pitchFamily="34" charset="0"/>
                <a:ea typeface="+mn-ea"/>
              </a:rPr>
              <a:t>Benveniste</a:t>
            </a:r>
            <a:r>
              <a:rPr lang="en-US" sz="2400" dirty="0" smtClean="0">
                <a:solidFill>
                  <a:srgbClr val="404040"/>
                </a:solidFill>
                <a:latin typeface="Tahoma" pitchFamily="34" charset="0"/>
                <a:ea typeface="+mn-ea"/>
              </a:rPr>
              <a:t> (Inria), </a:t>
            </a:r>
            <a:r>
              <a:rPr lang="en-US" sz="2400" u="sng" dirty="0" smtClean="0">
                <a:solidFill>
                  <a:srgbClr val="404040"/>
                </a:solidFill>
                <a:latin typeface="Tahoma" pitchFamily="34" charset="0"/>
                <a:ea typeface="+mn-ea"/>
              </a:rPr>
              <a:t>Olivier </a:t>
            </a:r>
            <a:r>
              <a:rPr lang="en-US" sz="2400" u="sng" dirty="0" err="1" smtClean="0">
                <a:solidFill>
                  <a:srgbClr val="404040"/>
                </a:solidFill>
                <a:latin typeface="Tahoma" pitchFamily="34" charset="0"/>
                <a:ea typeface="+mn-ea"/>
              </a:rPr>
              <a:t>Audouin</a:t>
            </a:r>
            <a:r>
              <a:rPr lang="en-US" sz="2400" u="sng" dirty="0" smtClean="0">
                <a:solidFill>
                  <a:srgbClr val="404040"/>
                </a:solidFill>
                <a:latin typeface="Tahoma" pitchFamily="34" charset="0"/>
                <a:ea typeface="+mn-ea"/>
              </a:rPr>
              <a:t> (ALU)</a:t>
            </a:r>
            <a:endParaRPr lang="en-US" sz="2400" dirty="0">
              <a:solidFill>
                <a:srgbClr val="404040"/>
              </a:solidFill>
              <a:latin typeface="Tahoma" pitchFamily="34" charset="0"/>
              <a:ea typeface="+mn-ea"/>
            </a:endParaRPr>
          </a:p>
          <a:p>
            <a:pPr eaLnBrk="0" hangingPunct="0">
              <a:lnSpc>
                <a:spcPts val="3700"/>
              </a:lnSpc>
              <a:tabLst>
                <a:tab pos="8424863" algn="r"/>
              </a:tabLst>
            </a:pPr>
            <a:r>
              <a:rPr lang="en-US" sz="2000" b="1" dirty="0">
                <a:solidFill>
                  <a:srgbClr val="404040"/>
                </a:solidFill>
                <a:latin typeface="Tahoma" pitchFamily="34" charset="0"/>
                <a:ea typeface="+mn-ea"/>
              </a:rPr>
              <a:t/>
            </a:r>
            <a:br>
              <a:rPr lang="en-US" sz="2000" b="1" dirty="0">
                <a:solidFill>
                  <a:srgbClr val="404040"/>
                </a:solidFill>
                <a:latin typeface="Tahoma" pitchFamily="34" charset="0"/>
                <a:ea typeface="+mn-ea"/>
              </a:rPr>
            </a:br>
            <a:r>
              <a:rPr lang="en-US" sz="2000" dirty="0">
                <a:solidFill>
                  <a:srgbClr val="404040"/>
                </a:solidFill>
                <a:latin typeface="Tahoma" pitchFamily="34" charset="0"/>
                <a:ea typeface="+mn-ea"/>
              </a:rPr>
              <a:t>	2013 </a:t>
            </a:r>
            <a:r>
              <a:rPr lang="en-US" sz="2000" baseline="30000" dirty="0">
                <a:solidFill>
                  <a:srgbClr val="404040"/>
                </a:solidFill>
                <a:latin typeface="Tahoma" pitchFamily="34" charset="0"/>
                <a:ea typeface="+mn-ea"/>
              </a:rPr>
              <a:t/>
            </a:r>
            <a:br>
              <a:rPr lang="en-US" sz="2000" baseline="30000" dirty="0">
                <a:solidFill>
                  <a:srgbClr val="404040"/>
                </a:solidFill>
                <a:latin typeface="Tahoma" pitchFamily="34" charset="0"/>
                <a:ea typeface="+mn-ea"/>
              </a:rPr>
            </a:br>
            <a:endParaRPr lang="en-US" sz="2800" b="1" dirty="0">
              <a:solidFill>
                <a:srgbClr val="404040"/>
              </a:solidFill>
              <a:latin typeface="Tahoma" pitchFamily="34" charset="0"/>
              <a:ea typeface="+mn-ea"/>
            </a:endParaRPr>
          </a:p>
        </p:txBody>
      </p:sp>
      <p:pic>
        <p:nvPicPr>
          <p:cNvPr id="19461" name="Picture 6" descr="cover 1b5327-8FE"/>
          <p:cNvPicPr>
            <a:picLocks noChangeAspect="1" noChangeArrowheads="1"/>
          </p:cNvPicPr>
          <p:nvPr/>
        </p:nvPicPr>
        <p:blipFill>
          <a:blip r:embed="rId3" cstate="print"/>
          <a:srcRect l="13188" t="18755" r="14229" b="14903"/>
          <a:stretch>
            <a:fillRect/>
          </a:stretch>
        </p:blipFill>
        <p:spPr bwMode="auto">
          <a:xfrm>
            <a:off x="311150" y="311150"/>
            <a:ext cx="8526463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45103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a cooperation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1997: first framework agreement between Alcatel &amp; </a:t>
            </a:r>
            <a:r>
              <a:rPr lang="en-US" dirty="0" err="1" smtClean="0">
                <a:solidFill>
                  <a:schemeClr val="tx1"/>
                </a:solidFill>
              </a:rPr>
              <a:t>Inria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Steering committee (“</a:t>
            </a:r>
            <a:r>
              <a:rPr lang="en-US" i="1" dirty="0" err="1" smtClean="0">
                <a:solidFill>
                  <a:schemeClr val="tx2"/>
                </a:solidFill>
              </a:rPr>
              <a:t>copil</a:t>
            </a:r>
            <a:r>
              <a:rPr lang="en-US" dirty="0" smtClean="0">
                <a:solidFill>
                  <a:schemeClr val="tx2"/>
                </a:solidFill>
              </a:rPr>
              <a:t>”)</a:t>
            </a:r>
            <a:r>
              <a:rPr lang="en-US" dirty="0">
                <a:solidFill>
                  <a:schemeClr val="tx2"/>
                </a:solidFill>
              </a:rPr>
              <a:t> ; sharing the industrial vision </a:t>
            </a:r>
            <a:r>
              <a:rPr lang="en-US" dirty="0" smtClean="0">
                <a:solidFill>
                  <a:schemeClr val="tx2"/>
                </a:solidFill>
              </a:rPr>
              <a:t>of Alcatel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Call for targeted research programs, from Alcatel to </a:t>
            </a:r>
            <a:r>
              <a:rPr lang="en-US" dirty="0" err="1" smtClean="0">
                <a:solidFill>
                  <a:schemeClr val="tx2"/>
                </a:solidFill>
              </a:rPr>
              <a:t>Inria</a:t>
            </a:r>
            <a:r>
              <a:rPr lang="en-US" dirty="0" smtClean="0">
                <a:solidFill>
                  <a:schemeClr val="tx2"/>
                </a:solidFill>
              </a:rPr>
              <a:t> via “</a:t>
            </a:r>
            <a:r>
              <a:rPr lang="en-US" dirty="0" err="1" smtClean="0">
                <a:solidFill>
                  <a:schemeClr val="tx2"/>
                </a:solidFill>
              </a:rPr>
              <a:t>copil</a:t>
            </a:r>
            <a:r>
              <a:rPr lang="en-US" dirty="0" smtClean="0">
                <a:solidFill>
                  <a:schemeClr val="tx2"/>
                </a:solidFill>
              </a:rPr>
              <a:t>”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2003: Alcatel launches an </a:t>
            </a:r>
            <a:r>
              <a:rPr lang="en-US" i="1" dirty="0" smtClean="0">
                <a:solidFill>
                  <a:schemeClr val="tx1"/>
                </a:solidFill>
              </a:rPr>
              <a:t>External Research Program</a:t>
            </a:r>
            <a:r>
              <a:rPr lang="en-US" dirty="0" smtClean="0">
                <a:solidFill>
                  <a:schemeClr val="tx1"/>
                </a:solidFill>
              </a:rPr>
              <a:t> with 10 academic partners worldwide (</a:t>
            </a:r>
            <a:r>
              <a:rPr lang="en-US" dirty="0" err="1" smtClean="0">
                <a:solidFill>
                  <a:schemeClr val="tx1"/>
                </a:solidFill>
              </a:rPr>
              <a:t>Inria</a:t>
            </a:r>
            <a:r>
              <a:rPr lang="en-US" dirty="0" smtClean="0">
                <a:solidFill>
                  <a:schemeClr val="tx1"/>
                </a:solidFill>
              </a:rPr>
              <a:t>=1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partner, serves as a benchmark)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Same operating mode as above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Alcatel wants to focus its </a:t>
            </a:r>
            <a:r>
              <a:rPr lang="en-US" dirty="0" err="1" smtClean="0">
                <a:solidFill>
                  <a:schemeClr val="tx2"/>
                </a:solidFill>
              </a:rPr>
              <a:t>cooperations</a:t>
            </a:r>
            <a:r>
              <a:rPr lang="en-US" dirty="0" smtClean="0">
                <a:solidFill>
                  <a:schemeClr val="tx2"/>
                </a:solidFill>
              </a:rPr>
              <a:t> on selected academic partners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2008: The Alcatel-Lucent </a:t>
            </a:r>
            <a:r>
              <a:rPr lang="en-US" dirty="0" err="1" smtClean="0">
                <a:solidFill>
                  <a:schemeClr val="tx1"/>
                </a:solidFill>
              </a:rPr>
              <a:t>BellLabs</a:t>
            </a:r>
            <a:r>
              <a:rPr lang="en-US" dirty="0" smtClean="0">
                <a:solidFill>
                  <a:schemeClr val="tx1"/>
                </a:solidFill>
              </a:rPr>
              <a:t> / </a:t>
            </a:r>
            <a:r>
              <a:rPr lang="en-US" dirty="0" err="1" smtClean="0">
                <a:solidFill>
                  <a:schemeClr val="tx1"/>
                </a:solidFill>
              </a:rPr>
              <a:t>Inria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i="1" dirty="0" smtClean="0">
                <a:solidFill>
                  <a:schemeClr val="tx1"/>
                </a:solidFill>
              </a:rPr>
              <a:t>Common Lab </a:t>
            </a:r>
            <a:r>
              <a:rPr lang="en-US" dirty="0" smtClean="0">
                <a:solidFill>
                  <a:schemeClr val="tx1"/>
                </a:solidFill>
              </a:rPr>
              <a:t>is launched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Steering Committee; sharing the industrial vision of ALU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3-4 year research agenda structured into a few ADR (Actions de </a:t>
            </a:r>
            <a:r>
              <a:rPr lang="en-US" dirty="0" err="1" smtClean="0">
                <a:solidFill>
                  <a:schemeClr val="tx2"/>
                </a:solidFill>
              </a:rPr>
              <a:t>Recherche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Each ADR gathers researchers from both sides</a:t>
            </a:r>
            <a:endParaRPr lang="fr-F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7711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Objectives of our common lab</a:t>
            </a:r>
          </a:p>
        </p:txBody>
      </p:sp>
      <p:sp>
        <p:nvSpPr>
          <p:cNvPr id="39938" name="Espace réservé du contenu 2"/>
          <p:cNvSpPr>
            <a:spLocks noGrp="1"/>
          </p:cNvSpPr>
          <p:nvPr>
            <p:ph idx="1"/>
          </p:nvPr>
        </p:nvSpPr>
        <p:spPr>
          <a:xfrm>
            <a:off x="228600" y="1060450"/>
            <a:ext cx="8583613" cy="45259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fr-FR" sz="2400" b="1" dirty="0" smtClean="0"/>
              <a:t>As </a:t>
            </a:r>
            <a:r>
              <a:rPr lang="fr-FR" sz="2400" b="1" dirty="0" err="1" smtClean="0"/>
              <a:t>defined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its</a:t>
            </a:r>
            <a:r>
              <a:rPr lang="fr-FR" sz="2400" b="1" dirty="0" smtClean="0"/>
              <a:t> startup</a:t>
            </a:r>
            <a:r>
              <a:rPr lang="en-US" sz="2400" b="1" dirty="0" smtClean="0"/>
              <a:t>…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/>
              <a:t>Coordinated,  long term,  bold joint actions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/>
              <a:t>Associate ALU and Inria teams at early stage of research</a:t>
            </a:r>
          </a:p>
          <a:p>
            <a:pPr lvl="2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/>
              <a:t>Mixing cultures</a:t>
            </a:r>
          </a:p>
          <a:p>
            <a:pPr lvl="2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/>
              <a:t>Building a common strategic vision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/>
              <a:t>To promote innovation coupled with  excellence of results</a:t>
            </a:r>
          </a:p>
          <a:p>
            <a:pPr lvl="2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/>
              <a:t>Publications</a:t>
            </a:r>
          </a:p>
          <a:p>
            <a:pPr lvl="2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/>
              <a:t>Patents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/>
              <a:t>Create a pool of young researchers </a:t>
            </a:r>
          </a:p>
          <a:p>
            <a:pPr lvl="2">
              <a:spcBef>
                <a:spcPts val="600"/>
              </a:spcBef>
            </a:pPr>
            <a:r>
              <a:rPr lang="en-US" sz="1800" dirty="0" err="1" smtClean="0"/>
              <a:t>phD</a:t>
            </a:r>
            <a:r>
              <a:rPr lang="en-US" sz="1800" dirty="0" smtClean="0"/>
              <a:t> and post docs hired by INRIA and fully dedicated to the common lab</a:t>
            </a:r>
          </a:p>
          <a:p>
            <a:pPr marL="0" indent="0">
              <a:buFont typeface="Arial" charset="0"/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8136051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712642"/>
            <a:ext cx="4953000" cy="432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" name="Rectangle 9"/>
          <p:cNvSpPr>
            <a:spLocks noGrp="1" noChangeArrowheads="1"/>
          </p:cNvSpPr>
          <p:nvPr>
            <p:ph type="title"/>
          </p:nvPr>
        </p:nvSpPr>
        <p:spPr>
          <a:xfrm>
            <a:off x="266700" y="0"/>
            <a:ext cx="4070350" cy="939800"/>
          </a:xfrm>
        </p:spPr>
        <p:txBody>
          <a:bodyPr/>
          <a:lstStyle/>
          <a:p>
            <a:r>
              <a:rPr lang="fr-FR" sz="32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Inria </a:t>
            </a:r>
            <a:r>
              <a:rPr lang="fr-FR" sz="3200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at</a:t>
            </a:r>
            <a:r>
              <a:rPr lang="fr-FR" sz="32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a </a:t>
            </a:r>
            <a:r>
              <a:rPr lang="fr-FR" sz="3200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g</a:t>
            </a:r>
            <a:r>
              <a:rPr lang="fr-FR" sz="3200" dirty="0" err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lance</a:t>
            </a:r>
            <a:endParaRPr lang="fr-FR" sz="24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0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77800" y="1130300"/>
            <a:ext cx="5143500" cy="4521200"/>
          </a:xfrm>
        </p:spPr>
        <p:txBody>
          <a:bodyPr/>
          <a:lstStyle/>
          <a:p>
            <a:pPr marL="361950" indent="-361950">
              <a:lnSpc>
                <a:spcPct val="90000"/>
              </a:lnSpc>
              <a:buClr>
                <a:schemeClr val="bg2"/>
              </a:buClr>
              <a:buFontTx/>
              <a:buChar char="•"/>
            </a:pPr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 national </a:t>
            </a:r>
            <a:r>
              <a:rPr lang="fr-FR" sz="20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institute</a:t>
            </a:r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with</a:t>
            </a:r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8 </a:t>
            </a:r>
            <a:r>
              <a:rPr lang="fr-FR" sz="20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regional</a:t>
            </a:r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centers</a:t>
            </a:r>
            <a:endParaRPr lang="fr-FR" sz="20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61950" indent="-361950">
              <a:lnSpc>
                <a:spcPct val="90000"/>
              </a:lnSpc>
              <a:buClr>
                <a:schemeClr val="bg2"/>
              </a:buClr>
              <a:buFontTx/>
              <a:buChar char="•"/>
            </a:pPr>
            <a:endParaRPr lang="fr-FR" sz="20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61950" indent="-361950">
              <a:lnSpc>
                <a:spcPct val="90000"/>
              </a:lnSpc>
              <a:buClr>
                <a:schemeClr val="bg2"/>
              </a:buClr>
              <a:buFontTx/>
              <a:buChar char="•"/>
            </a:pPr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 </a:t>
            </a:r>
            <a:r>
              <a:rPr lang="fr-FR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5 </a:t>
            </a:r>
            <a:r>
              <a:rPr lang="fr-FR" sz="20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years</a:t>
            </a:r>
            <a:r>
              <a:rPr lang="fr-FR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strategic</a:t>
            </a:r>
            <a:r>
              <a:rPr lang="fr-FR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plan</a:t>
            </a:r>
          </a:p>
          <a:p>
            <a:pPr marL="361950" indent="-361950">
              <a:lnSpc>
                <a:spcPct val="90000"/>
              </a:lnSpc>
              <a:buClr>
                <a:schemeClr val="bg2"/>
              </a:buClr>
            </a:pPr>
            <a:endParaRPr lang="fr-FR" sz="20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61950" indent="-361950">
              <a:lnSpc>
                <a:spcPct val="90000"/>
              </a:lnSpc>
              <a:buClr>
                <a:schemeClr val="bg2"/>
              </a:buClr>
              <a:buFontTx/>
              <a:buChar char="•"/>
            </a:pPr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An </a:t>
            </a:r>
            <a:r>
              <a:rPr lang="fr-FR" sz="20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organization</a:t>
            </a:r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based</a:t>
            </a:r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on </a:t>
            </a:r>
            <a:r>
              <a:rPr lang="fr-FR" sz="2000" i="1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project</a:t>
            </a:r>
            <a:r>
              <a:rPr lang="fr-FR" sz="2000" i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teams </a:t>
            </a:r>
            <a:endParaRPr lang="fr-FR" sz="1800" dirty="0" smtClean="0">
              <a:solidFill>
                <a:schemeClr val="tx1"/>
              </a:solidFill>
              <a:latin typeface="Arial" charset="0"/>
              <a:ea typeface="ＭＳ Ｐゴシック" charset="0"/>
            </a:endParaRPr>
          </a:p>
          <a:p>
            <a:pPr marL="787400" lvl="1" indent="-304800">
              <a:lnSpc>
                <a:spcPct val="120000"/>
              </a:lnSpc>
              <a:buFont typeface="Lucida Grande"/>
              <a:buChar char="–"/>
            </a:pPr>
            <a:r>
              <a:rPr lang="fr-FR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10</a:t>
            </a:r>
            <a:r>
              <a:rPr lang="fr-FR" sz="18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-20 </a:t>
            </a:r>
            <a:r>
              <a:rPr lang="fr-FR" sz="1800" dirty="0" err="1">
                <a:solidFill>
                  <a:schemeClr val="tx1"/>
                </a:solidFill>
                <a:latin typeface="Arial" charset="0"/>
                <a:ea typeface="ＭＳ Ｐゴシック" charset="0"/>
              </a:rPr>
              <a:t>scientists</a:t>
            </a:r>
            <a:r>
              <a:rPr lang="fr-FR" sz="18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Arial" charset="0"/>
                <a:ea typeface="ＭＳ Ｐゴシック" charset="0"/>
              </a:rPr>
              <a:t>with</a:t>
            </a:r>
            <a:r>
              <a:rPr lang="fr-FR" sz="18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 a </a:t>
            </a:r>
            <a:r>
              <a:rPr lang="fr-FR" sz="1800" dirty="0" err="1">
                <a:solidFill>
                  <a:schemeClr val="tx1"/>
                </a:solidFill>
                <a:latin typeface="Arial" charset="0"/>
                <a:ea typeface="ＭＳ Ｐゴシック" charset="0"/>
              </a:rPr>
              <a:t>strong</a:t>
            </a:r>
            <a:r>
              <a:rPr lang="fr-FR" sz="18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Arial" charset="0"/>
                <a:ea typeface="ＭＳ Ｐゴシック" charset="0"/>
              </a:rPr>
              <a:t>scientific</a:t>
            </a:r>
            <a:r>
              <a:rPr lang="fr-FR" sz="18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 leadership and a </a:t>
            </a:r>
            <a:r>
              <a:rPr lang="fr-FR" sz="1800" dirty="0" err="1">
                <a:solidFill>
                  <a:schemeClr val="tx1"/>
                </a:solidFill>
                <a:latin typeface="Arial" charset="0"/>
                <a:ea typeface="ＭＳ Ｐゴシック" charset="0"/>
              </a:rPr>
              <a:t>clear</a:t>
            </a:r>
            <a:r>
              <a:rPr lang="fr-FR" sz="18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 focus</a:t>
            </a:r>
          </a:p>
          <a:p>
            <a:pPr marL="787400" lvl="1" indent="-304800">
              <a:lnSpc>
                <a:spcPct val="120000"/>
              </a:lnSpc>
              <a:buFont typeface="Lucida Grande"/>
              <a:buChar char="–"/>
            </a:pPr>
            <a:r>
              <a:rPr lang="fr-FR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Assessment</a:t>
            </a:r>
            <a:r>
              <a:rPr lang="fr-FR" sz="18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: </a:t>
            </a:r>
            <a:r>
              <a:rPr lang="fr-FR" sz="1800" dirty="0" err="1">
                <a:solidFill>
                  <a:schemeClr val="tx1"/>
                </a:solidFill>
                <a:latin typeface="Arial" charset="0"/>
                <a:ea typeface="ＭＳ Ｐゴシック" charset="0"/>
              </a:rPr>
              <a:t>every</a:t>
            </a:r>
            <a:r>
              <a:rPr lang="fr-FR" sz="18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 4 </a:t>
            </a:r>
            <a:r>
              <a:rPr lang="fr-FR" sz="1800" dirty="0" err="1">
                <a:solidFill>
                  <a:schemeClr val="tx1"/>
                </a:solidFill>
                <a:latin typeface="Arial" charset="0"/>
                <a:ea typeface="ＭＳ Ｐゴシック" charset="0"/>
              </a:rPr>
              <a:t>years</a:t>
            </a:r>
            <a:endParaRPr lang="fr-FR" sz="18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  <a:p>
            <a:pPr marL="787400" lvl="1" indent="-304800">
              <a:lnSpc>
                <a:spcPct val="120000"/>
              </a:lnSpc>
              <a:buFont typeface="Lucida Grande"/>
              <a:buChar char="–"/>
            </a:pPr>
            <a:r>
              <a:rPr lang="fr-FR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About </a:t>
            </a:r>
            <a:r>
              <a:rPr lang="fr-FR" sz="18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200 teams, 80% in </a:t>
            </a:r>
            <a:r>
              <a:rPr lang="fr-FR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partnership</a:t>
            </a:r>
            <a:endParaRPr lang="fr-FR" sz="1800" dirty="0" smtClean="0">
              <a:solidFill>
                <a:schemeClr val="tx1"/>
              </a:solidFill>
              <a:latin typeface="Arial" charset="0"/>
              <a:ea typeface="ＭＳ Ｐゴシック" charset="0"/>
            </a:endParaRPr>
          </a:p>
          <a:p>
            <a:pPr marL="787400" lvl="1" indent="-304800">
              <a:lnSpc>
                <a:spcPct val="90000"/>
              </a:lnSpc>
            </a:pPr>
            <a:endParaRPr lang="fr-FR" sz="18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  <a:p>
            <a:pPr marL="361950" indent="-361950">
              <a:lnSpc>
                <a:spcPct val="90000"/>
              </a:lnSpc>
              <a:buClr>
                <a:schemeClr val="bg2"/>
              </a:buClr>
              <a:buFontTx/>
              <a:buChar char="•"/>
            </a:pPr>
            <a:r>
              <a:rPr lang="fr-FR" sz="20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Features</a:t>
            </a:r>
            <a:endParaRPr lang="fr-FR" sz="20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787400" lvl="1" indent="-304800">
              <a:lnSpc>
                <a:spcPct val="120000"/>
              </a:lnSpc>
              <a:buFont typeface="Lucida Grande"/>
              <a:buChar char="–"/>
            </a:pPr>
            <a:r>
              <a:rPr lang="fr-FR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4200 </a:t>
            </a:r>
            <a:r>
              <a:rPr lang="fr-FR" sz="18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pp, incl. </a:t>
            </a:r>
            <a:r>
              <a:rPr lang="fr-FR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3400 </a:t>
            </a:r>
            <a:r>
              <a:rPr lang="fr-FR" sz="1800" dirty="0" err="1">
                <a:solidFill>
                  <a:schemeClr val="tx1"/>
                </a:solidFill>
                <a:latin typeface="Arial" charset="0"/>
                <a:ea typeface="ＭＳ Ｐゴシック" charset="0"/>
              </a:rPr>
              <a:t>scientists</a:t>
            </a:r>
            <a:r>
              <a:rPr lang="fr-FR" sz="18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 (1200 </a:t>
            </a:r>
            <a:r>
              <a:rPr lang="fr-FR" sz="1800" dirty="0" err="1">
                <a:solidFill>
                  <a:schemeClr val="tx1"/>
                </a:solidFill>
                <a:latin typeface="Arial" charset="0"/>
                <a:ea typeface="ＭＳ Ｐゴシック" charset="0"/>
              </a:rPr>
              <a:t>PhD</a:t>
            </a:r>
            <a:r>
              <a:rPr lang="fr-FR" sz="18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)</a:t>
            </a:r>
          </a:p>
          <a:p>
            <a:pPr marL="787400" lvl="1" indent="-304800">
              <a:lnSpc>
                <a:spcPct val="120000"/>
              </a:lnSpc>
              <a:buFont typeface="Lucida Grande"/>
              <a:buChar char="–"/>
            </a:pPr>
            <a:r>
              <a:rPr lang="fr-FR" sz="18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Annual</a:t>
            </a:r>
            <a:r>
              <a:rPr lang="fr-FR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 budget of 235 </a:t>
            </a:r>
            <a:r>
              <a:rPr lang="fr-FR" sz="18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millions </a:t>
            </a:r>
            <a:r>
              <a:rPr lang="fr-FR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euros</a:t>
            </a:r>
          </a:p>
          <a:p>
            <a:pPr marL="787400" lvl="1" indent="-304800">
              <a:lnSpc>
                <a:spcPct val="120000"/>
              </a:lnSpc>
              <a:buFont typeface="Lucida Grande"/>
              <a:buChar char="–"/>
            </a:pPr>
            <a:r>
              <a:rPr lang="fr-FR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31 ERC Grants</a:t>
            </a:r>
            <a:endParaRPr lang="fr-FR" sz="18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  <a:p>
            <a:pPr marL="787400" lvl="1" indent="-304800">
              <a:lnSpc>
                <a:spcPct val="120000"/>
              </a:lnSpc>
              <a:buFont typeface="Lucida Grande"/>
              <a:buChar char="–"/>
            </a:pPr>
            <a:r>
              <a:rPr lang="fr-FR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1000 </a:t>
            </a:r>
            <a:r>
              <a:rPr lang="fr-FR" sz="18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softwares 		(100/</a:t>
            </a:r>
            <a:r>
              <a:rPr lang="fr-FR" sz="1800" dirty="0" err="1">
                <a:solidFill>
                  <a:schemeClr val="tx1"/>
                </a:solidFill>
                <a:latin typeface="Arial" charset="0"/>
                <a:ea typeface="ＭＳ Ｐゴシック" charset="0"/>
              </a:rPr>
              <a:t>yr</a:t>
            </a:r>
            <a:r>
              <a:rPr lang="fr-FR" sz="18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)</a:t>
            </a:r>
          </a:p>
          <a:p>
            <a:pPr marL="787400" lvl="1" indent="-304800">
              <a:lnSpc>
                <a:spcPct val="120000"/>
              </a:lnSpc>
              <a:buFont typeface="Lucida Grande"/>
              <a:buChar char="–"/>
            </a:pPr>
            <a:r>
              <a:rPr lang="fr-FR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300 </a:t>
            </a:r>
            <a:r>
              <a:rPr lang="fr-FR" sz="18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patents 		(20/</a:t>
            </a:r>
            <a:r>
              <a:rPr lang="fr-FR" sz="1800" dirty="0" err="1">
                <a:solidFill>
                  <a:schemeClr val="tx1"/>
                </a:solidFill>
                <a:latin typeface="Arial" charset="0"/>
                <a:ea typeface="ＭＳ Ｐゴシック" charset="0"/>
              </a:rPr>
              <a:t>yr</a:t>
            </a:r>
            <a:r>
              <a:rPr lang="fr-FR" sz="18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)</a:t>
            </a:r>
          </a:p>
          <a:p>
            <a:pPr marL="787400" lvl="1" indent="-304800">
              <a:lnSpc>
                <a:spcPct val="120000"/>
              </a:lnSpc>
              <a:buFont typeface="Lucida Grande"/>
              <a:buChar char="–"/>
            </a:pPr>
            <a:r>
              <a:rPr lang="fr-FR" sz="18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120 </a:t>
            </a:r>
            <a:r>
              <a:rPr lang="fr-FR" sz="18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spin-off </a:t>
            </a:r>
            <a:r>
              <a:rPr lang="fr-FR" sz="1800" dirty="0" err="1">
                <a:solidFill>
                  <a:schemeClr val="tx1"/>
                </a:solidFill>
                <a:latin typeface="Arial" charset="0"/>
                <a:ea typeface="ＭＳ Ｐゴシック" charset="0"/>
              </a:rPr>
              <a:t>companies</a:t>
            </a:r>
            <a:r>
              <a:rPr lang="fr-FR" sz="18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 	(6/</a:t>
            </a:r>
            <a:r>
              <a:rPr lang="fr-FR" sz="1800" dirty="0" err="1">
                <a:solidFill>
                  <a:schemeClr val="tx1"/>
                </a:solidFill>
                <a:latin typeface="Arial" charset="0"/>
                <a:ea typeface="ＭＳ Ｐゴシック" charset="0"/>
              </a:rPr>
              <a:t>yr</a:t>
            </a:r>
            <a:r>
              <a:rPr lang="fr-FR" sz="18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)</a:t>
            </a:r>
            <a:endParaRPr lang="fr-FR" sz="16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6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Some</a:t>
            </a:r>
            <a:r>
              <a:rPr lang="fr-FR" dirty="0" smtClean="0"/>
              <a:t> Good practices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0802" y="1033191"/>
            <a:ext cx="8903198" cy="4525962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 smtClean="0"/>
              <a:t>Careful selection of research themes to be covered by ADRs</a:t>
            </a:r>
          </a:p>
          <a:p>
            <a:pPr marL="0" indent="0">
              <a:defRPr/>
            </a:pPr>
            <a:r>
              <a:rPr lang="en-US" b="1" dirty="0" smtClean="0"/>
              <a:t>Take enough time </a:t>
            </a:r>
            <a:r>
              <a:rPr lang="en-US" dirty="0" smtClean="0"/>
              <a:t>to align with ALU and INRIA </a:t>
            </a:r>
            <a:r>
              <a:rPr lang="en-US" b="1" dirty="0" smtClean="0"/>
              <a:t>strategies</a:t>
            </a:r>
          </a:p>
          <a:p>
            <a:pPr marL="0" indent="0">
              <a:defRPr/>
            </a:pPr>
            <a:r>
              <a:rPr lang="en-US" dirty="0" smtClean="0"/>
              <a:t>Thematic workshops for mutual discoveries and analyze collaboration opportunities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b="1" dirty="0" smtClean="0"/>
              <a:t> ADR leaders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 smtClean="0"/>
              <a:t>Connect </a:t>
            </a:r>
            <a:r>
              <a:rPr lang="en-US" b="1" dirty="0" smtClean="0"/>
              <a:t>internally</a:t>
            </a:r>
            <a:r>
              <a:rPr lang="en-US" dirty="0" smtClean="0"/>
              <a:t> to the ADR but also </a:t>
            </a:r>
            <a:r>
              <a:rPr lang="en-US" b="1" dirty="0" smtClean="0"/>
              <a:t>externally</a:t>
            </a:r>
            <a:r>
              <a:rPr lang="en-US" dirty="0" smtClean="0"/>
              <a:t> (towards research community, BD, Bell Labs worldwide)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b="1" dirty="0" smtClean="0"/>
              <a:t>Light but efficient reporting </a:t>
            </a:r>
            <a:r>
              <a:rPr lang="en-US" dirty="0" smtClean="0"/>
              <a:t>: Prepare synthesis of the work 2 times a year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9317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Some</a:t>
            </a:r>
            <a:r>
              <a:rPr lang="fr-FR" dirty="0" smtClean="0"/>
              <a:t> Good practices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 smtClean="0"/>
              <a:t>Hiring </a:t>
            </a:r>
            <a:r>
              <a:rPr lang="en-US" b="1" dirty="0" err="1" smtClean="0"/>
              <a:t>postdoc</a:t>
            </a:r>
            <a:r>
              <a:rPr lang="en-US" b="1" dirty="0" smtClean="0"/>
              <a:t>/PhD’s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 smtClean="0"/>
              <a:t>Priority are defined, giving room </a:t>
            </a:r>
            <a:r>
              <a:rPr lang="en-US" b="1" dirty="0" smtClean="0"/>
              <a:t>for agility for adaptations </a:t>
            </a:r>
            <a:r>
              <a:rPr lang="en-US" dirty="0" smtClean="0"/>
              <a:t>in the course of the ADR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 smtClean="0"/>
              <a:t>Candidatures and research content  jointly selected by INRIA and ALU ADR leaders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b="1" dirty="0" smtClean="0"/>
              <a:t>Moving people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 smtClean="0"/>
              <a:t>Foster cross-stays of </a:t>
            </a:r>
            <a:r>
              <a:rPr lang="en-US" dirty="0" err="1" smtClean="0"/>
              <a:t>phDs</a:t>
            </a:r>
            <a:r>
              <a:rPr lang="en-US" dirty="0" smtClean="0"/>
              <a:t> and </a:t>
            </a:r>
            <a:r>
              <a:rPr lang="en-US" dirty="0" err="1" smtClean="0"/>
              <a:t>postdoc</a:t>
            </a:r>
            <a:r>
              <a:rPr lang="en-US" dirty="0" smtClean="0"/>
              <a:t> in INRIA and Bell Labs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 smtClean="0"/>
              <a:t>Leverage LINCS for interactions</a:t>
            </a:r>
          </a:p>
          <a:p>
            <a:pPr>
              <a:buNone/>
              <a:defRPr/>
            </a:pPr>
            <a:r>
              <a:rPr lang="en-US" b="1" dirty="0" smtClean="0"/>
              <a:t>Intellectual property</a:t>
            </a:r>
          </a:p>
          <a:p>
            <a:pPr>
              <a:defRPr/>
            </a:pPr>
            <a:r>
              <a:rPr lang="en-US" dirty="0" smtClean="0"/>
              <a:t>Fostering researchers to </a:t>
            </a:r>
            <a:r>
              <a:rPr lang="en-US" b="1" dirty="0" smtClean="0"/>
              <a:t>think patents</a:t>
            </a:r>
          </a:p>
          <a:p>
            <a:pPr>
              <a:defRPr/>
            </a:pPr>
            <a:r>
              <a:rPr lang="en-US" b="1" dirty="0" smtClean="0"/>
              <a:t>Simple and Flexible </a:t>
            </a:r>
            <a:r>
              <a:rPr lang="en-US" dirty="0" smtClean="0"/>
              <a:t>co-ownership regime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94935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 err="1" smtClean="0"/>
              <a:t>Three</a:t>
            </a:r>
            <a:r>
              <a:rPr lang="fr-FR" dirty="0" smtClean="0"/>
              <a:t> </a:t>
            </a:r>
            <a:r>
              <a:rPr lang="fr-FR" dirty="0" err="1" smtClean="0"/>
              <a:t>research</a:t>
            </a:r>
            <a:r>
              <a:rPr lang="fr-FR" dirty="0" smtClean="0"/>
              <a:t> </a:t>
            </a:r>
            <a:r>
              <a:rPr lang="fr-FR" dirty="0" err="1" smtClean="0"/>
              <a:t>tracks</a:t>
            </a:r>
            <a:endParaRPr lang="fr-FR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 dirty="0" smtClean="0">
                <a:solidFill>
                  <a:schemeClr val="tx1"/>
                </a:solidFill>
              </a:rPr>
              <a:t>High manageability</a:t>
            </a:r>
          </a:p>
          <a:p>
            <a:pPr lvl="1" eaLnBrk="1" hangingPunct="1"/>
            <a:r>
              <a:rPr lang="en-US" dirty="0" smtClean="0">
                <a:solidFill>
                  <a:schemeClr val="tx1"/>
                </a:solidFill>
              </a:rPr>
              <a:t>Automating the management of complex network according to high level policies fixed by the operator</a:t>
            </a:r>
          </a:p>
          <a:p>
            <a:pPr marL="0" indent="0" eaLnBrk="1" hangingPunct="1"/>
            <a:r>
              <a:rPr lang="en-US" dirty="0" smtClean="0">
                <a:solidFill>
                  <a:schemeClr val="tx1"/>
                </a:solidFill>
              </a:rPr>
              <a:t>Semantic networking</a:t>
            </a:r>
          </a:p>
          <a:p>
            <a:pPr lvl="1" eaLnBrk="1" hangingPunct="1"/>
            <a:r>
              <a:rPr lang="en-US" dirty="0" smtClean="0">
                <a:solidFill>
                  <a:schemeClr val="tx1"/>
                </a:solidFill>
              </a:rPr>
              <a:t>Traffic-aware, flow-based and self-managed networking</a:t>
            </a:r>
          </a:p>
          <a:p>
            <a:pPr marL="0" indent="0" eaLnBrk="1" hangingPunct="1"/>
            <a:r>
              <a:rPr lang="en-US" dirty="0" smtClean="0">
                <a:solidFill>
                  <a:schemeClr val="tx1"/>
                </a:solidFill>
              </a:rPr>
              <a:t>Self-optimized mobile cellular networks</a:t>
            </a:r>
          </a:p>
          <a:p>
            <a:pPr lvl="1" eaLnBrk="1" hangingPunct="1"/>
            <a:r>
              <a:rPr lang="en-US" dirty="0" smtClean="0">
                <a:solidFill>
                  <a:schemeClr val="tx1"/>
                </a:solidFill>
              </a:rPr>
              <a:t>Developing methods and distributed algorithms enabling the self-optimization of cellular networks, exploiting information available in the network and targeting a global optimization </a:t>
            </a:r>
          </a:p>
          <a:p>
            <a:pPr lvl="1" eaLnBrk="1" hangingPunct="1"/>
            <a:r>
              <a:rPr lang="en-US" dirty="0" smtClean="0">
                <a:solidFill>
                  <a:schemeClr val="tx1"/>
                </a:solidFill>
              </a:rPr>
              <a:t>Self-optimization of the network topology and radio configuration according to real time conditions</a:t>
            </a:r>
          </a:p>
          <a:p>
            <a:pPr lvl="1" eaLnBrk="1" hangingPunct="1"/>
            <a:r>
              <a:rPr lang="en-US" dirty="0" smtClean="0">
                <a:solidFill>
                  <a:schemeClr val="tx1"/>
                </a:solidFill>
              </a:rPr>
              <a:t>Energy usage optimization, cell to cell cooperation</a:t>
            </a:r>
            <a:endParaRPr lang="fr-FR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945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Outcomes</a:t>
            </a:r>
            <a:r>
              <a:rPr lang="fr-FR" dirty="0" smtClean="0"/>
              <a:t> of phase  1</a:t>
            </a:r>
            <a:endParaRPr lang="fr-FR" dirty="0"/>
          </a:p>
        </p:txBody>
      </p:sp>
      <p:sp>
        <p:nvSpPr>
          <p:cNvPr id="4" name="Content Placeholder 5"/>
          <p:cNvSpPr txBox="1">
            <a:spLocks/>
          </p:cNvSpPr>
          <p:nvPr/>
        </p:nvSpPr>
        <p:spPr bwMode="auto">
          <a:xfrm>
            <a:off x="198655" y="839779"/>
            <a:ext cx="85836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+mn-ea"/>
              </a:rPr>
              <a:t>11 INRIA teams involved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+mn-ea"/>
              </a:rPr>
              <a:t>28 permanent researchers from INRIA and Bell Labs involved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+mn-ea"/>
              </a:rPr>
              <a:t>15 </a:t>
            </a:r>
            <a:r>
              <a:rPr lang="en-US" sz="2400" dirty="0" err="1" smtClean="0">
                <a:solidFill>
                  <a:srgbClr val="000000"/>
                </a:solidFill>
                <a:ea typeface="+mn-ea"/>
              </a:rPr>
              <a:t>phD’s</a:t>
            </a:r>
            <a:r>
              <a:rPr lang="en-US" sz="2400" dirty="0" smtClean="0">
                <a:solidFill>
                  <a:srgbClr val="000000"/>
                </a:solidFill>
                <a:ea typeface="+mn-ea"/>
              </a:rPr>
              <a:t> and 11 post doc specifically hired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+mn-ea"/>
              </a:rPr>
              <a:t>4 INRIA researchers hired by Alcatel Lucent</a:t>
            </a:r>
          </a:p>
          <a:p>
            <a:endParaRPr lang="en-US" sz="2400" dirty="0" smtClean="0">
              <a:solidFill>
                <a:srgbClr val="000000"/>
              </a:solidFill>
              <a:ea typeface="+mn-ea"/>
            </a:endParaRPr>
          </a:p>
          <a:p>
            <a:r>
              <a:rPr lang="en-US" sz="2400" dirty="0" smtClean="0">
                <a:solidFill>
                  <a:srgbClr val="000000"/>
                </a:solidFill>
                <a:ea typeface="+mn-ea"/>
              </a:rPr>
              <a:t>Successful achievements of the phase 1</a:t>
            </a:r>
          </a:p>
          <a:p>
            <a:pPr marL="512763" lvl="1" indent="-342900" eaLnBrk="0" hangingPunct="0">
              <a:spcBef>
                <a:spcPts val="0"/>
              </a:spcBef>
              <a:spcAft>
                <a:spcPts val="0"/>
              </a:spcAft>
              <a:buClr>
                <a:srgbClr val="E33689"/>
              </a:buClr>
              <a:buFont typeface="Wingdings" pitchFamily="2" charset="2"/>
              <a:buChar char="§"/>
              <a:tabLst>
                <a:tab pos="3946525" algn="l"/>
              </a:tabLst>
              <a:defRPr/>
            </a:pPr>
            <a:r>
              <a:rPr lang="en-US" sz="2200" kern="0" dirty="0" smtClean="0">
                <a:solidFill>
                  <a:srgbClr val="000000"/>
                </a:solidFill>
                <a:latin typeface="Tahoma"/>
                <a:ea typeface="+mn-ea"/>
              </a:rPr>
              <a:t>130 publications</a:t>
            </a:r>
          </a:p>
          <a:p>
            <a:pPr marL="512763" lvl="1" indent="-342900" eaLnBrk="0" hangingPunct="0">
              <a:spcBef>
                <a:spcPts val="0"/>
              </a:spcBef>
              <a:spcAft>
                <a:spcPts val="0"/>
              </a:spcAft>
              <a:buClr>
                <a:srgbClr val="E33689"/>
              </a:buClr>
              <a:buFont typeface="Wingdings" pitchFamily="2" charset="2"/>
              <a:buChar char="§"/>
              <a:tabLst>
                <a:tab pos="3946525" algn="l"/>
              </a:tabLst>
              <a:defRPr/>
            </a:pPr>
            <a:r>
              <a:rPr lang="en-US" sz="2200" kern="0" dirty="0" smtClean="0">
                <a:solidFill>
                  <a:srgbClr val="000000"/>
                </a:solidFill>
                <a:latin typeface="Tahoma"/>
                <a:ea typeface="+mn-ea"/>
              </a:rPr>
              <a:t>15 patents</a:t>
            </a:r>
          </a:p>
          <a:p>
            <a:pPr marL="512763" lvl="1" indent="-342900" eaLnBrk="0" hangingPunct="0">
              <a:spcBef>
                <a:spcPts val="0"/>
              </a:spcBef>
              <a:spcAft>
                <a:spcPts val="0"/>
              </a:spcAft>
              <a:buClr>
                <a:srgbClr val="E33689"/>
              </a:buClr>
              <a:buFont typeface="Wingdings" pitchFamily="2" charset="2"/>
              <a:buChar char="§"/>
              <a:tabLst>
                <a:tab pos="3946525" algn="l"/>
              </a:tabLst>
              <a:defRPr/>
            </a:pPr>
            <a:r>
              <a:rPr lang="en-US" sz="2200" kern="0" dirty="0" smtClean="0">
                <a:solidFill>
                  <a:srgbClr val="000000"/>
                </a:solidFill>
                <a:latin typeface="Tahoma"/>
                <a:ea typeface="+mn-ea"/>
              </a:rPr>
              <a:t>12 public demonstrations in Alcatel Lucent « open days »</a:t>
            </a:r>
          </a:p>
          <a:p>
            <a:pPr marL="512763" lvl="1" indent="-342900" eaLnBrk="0" hangingPunct="0">
              <a:spcBef>
                <a:spcPts val="0"/>
              </a:spcBef>
              <a:spcAft>
                <a:spcPts val="0"/>
              </a:spcAft>
              <a:buClr>
                <a:srgbClr val="E33689"/>
              </a:buClr>
              <a:buFont typeface="Wingdings" pitchFamily="2" charset="2"/>
              <a:buChar char="§"/>
              <a:tabLst>
                <a:tab pos="3946525" algn="l"/>
              </a:tabLst>
              <a:defRPr/>
            </a:pPr>
            <a:r>
              <a:rPr lang="en-US" sz="2200" kern="0" dirty="0" smtClean="0">
                <a:solidFill>
                  <a:srgbClr val="000000"/>
                </a:solidFill>
                <a:latin typeface="Tahoma"/>
                <a:ea typeface="+mn-ea"/>
              </a:rPr>
              <a:t>3 multilateral collaborative projects launched (National and European levels)</a:t>
            </a:r>
          </a:p>
          <a:p>
            <a:pPr marL="512763" lvl="1" indent="-342900" eaLnBrk="0" hangingPunct="0">
              <a:spcBef>
                <a:spcPts val="0"/>
              </a:spcBef>
              <a:spcAft>
                <a:spcPts val="0"/>
              </a:spcAft>
              <a:buClr>
                <a:srgbClr val="E33689"/>
              </a:buClr>
              <a:buFont typeface="Wingdings" pitchFamily="2" charset="2"/>
              <a:buChar char="§"/>
              <a:tabLst>
                <a:tab pos="3946525" algn="l"/>
              </a:tabLst>
              <a:defRPr/>
            </a:pPr>
            <a:r>
              <a:rPr lang="en-US" sz="2200" kern="0" dirty="0" smtClean="0">
                <a:solidFill>
                  <a:srgbClr val="000000"/>
                </a:solidFill>
                <a:latin typeface="Tahoma"/>
                <a:ea typeface="+mn-ea"/>
              </a:rPr>
              <a:t>1 winter school on optimization techniques</a:t>
            </a:r>
          </a:p>
          <a:p>
            <a:pPr marL="512763" lvl="1" indent="-342900" eaLnBrk="0" hangingPunct="0">
              <a:spcBef>
                <a:spcPts val="0"/>
              </a:spcBef>
              <a:spcAft>
                <a:spcPts val="0"/>
              </a:spcAft>
              <a:buClr>
                <a:srgbClr val="E33689"/>
              </a:buClr>
              <a:buFont typeface="Wingdings" pitchFamily="2" charset="2"/>
              <a:buChar char="§"/>
              <a:tabLst>
                <a:tab pos="3946525" algn="l"/>
              </a:tabLst>
              <a:defRPr/>
            </a:pPr>
            <a:r>
              <a:rPr lang="en-US" sz="2000" kern="0" dirty="0" smtClean="0">
                <a:solidFill>
                  <a:srgbClr val="000000"/>
                </a:solidFill>
                <a:ea typeface="+mn-ea"/>
              </a:rPr>
              <a:t>Numerous productive interactions with Business Units</a:t>
            </a:r>
            <a:endParaRPr lang="en-US" sz="2000" kern="0" dirty="0">
              <a:solidFill>
                <a:srgbClr val="404040"/>
              </a:solidFill>
              <a:latin typeface="Tahom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56073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3 Examples of results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685800" y="881162"/>
            <a:ext cx="7772400" cy="1470025"/>
          </a:xfrm>
        </p:spPr>
        <p:txBody>
          <a:bodyPr/>
          <a:lstStyle/>
          <a:p>
            <a:r>
              <a:rPr lang="en-US" dirty="0" smtClean="0"/>
              <a:t>A retrospective of 2008-2012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Common Lab Phase 1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65562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402" y="13063"/>
            <a:ext cx="8645525" cy="1143000"/>
          </a:xfrm>
        </p:spPr>
        <p:txBody>
          <a:bodyPr/>
          <a:lstStyle/>
          <a:p>
            <a:r>
              <a:rPr lang="en-US" dirty="0" smtClean="0"/>
              <a:t>Channel Powers “Equalization” in Wavelength Switched Optical Network</a:t>
            </a:r>
            <a:br>
              <a:rPr lang="en-US" dirty="0" smtClean="0"/>
            </a:br>
            <a:r>
              <a:rPr lang="en-US" sz="2400" b="0" dirty="0" smtClean="0"/>
              <a:t>INRIA team : DISTRIBCOM / E. Fabre</a:t>
            </a:r>
            <a:endParaRPr lang="en-US" b="0" dirty="0"/>
          </a:p>
        </p:txBody>
      </p:sp>
      <p:sp>
        <p:nvSpPr>
          <p:cNvPr id="27" name="Rectangle 3"/>
          <p:cNvSpPr txBox="1">
            <a:spLocks/>
          </p:cNvSpPr>
          <p:nvPr/>
        </p:nvSpPr>
        <p:spPr bwMode="auto">
          <a:xfrm>
            <a:off x="175621" y="3515860"/>
            <a:ext cx="848389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171450" indent="-171450" eaLnBrk="0" hangingPunct="0">
              <a:spcBef>
                <a:spcPct val="20000"/>
              </a:spcBef>
              <a:spcAft>
                <a:spcPts val="600"/>
              </a:spcAft>
              <a:buClr>
                <a:srgbClr val="6639B7"/>
              </a:buClr>
              <a:buFont typeface="Arial" charset="0"/>
              <a:buNone/>
              <a:defRPr/>
            </a:pPr>
            <a:r>
              <a:rPr lang="en-US" b="1" kern="0" dirty="0" smtClean="0">
                <a:solidFill>
                  <a:srgbClr val="404040"/>
                </a:solidFill>
                <a:latin typeface="Tahoma"/>
                <a:ea typeface="+mn-ea"/>
              </a:rPr>
              <a:t>Objectives were:</a:t>
            </a:r>
          </a:p>
          <a:p>
            <a:pPr marL="292100" lvl="1" indent="-177800" eaLnBrk="0" hangingPunct="0">
              <a:spcBef>
                <a:spcPct val="20000"/>
              </a:spcBef>
              <a:spcAft>
                <a:spcPts val="600"/>
              </a:spcAft>
              <a:buClr>
                <a:srgbClr val="6639B7"/>
              </a:buClr>
              <a:buFont typeface="Arial" charset="0"/>
              <a:buChar char="•"/>
            </a:pPr>
            <a:r>
              <a:rPr lang="en-US" kern="0" dirty="0" smtClean="0">
                <a:solidFill>
                  <a:srgbClr val="404040"/>
                </a:solidFill>
                <a:latin typeface="Tahoma"/>
                <a:ea typeface="+mn-ea"/>
              </a:rPr>
              <a:t>Zero-touch commissioning                </a:t>
            </a:r>
            <a:r>
              <a:rPr lang="en-US" sz="2400" kern="0" dirty="0" smtClean="0">
                <a:solidFill>
                  <a:srgbClr val="404040"/>
                </a:solidFill>
                <a:latin typeface="Tahoma"/>
                <a:ea typeface="+mn-ea"/>
                <a:sym typeface="Wingdings"/>
              </a:rPr>
              <a:t></a:t>
            </a:r>
            <a:r>
              <a:rPr lang="en-US" kern="0" dirty="0" smtClean="0">
                <a:solidFill>
                  <a:srgbClr val="404040"/>
                </a:solidFill>
                <a:latin typeface="Tahoma"/>
                <a:ea typeface="+mn-ea"/>
              </a:rPr>
              <a:t> </a:t>
            </a:r>
            <a:r>
              <a:rPr lang="en-US" dirty="0" smtClean="0">
                <a:solidFill>
                  <a:srgbClr val="404040"/>
                </a:solidFill>
                <a:latin typeface="Tahoma" pitchFamily="34" charset="0"/>
                <a:ea typeface="+mn-ea"/>
              </a:rPr>
              <a:t>Autonomous system</a:t>
            </a:r>
            <a:endParaRPr lang="en-US" kern="0" dirty="0" smtClean="0">
              <a:solidFill>
                <a:srgbClr val="404040"/>
              </a:solidFill>
              <a:latin typeface="Tahoma"/>
              <a:ea typeface="+mn-ea"/>
            </a:endParaRPr>
          </a:p>
          <a:p>
            <a:pPr marL="292100" lvl="1" indent="-177800" eaLnBrk="0" hangingPunct="0">
              <a:spcBef>
                <a:spcPct val="20000"/>
              </a:spcBef>
              <a:spcAft>
                <a:spcPts val="600"/>
              </a:spcAft>
              <a:buClr>
                <a:srgbClr val="6639B7"/>
              </a:buClr>
              <a:buFont typeface="Arial" charset="0"/>
              <a:buChar char="•"/>
            </a:pPr>
            <a:r>
              <a:rPr lang="en-US" kern="0" dirty="0" smtClean="0">
                <a:solidFill>
                  <a:srgbClr val="404040"/>
                </a:solidFill>
                <a:latin typeface="Tahoma"/>
                <a:ea typeface="+mn-ea"/>
              </a:rPr>
              <a:t>Scalable solution                              </a:t>
            </a:r>
            <a:r>
              <a:rPr lang="en-US" sz="2400" kern="0" dirty="0" smtClean="0">
                <a:solidFill>
                  <a:srgbClr val="404040"/>
                </a:solidFill>
                <a:ea typeface="+mn-ea"/>
                <a:sym typeface="Wingdings"/>
              </a:rPr>
              <a:t></a:t>
            </a:r>
            <a:r>
              <a:rPr lang="en-US" sz="2400" kern="0" dirty="0" smtClean="0">
                <a:solidFill>
                  <a:srgbClr val="404040"/>
                </a:solidFill>
                <a:latin typeface="Tahoma"/>
                <a:ea typeface="+mn-ea"/>
              </a:rPr>
              <a:t> </a:t>
            </a:r>
            <a:r>
              <a:rPr lang="en-US" dirty="0" smtClean="0">
                <a:solidFill>
                  <a:srgbClr val="404040"/>
                </a:solidFill>
                <a:latin typeface="Tahoma" pitchFamily="34" charset="0"/>
                <a:ea typeface="+mn-ea"/>
              </a:rPr>
              <a:t>Local agents (distributed)</a:t>
            </a:r>
            <a:endParaRPr lang="en-US" kern="0" dirty="0" smtClean="0">
              <a:solidFill>
                <a:srgbClr val="404040"/>
              </a:solidFill>
              <a:latin typeface="Tahoma"/>
              <a:ea typeface="+mn-ea"/>
            </a:endParaRPr>
          </a:p>
          <a:p>
            <a:pPr marL="292100" lvl="1" indent="-177800" eaLnBrk="0" hangingPunct="0">
              <a:spcBef>
                <a:spcPct val="20000"/>
              </a:spcBef>
              <a:spcAft>
                <a:spcPts val="600"/>
              </a:spcAft>
              <a:buClr>
                <a:srgbClr val="6639B7"/>
              </a:buClr>
              <a:buFont typeface="Arial" charset="0"/>
              <a:buChar char="•"/>
            </a:pPr>
            <a:r>
              <a:rPr lang="en-US" kern="0" dirty="0" smtClean="0">
                <a:solidFill>
                  <a:srgbClr val="404040"/>
                </a:solidFill>
                <a:latin typeface="Tahoma"/>
                <a:ea typeface="+mn-ea"/>
              </a:rPr>
              <a:t>Coherent Network wide configuration </a:t>
            </a:r>
            <a:r>
              <a:rPr lang="en-US" sz="2400" kern="0" dirty="0" smtClean="0">
                <a:solidFill>
                  <a:srgbClr val="404040"/>
                </a:solidFill>
                <a:ea typeface="+mn-ea"/>
                <a:sym typeface="Wingdings"/>
              </a:rPr>
              <a:t></a:t>
            </a:r>
            <a:r>
              <a:rPr lang="en-US" sz="2400" kern="0" dirty="0" smtClean="0">
                <a:solidFill>
                  <a:srgbClr val="404040"/>
                </a:solidFill>
                <a:ea typeface="+mn-ea"/>
              </a:rPr>
              <a:t> </a:t>
            </a:r>
            <a:r>
              <a:rPr lang="en-US" dirty="0" smtClean="0">
                <a:solidFill>
                  <a:srgbClr val="404040"/>
                </a:solidFill>
                <a:latin typeface="Tahoma" pitchFamily="34" charset="0"/>
                <a:ea typeface="+mn-ea"/>
              </a:rPr>
              <a:t>Collaboration between agents</a:t>
            </a:r>
          </a:p>
          <a:p>
            <a:pPr marL="292100" lvl="1" indent="-177800" eaLnBrk="0" hangingPunct="0">
              <a:spcBef>
                <a:spcPct val="20000"/>
              </a:spcBef>
              <a:spcAft>
                <a:spcPts val="600"/>
              </a:spcAft>
              <a:buClr>
                <a:srgbClr val="6639B7"/>
              </a:buClr>
              <a:buFont typeface="Arial" charset="0"/>
              <a:buChar char="•"/>
            </a:pPr>
            <a:r>
              <a:rPr lang="en-US" kern="0" dirty="0" smtClean="0">
                <a:solidFill>
                  <a:srgbClr val="404040"/>
                </a:solidFill>
                <a:latin typeface="Tahoma"/>
                <a:ea typeface="+mn-ea"/>
              </a:rPr>
              <a:t>Dynamic adaptation                          </a:t>
            </a:r>
            <a:r>
              <a:rPr lang="en-US" sz="2400" kern="0" dirty="0" smtClean="0">
                <a:solidFill>
                  <a:srgbClr val="404040"/>
                </a:solidFill>
                <a:ea typeface="+mn-ea"/>
                <a:sym typeface="Wingdings"/>
              </a:rPr>
              <a:t></a:t>
            </a:r>
            <a:r>
              <a:rPr lang="en-US" sz="2400" kern="0" dirty="0" smtClean="0">
                <a:solidFill>
                  <a:srgbClr val="404040"/>
                </a:solidFill>
                <a:ea typeface="+mn-ea"/>
              </a:rPr>
              <a:t> </a:t>
            </a:r>
            <a:r>
              <a:rPr lang="en-US" dirty="0" smtClean="0">
                <a:solidFill>
                  <a:srgbClr val="404040"/>
                </a:solidFill>
                <a:latin typeface="Tahoma" pitchFamily="34" charset="0"/>
                <a:ea typeface="+mn-ea"/>
              </a:rPr>
              <a:t>Monitoring triggers re-optimization</a:t>
            </a:r>
            <a:endParaRPr lang="en-US" kern="0" dirty="0" smtClean="0">
              <a:solidFill>
                <a:srgbClr val="404040"/>
              </a:solidFill>
              <a:latin typeface="Tahoma"/>
              <a:ea typeface="+mn-ea"/>
            </a:endParaRPr>
          </a:p>
          <a:p>
            <a:pPr marL="292100" lvl="1" indent="-177800" eaLnBrk="0" hangingPunct="0">
              <a:spcBef>
                <a:spcPct val="20000"/>
              </a:spcBef>
              <a:spcAft>
                <a:spcPts val="600"/>
              </a:spcAft>
              <a:buClr>
                <a:srgbClr val="6639B7"/>
              </a:buClr>
              <a:buFont typeface="Arial" charset="0"/>
              <a:buChar char="•"/>
            </a:pPr>
            <a:r>
              <a:rPr lang="en-US" kern="0" dirty="0" smtClean="0">
                <a:solidFill>
                  <a:srgbClr val="404040"/>
                </a:solidFill>
                <a:latin typeface="Tahoma"/>
                <a:ea typeface="+mn-ea"/>
              </a:rPr>
              <a:t>Minimization of regeneration usage    </a:t>
            </a:r>
            <a:r>
              <a:rPr lang="en-US" sz="2400" kern="0" dirty="0" smtClean="0">
                <a:solidFill>
                  <a:srgbClr val="404040"/>
                </a:solidFill>
                <a:ea typeface="+mn-ea"/>
                <a:sym typeface="Wingdings"/>
              </a:rPr>
              <a:t></a:t>
            </a:r>
            <a:r>
              <a:rPr lang="en-US" sz="2400" kern="0" dirty="0" smtClean="0">
                <a:solidFill>
                  <a:srgbClr val="404040"/>
                </a:solidFill>
                <a:ea typeface="+mn-ea"/>
              </a:rPr>
              <a:t> </a:t>
            </a:r>
            <a:r>
              <a:rPr lang="en-US" dirty="0" smtClean="0">
                <a:solidFill>
                  <a:srgbClr val="404040"/>
                </a:solidFill>
                <a:latin typeface="Tahoma" pitchFamily="34" charset="0"/>
                <a:ea typeface="+mn-ea"/>
              </a:rPr>
              <a:t>Favoring long-reach connections</a:t>
            </a:r>
          </a:p>
          <a:p>
            <a:pPr marL="292100" lvl="1" indent="-177800" eaLnBrk="0" hangingPunct="0">
              <a:spcBef>
                <a:spcPct val="20000"/>
              </a:spcBef>
              <a:spcAft>
                <a:spcPts val="600"/>
              </a:spcAft>
              <a:buClr>
                <a:srgbClr val="6639B7"/>
              </a:buClr>
              <a:buFont typeface="Arial" charset="0"/>
              <a:buChar char="•"/>
              <a:defRPr/>
            </a:pPr>
            <a:endParaRPr lang="en-US" kern="0" dirty="0">
              <a:solidFill>
                <a:srgbClr val="404040"/>
              </a:solidFill>
              <a:latin typeface="Tahoma"/>
              <a:ea typeface="+mn-ea"/>
            </a:endParaRPr>
          </a:p>
        </p:txBody>
      </p:sp>
      <p:pic>
        <p:nvPicPr>
          <p:cNvPr id="29" name="Picture 2" descr="topolog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9553" y="1239182"/>
            <a:ext cx="3998902" cy="282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7916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 Powers “Equalization” in Wavelength Switched Optical Network</a:t>
            </a:r>
            <a:endParaRPr lang="fr-FR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Proposed solution: a distributed iterative approach</a:t>
            </a:r>
          </a:p>
          <a:p>
            <a:pPr lvl="2">
              <a:lnSpc>
                <a:spcPct val="60000"/>
              </a:lnSpc>
            </a:pPr>
            <a:r>
              <a:rPr lang="en-US" dirty="0" smtClean="0"/>
              <a:t>inspired by Gauss-Seidel methods</a:t>
            </a:r>
          </a:p>
          <a:p>
            <a:pPr lvl="2">
              <a:lnSpc>
                <a:spcPct val="60000"/>
              </a:lnSpc>
            </a:pPr>
            <a:r>
              <a:rPr lang="en-US" dirty="0" smtClean="0"/>
              <a:t>input powers adjusted by each link</a:t>
            </a:r>
          </a:p>
          <a:p>
            <a:pPr lvl="2">
              <a:lnSpc>
                <a:spcPct val="60000"/>
              </a:lnSpc>
            </a:pPr>
            <a:r>
              <a:rPr lang="en-US" dirty="0" smtClean="0"/>
              <a:t>communication between routers to ensure consistency</a:t>
            </a:r>
          </a:p>
          <a:p>
            <a:pPr lvl="2">
              <a:lnSpc>
                <a:spcPct val="60000"/>
              </a:lnSpc>
            </a:pPr>
            <a:r>
              <a:rPr lang="en-US" dirty="0" smtClean="0"/>
              <a:t>convergence is guaranteed</a:t>
            </a:r>
          </a:p>
          <a:p>
            <a:pPr lvl="2">
              <a:lnSpc>
                <a:spcPct val="60000"/>
              </a:lnSpc>
            </a:pPr>
            <a:r>
              <a:rPr lang="en-US" dirty="0" smtClean="0"/>
              <a:t>power optimally (re)allocated when connections join or leave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162559" y="3346042"/>
            <a:ext cx="540221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171450" indent="-171450" eaLnBrk="0" hangingPunct="0">
              <a:spcBef>
                <a:spcPct val="20000"/>
              </a:spcBef>
              <a:spcAft>
                <a:spcPts val="600"/>
              </a:spcAft>
              <a:buClr>
                <a:srgbClr val="6639B7"/>
              </a:buClr>
              <a:buFont typeface="Arial" charset="0"/>
              <a:buChar char="•"/>
              <a:defRPr/>
            </a:pPr>
            <a:r>
              <a:rPr lang="en-US" sz="2000" b="1" kern="0" dirty="0" smtClean="0">
                <a:solidFill>
                  <a:srgbClr val="404040"/>
                </a:solidFill>
                <a:latin typeface="Tahoma"/>
                <a:ea typeface="+mn-ea"/>
              </a:rPr>
              <a:t>Saving more than 1/3 of regenerators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1195" y="3745895"/>
            <a:ext cx="4843559" cy="288759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893628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6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ahoma" pitchFamily="34" charset="0"/>
              </a:rPr>
              <a:t>Self adaptation of radio parameters in cellular networks </a:t>
            </a:r>
            <a:br>
              <a:rPr lang="en-GB" dirty="0" smtClean="0">
                <a:latin typeface="Tahoma" pitchFamily="34" charset="0"/>
              </a:rPr>
            </a:br>
            <a:r>
              <a:rPr lang="en-US" sz="2800" b="0" dirty="0" smtClean="0"/>
              <a:t> INRIA teams : TREC, MESCAL, MAESTRO, SOCRATE</a:t>
            </a:r>
            <a:endParaRPr lang="fr-FR" dirty="0" smtClean="0">
              <a:latin typeface="Tahoma" pitchFamily="34" charset="0"/>
            </a:endParaRPr>
          </a:p>
        </p:txBody>
      </p:sp>
      <p:sp>
        <p:nvSpPr>
          <p:cNvPr id="1010693" name="Rectangle 5"/>
          <p:cNvSpPr>
            <a:spLocks noChangeArrowheads="1"/>
          </p:cNvSpPr>
          <p:nvPr/>
        </p:nvSpPr>
        <p:spPr bwMode="auto">
          <a:xfrm>
            <a:off x="0" y="2057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tabLst>
                <a:tab pos="498475" algn="l"/>
              </a:tabLst>
            </a:pPr>
            <a:endParaRPr lang="fr-FR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pic>
        <p:nvPicPr>
          <p:cNvPr id="10106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275" y="1655763"/>
            <a:ext cx="6927850" cy="413067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8901522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Case of </a:t>
            </a:r>
            <a:r>
              <a:rPr lang="fr-FR" dirty="0" err="1" smtClean="0"/>
              <a:t>small</a:t>
            </a:r>
            <a:r>
              <a:rPr lang="fr-FR" dirty="0" smtClean="0"/>
              <a:t> </a:t>
            </a:r>
            <a:r>
              <a:rPr lang="fr-FR" dirty="0" err="1" smtClean="0"/>
              <a:t>cell</a:t>
            </a:r>
            <a:r>
              <a:rPr lang="fr-FR" dirty="0" smtClean="0"/>
              <a:t> networks</a:t>
            </a:r>
            <a:endParaRPr lang="fr-FR" dirty="0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idx="1"/>
          </p:nvPr>
        </p:nvSpPr>
        <p:spPr bwMode="auto">
          <a:xfrm>
            <a:off x="1" y="759597"/>
            <a:ext cx="9144000" cy="558306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spcAft>
                <a:spcPts val="1200"/>
              </a:spcAft>
              <a:buClr>
                <a:schemeClr val="bg1"/>
              </a:buClr>
              <a:buFont typeface="Times New Roman" pitchFamily="18" charset="0"/>
              <a:buNone/>
              <a:tabLst>
                <a:tab pos="3946525" algn="l"/>
              </a:tabLst>
            </a:pPr>
            <a:r>
              <a:rPr lang="en-US" sz="1800" b="1" smtClean="0"/>
              <a:t>Densification of networks is required for:</a:t>
            </a:r>
          </a:p>
          <a:p>
            <a:pPr eaLnBrk="0" hangingPunct="0">
              <a:lnSpc>
                <a:spcPct val="90000"/>
              </a:lnSpc>
              <a:spcAft>
                <a:spcPts val="1200"/>
              </a:spcAft>
              <a:buClr>
                <a:schemeClr val="bg1"/>
              </a:buClr>
              <a:tabLst>
                <a:tab pos="3946525" algn="l"/>
              </a:tabLst>
            </a:pPr>
            <a:r>
              <a:rPr lang="en-US" sz="1800" b="0" smtClean="0"/>
              <a:t>- better capacity (Mega bits per seconds)</a:t>
            </a:r>
          </a:p>
          <a:p>
            <a:pPr eaLnBrk="0" hangingPunct="0">
              <a:lnSpc>
                <a:spcPct val="90000"/>
              </a:lnSpc>
              <a:spcAft>
                <a:spcPts val="1200"/>
              </a:spcAft>
              <a:buClr>
                <a:schemeClr val="bg1"/>
              </a:buClr>
              <a:tabLst>
                <a:tab pos="3946525" algn="l"/>
              </a:tabLst>
            </a:pPr>
            <a:r>
              <a:rPr lang="en-US" sz="1800" b="0" smtClean="0"/>
              <a:t>- better spectrum efficiency (Mega bits per second per Hertz)</a:t>
            </a:r>
          </a:p>
          <a:p>
            <a:pPr eaLnBrk="0" hangingPunct="0">
              <a:lnSpc>
                <a:spcPct val="90000"/>
              </a:lnSpc>
              <a:spcAft>
                <a:spcPts val="1200"/>
              </a:spcAft>
              <a:buClr>
                <a:schemeClr val="bg1"/>
              </a:buClr>
              <a:tabLst>
                <a:tab pos="3946525" algn="l"/>
              </a:tabLst>
            </a:pPr>
            <a:r>
              <a:rPr lang="en-US" sz="1800" b="0" smtClean="0"/>
              <a:t>- better power merit (Mega bits per second per Hertz per Watt)</a:t>
            </a:r>
            <a:endParaRPr lang="en-US" sz="800" b="0" smtClean="0"/>
          </a:p>
          <a:p>
            <a:pPr eaLnBrk="0" hangingPunct="0">
              <a:lnSpc>
                <a:spcPct val="90000"/>
              </a:lnSpc>
              <a:spcAft>
                <a:spcPts val="1200"/>
              </a:spcAft>
              <a:buClr>
                <a:schemeClr val="bg1"/>
              </a:buClr>
              <a:tabLst>
                <a:tab pos="3946525" algn="l"/>
              </a:tabLst>
            </a:pPr>
            <a:r>
              <a:rPr lang="en-US" sz="1800" b="1" smtClean="0"/>
              <a:t>But difficulty to manage highly dense networks needing Self-organization to</a:t>
            </a:r>
            <a:r>
              <a:rPr lang="en-US" sz="1800" b="0" smtClean="0"/>
              <a:t>:</a:t>
            </a:r>
          </a:p>
          <a:p>
            <a:pPr eaLnBrk="0" hangingPunct="0">
              <a:lnSpc>
                <a:spcPct val="90000"/>
              </a:lnSpc>
              <a:spcAft>
                <a:spcPts val="1200"/>
              </a:spcAft>
              <a:buClr>
                <a:schemeClr val="bg1"/>
              </a:buClr>
              <a:tabLst>
                <a:tab pos="3946525" algn="l"/>
              </a:tabLst>
            </a:pPr>
            <a:r>
              <a:rPr lang="en-US" sz="1800" b="0" smtClean="0"/>
              <a:t>- avoid human intervention</a:t>
            </a:r>
          </a:p>
          <a:p>
            <a:pPr eaLnBrk="0" hangingPunct="0">
              <a:lnSpc>
                <a:spcPct val="90000"/>
              </a:lnSpc>
              <a:spcAft>
                <a:spcPts val="1200"/>
              </a:spcAft>
              <a:buClr>
                <a:schemeClr val="bg1"/>
              </a:buClr>
              <a:tabLst>
                <a:tab pos="3946525" algn="l"/>
              </a:tabLst>
            </a:pPr>
            <a:r>
              <a:rPr lang="en-US" sz="1800" b="0" smtClean="0"/>
              <a:t>- scale with the number of base stations</a:t>
            </a:r>
          </a:p>
          <a:p>
            <a:pPr eaLnBrk="0" hangingPunct="0">
              <a:lnSpc>
                <a:spcPct val="90000"/>
              </a:lnSpc>
              <a:spcAft>
                <a:spcPts val="1200"/>
              </a:spcAft>
              <a:buClr>
                <a:schemeClr val="bg1"/>
              </a:buClr>
              <a:tabLst>
                <a:tab pos="3946525" algn="l"/>
              </a:tabLst>
            </a:pPr>
            <a:r>
              <a:rPr lang="en-US" sz="1800" b="0" smtClean="0"/>
              <a:t>- follow traffic adaptation in quasi real time </a:t>
            </a:r>
          </a:p>
          <a:p>
            <a:pPr eaLnBrk="0" hangingPunct="0">
              <a:lnSpc>
                <a:spcPct val="90000"/>
              </a:lnSpc>
              <a:spcAft>
                <a:spcPts val="1200"/>
              </a:spcAft>
              <a:buClr>
                <a:schemeClr val="bg1"/>
              </a:buClr>
              <a:tabLst>
                <a:tab pos="3946525" algn="l"/>
              </a:tabLst>
            </a:pPr>
            <a:endParaRPr lang="en-US" sz="800" b="1" smtClean="0"/>
          </a:p>
          <a:p>
            <a:pPr eaLnBrk="0" hangingPunct="0">
              <a:lnSpc>
                <a:spcPct val="90000"/>
              </a:lnSpc>
              <a:spcAft>
                <a:spcPts val="1200"/>
              </a:spcAft>
              <a:buClr>
                <a:schemeClr val="bg1"/>
              </a:buClr>
              <a:tabLst>
                <a:tab pos="3946525" algn="l"/>
              </a:tabLst>
            </a:pPr>
            <a:r>
              <a:rPr lang="en-US" sz="1800" b="1" smtClean="0"/>
              <a:t>Requirements for such a solution:</a:t>
            </a:r>
          </a:p>
          <a:p>
            <a:pPr eaLnBrk="0" hangingPunct="0">
              <a:lnSpc>
                <a:spcPct val="90000"/>
              </a:lnSpc>
              <a:spcAft>
                <a:spcPts val="1200"/>
              </a:spcAft>
              <a:buClr>
                <a:schemeClr val="bg1"/>
              </a:buClr>
              <a:tabLst>
                <a:tab pos="3946525" algn="l"/>
              </a:tabLst>
            </a:pPr>
            <a:r>
              <a:rPr lang="en-US" sz="1800" b="0" smtClean="0"/>
              <a:t>- fully distributed to be able to scale</a:t>
            </a:r>
          </a:p>
          <a:p>
            <a:pPr eaLnBrk="0" hangingPunct="0">
              <a:lnSpc>
                <a:spcPct val="90000"/>
              </a:lnSpc>
              <a:spcAft>
                <a:spcPts val="1200"/>
              </a:spcAft>
              <a:buClr>
                <a:schemeClr val="bg1"/>
              </a:buClr>
              <a:tabLst>
                <a:tab pos="3946525" algn="l"/>
              </a:tabLst>
            </a:pPr>
            <a:r>
              <a:rPr lang="en-US" sz="1800" b="0" smtClean="0"/>
              <a:t>- able to discover optimal parameters for optimization</a:t>
            </a:r>
          </a:p>
          <a:p>
            <a:pPr eaLnBrk="0" hangingPunct="0">
              <a:lnSpc>
                <a:spcPct val="90000"/>
              </a:lnSpc>
              <a:spcAft>
                <a:spcPts val="1200"/>
              </a:spcAft>
              <a:buClr>
                <a:schemeClr val="bg1"/>
              </a:buClr>
              <a:tabLst>
                <a:tab pos="3946525" algn="l"/>
              </a:tabLst>
            </a:pPr>
            <a:r>
              <a:rPr lang="en-US" sz="1800" b="0" smtClean="0"/>
              <a:t>- good convergence time to follow real time variations</a:t>
            </a:r>
            <a:endParaRPr lang="en-US" sz="1800" b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4614" y="3075895"/>
            <a:ext cx="3895725" cy="2627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347651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Tahoma" pitchFamily="34" charset="0"/>
              </a:rPr>
              <a:t>Results</a:t>
            </a:r>
            <a:endParaRPr lang="fr-FR" dirty="0" smtClean="0">
              <a:latin typeface="Tahoma" pitchFamily="34" charset="0"/>
            </a:endParaRPr>
          </a:p>
        </p:txBody>
      </p:sp>
      <p:sp>
        <p:nvSpPr>
          <p:cNvPr id="1036291" name="Rectangle 3"/>
          <p:cNvSpPr>
            <a:spLocks noGrp="1"/>
          </p:cNvSpPr>
          <p:nvPr>
            <p:ph idx="1"/>
          </p:nvPr>
        </p:nvSpPr>
        <p:spPr>
          <a:xfrm>
            <a:off x="227874" y="837974"/>
            <a:ext cx="8583613" cy="4525962"/>
          </a:xfrm>
        </p:spPr>
        <p:txBody>
          <a:bodyPr/>
          <a:lstStyle/>
          <a:p>
            <a:r>
              <a:rPr lang="en-US" dirty="0" smtClean="0">
                <a:latin typeface="Tahoma" pitchFamily="34" charset="0"/>
              </a:rPr>
              <a:t>Collaboration with INRIA has enabled to develop a new range of optimization tools that can be very powerful for addressing next generation cellular issues</a:t>
            </a:r>
          </a:p>
          <a:p>
            <a:r>
              <a:rPr lang="en-US" dirty="0" smtClean="0">
                <a:latin typeface="Tahoma" pitchFamily="34" charset="0"/>
              </a:rPr>
              <a:t>Current collaboration with Business Unit is on-going to apply these techniques to LTE</a:t>
            </a:r>
          </a:p>
          <a:p>
            <a:r>
              <a:rPr lang="en-US" dirty="0" smtClean="0">
                <a:latin typeface="Tahoma" pitchFamily="34" charset="0"/>
              </a:rPr>
              <a:t>Some fundamental questions remains but most of what has been achieved can be operationally deployed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1164" y="3341914"/>
            <a:ext cx="4437019" cy="310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0460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4"/>
          <p:cNvSpPr>
            <a:spLocks noGrp="1" noChangeArrowheads="1"/>
          </p:cNvSpPr>
          <p:nvPr>
            <p:ph type="title"/>
          </p:nvPr>
        </p:nvSpPr>
        <p:spPr>
          <a:xfrm>
            <a:off x="438150" y="381000"/>
            <a:ext cx="8299450" cy="819150"/>
          </a:xfrm>
        </p:spPr>
        <p:txBody>
          <a:bodyPr/>
          <a:lstStyle/>
          <a:p>
            <a:r>
              <a:rPr lang="fr-FR" sz="32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fr-FR" sz="32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ransfer @ Inria</a:t>
            </a:r>
            <a:endParaRPr lang="fr-FR" sz="40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8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228600" y="1377950"/>
            <a:ext cx="8648700" cy="6064250"/>
          </a:xfrm>
        </p:spPr>
        <p:txBody>
          <a:bodyPr/>
          <a:lstStyle/>
          <a:p>
            <a:pPr marL="342900" indent="-342900">
              <a:lnSpc>
                <a:spcPct val="110000"/>
              </a:lnSpc>
              <a:spcAft>
                <a:spcPts val="1800"/>
              </a:spcAft>
              <a:buClr>
                <a:schemeClr val="bg2"/>
              </a:buClr>
              <a:buFont typeface="Wingdings" charset="2"/>
              <a:buChar char="§"/>
            </a:pPr>
            <a:r>
              <a:rPr lang="fr-FR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Missions</a:t>
            </a:r>
          </a:p>
          <a:p>
            <a:pPr marL="806450" lvl="5" indent="-342900">
              <a:lnSpc>
                <a:spcPct val="70000"/>
              </a:lnSpc>
              <a:spcAft>
                <a:spcPts val="3600"/>
              </a:spcAft>
              <a:buClr>
                <a:schemeClr val="bg2"/>
              </a:buClr>
              <a:buFont typeface="Lucida Grande"/>
              <a:buChar char="–"/>
            </a:pP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Excellence in </a:t>
            </a:r>
            <a:r>
              <a:rPr lang="fr-FR" sz="20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research</a:t>
            </a:r>
            <a:endParaRPr lang="fr-FR" sz="2000" dirty="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marL="806450" lvl="5" indent="-342900">
              <a:lnSpc>
                <a:spcPct val="70000"/>
              </a:lnSpc>
              <a:spcAft>
                <a:spcPts val="3600"/>
              </a:spcAft>
              <a:buClr>
                <a:schemeClr val="bg2"/>
              </a:buClr>
              <a:buFont typeface="Lucida Grande"/>
              <a:buChar char="–"/>
            </a:pPr>
            <a:r>
              <a:rPr lang="fr-FR" sz="20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Technology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transfer</a:t>
            </a:r>
            <a:endParaRPr lang="fr-FR" sz="2000" dirty="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marL="342900" indent="-342900">
              <a:lnSpc>
                <a:spcPct val="110000"/>
              </a:lnSpc>
              <a:spcAft>
                <a:spcPts val="1800"/>
              </a:spcAft>
              <a:buClr>
                <a:schemeClr val="bg2"/>
              </a:buClr>
              <a:buFont typeface="Wingdings" charset="2"/>
              <a:buChar char="§"/>
            </a:pPr>
            <a:r>
              <a:rPr lang="fr-FR" sz="24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Organization</a:t>
            </a:r>
            <a:endParaRPr lang="fr-FR" sz="2400" dirty="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marL="806450" lvl="5" indent="-342900">
              <a:lnSpc>
                <a:spcPct val="110000"/>
              </a:lnSpc>
              <a:spcAft>
                <a:spcPts val="1200"/>
              </a:spcAft>
              <a:buClr>
                <a:schemeClr val="bg2"/>
              </a:buClr>
              <a:buFont typeface="Lucida Grande"/>
              <a:buChar char="–"/>
            </a:pPr>
            <a:r>
              <a:rPr lang="fr-FR" sz="2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Transfer and Innovation </a:t>
            </a:r>
            <a:r>
              <a:rPr lang="fr-FR" sz="2000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Department</a:t>
            </a:r>
            <a:r>
              <a:rPr lang="fr-FR" sz="2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(DTI), about 20 </a:t>
            </a:r>
            <a:r>
              <a:rPr lang="fr-FR" sz="20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persons</a:t>
            </a:r>
            <a:endParaRPr lang="fr-FR" sz="20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marL="806450" lvl="5" indent="-342900">
              <a:lnSpc>
                <a:spcPct val="110000"/>
              </a:lnSpc>
              <a:spcAft>
                <a:spcPts val="1200"/>
              </a:spcAft>
              <a:buClr>
                <a:schemeClr val="bg2"/>
              </a:buClr>
              <a:buFont typeface="Lucida Grande"/>
              <a:buChar char="–"/>
            </a:pPr>
            <a:r>
              <a:rPr lang="fr-FR" sz="20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Two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to four </a:t>
            </a:r>
            <a:r>
              <a:rPr lang="fr-FR" sz="2000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officers</a:t>
            </a:r>
            <a:r>
              <a:rPr lang="fr-FR" sz="2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in charge of </a:t>
            </a:r>
            <a:r>
              <a:rPr lang="fr-FR" sz="2000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partnerships</a:t>
            </a:r>
            <a:r>
              <a:rPr lang="fr-FR" sz="2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and </a:t>
            </a:r>
            <a:r>
              <a:rPr lang="fr-FR" sz="2000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technology</a:t>
            </a:r>
            <a:r>
              <a:rPr lang="fr-FR" sz="2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transfer</a:t>
            </a:r>
            <a:r>
              <a:rPr lang="fr-FR" sz="2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in </a:t>
            </a:r>
            <a:r>
              <a:rPr lang="fr-FR" sz="2000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each</a:t>
            </a:r>
            <a:r>
              <a:rPr lang="fr-FR" sz="2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center</a:t>
            </a:r>
          </a:p>
          <a:p>
            <a:pPr marL="806450" lvl="5" indent="-342900">
              <a:lnSpc>
                <a:spcPct val="110000"/>
              </a:lnSpc>
              <a:spcAft>
                <a:spcPts val="0"/>
              </a:spcAft>
              <a:buClr>
                <a:schemeClr val="bg2"/>
              </a:buClr>
              <a:buFont typeface="Lucida Grande"/>
              <a:buChar char="–"/>
            </a:pPr>
            <a:r>
              <a:rPr lang="fr-FR" sz="20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Since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2011, a Joint Venture </a:t>
            </a:r>
            <a:r>
              <a:rPr lang="fr-FR" sz="2000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with</a:t>
            </a:r>
            <a:r>
              <a:rPr lang="fr-FR" sz="2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CDC-Entreprises 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: IT</a:t>
            </a:r>
            <a:r>
              <a:rPr lang="fr-FR" sz="2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-Translation </a:t>
            </a:r>
          </a:p>
          <a:p>
            <a:pPr indent="812800">
              <a:lnSpc>
                <a:spcPct val="110000"/>
              </a:lnSpc>
              <a:spcAft>
                <a:spcPts val="0"/>
              </a:spcAft>
              <a:buClr>
                <a:schemeClr val="bg2"/>
              </a:buClr>
            </a:pPr>
            <a:r>
              <a:rPr lang="fr-FR" sz="2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	</a:t>
            </a:r>
            <a:r>
              <a:rPr lang="fr-FR" sz="16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(</a:t>
            </a:r>
            <a:r>
              <a:rPr lang="fr-FR" sz="1600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funding</a:t>
            </a:r>
            <a:r>
              <a:rPr lang="fr-FR" sz="16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of spin-off </a:t>
            </a:r>
            <a:r>
              <a:rPr lang="fr-FR" sz="1600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companies</a:t>
            </a:r>
            <a:r>
              <a:rPr lang="fr-FR" sz="16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</a:t>
            </a:r>
            <a:r>
              <a:rPr lang="fr-FR" sz="1600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seed</a:t>
            </a:r>
            <a:r>
              <a:rPr lang="fr-FR" sz="16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-money/</a:t>
            </a:r>
            <a:r>
              <a:rPr lang="fr-FR" sz="1600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early</a:t>
            </a:r>
            <a:r>
              <a:rPr lang="fr-FR" sz="16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stage)</a:t>
            </a:r>
            <a:endParaRPr lang="fr-FR" sz="20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lvl="1">
              <a:buClr>
                <a:schemeClr val="tx1"/>
              </a:buClr>
            </a:pPr>
            <a:endParaRPr lang="fr-FR" sz="18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687388" y="12842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>
              <a:solidFill>
                <a:srgbClr val="FF00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5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 of Super resolution: advanced features to IMS based communication applications of Alcatel Lucent </a:t>
            </a:r>
            <a:r>
              <a:rPr lang="en-US" sz="2700" b="0" dirty="0" smtClean="0"/>
              <a:t>INRIA TEAM: TEMICS</a:t>
            </a:r>
            <a:endParaRPr lang="en-US" b="0" dirty="0"/>
          </a:p>
        </p:txBody>
      </p:sp>
      <p:pic>
        <p:nvPicPr>
          <p:cNvPr id="4" name="Picture 63" descr="5900 MRF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5803" y="3337837"/>
            <a:ext cx="1183100" cy="91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378913" y="3346422"/>
            <a:ext cx="560388" cy="1038225"/>
            <a:chOff x="1428" y="1137"/>
            <a:chExt cx="353" cy="654"/>
          </a:xfrm>
        </p:grpSpPr>
        <p:sp>
          <p:nvSpPr>
            <p:cNvPr id="12" name="Freeform 77"/>
            <p:cNvSpPr>
              <a:spLocks noEditPoints="1"/>
            </p:cNvSpPr>
            <p:nvPr/>
          </p:nvSpPr>
          <p:spPr bwMode="auto">
            <a:xfrm>
              <a:off x="1508" y="1191"/>
              <a:ext cx="194" cy="546"/>
            </a:xfrm>
            <a:custGeom>
              <a:avLst/>
              <a:gdLst>
                <a:gd name="T0" fmla="*/ 5369 w 325"/>
                <a:gd name="T1" fmla="*/ 4521 h 921"/>
                <a:gd name="T2" fmla="*/ 5369 w 325"/>
                <a:gd name="T3" fmla="*/ 4521 h 921"/>
                <a:gd name="T4" fmla="*/ 5369 w 325"/>
                <a:gd name="T5" fmla="*/ 0 h 921"/>
                <a:gd name="T6" fmla="*/ 5369 w 325"/>
                <a:gd name="T7" fmla="*/ 4521 h 921"/>
                <a:gd name="T8" fmla="*/ 5369 w 325"/>
                <a:gd name="T9" fmla="*/ 4521 h 921"/>
                <a:gd name="T10" fmla="*/ 5369 w 325"/>
                <a:gd name="T11" fmla="*/ 4521 h 921"/>
                <a:gd name="T12" fmla="*/ 5369 w 325"/>
                <a:gd name="T13" fmla="*/ 4521 h 921"/>
                <a:gd name="T14" fmla="*/ 5369 w 325"/>
                <a:gd name="T15" fmla="*/ 4521 h 921"/>
                <a:gd name="T16" fmla="*/ 5369 w 325"/>
                <a:gd name="T17" fmla="*/ 4521 h 921"/>
                <a:gd name="T18" fmla="*/ 5369 w 325"/>
                <a:gd name="T19" fmla="*/ 4521 h 921"/>
                <a:gd name="T20" fmla="*/ 4254 w 325"/>
                <a:gd name="T21" fmla="*/ 4521 h 921"/>
                <a:gd name="T22" fmla="*/ 0 w 325"/>
                <a:gd name="T23" fmla="*/ 4521 h 921"/>
                <a:gd name="T24" fmla="*/ 0 w 325"/>
                <a:gd name="T25" fmla="*/ 4521 h 921"/>
                <a:gd name="T26" fmla="*/ 5369 w 325"/>
                <a:gd name="T27" fmla="*/ 4521 h 921"/>
                <a:gd name="T28" fmla="*/ 5369 w 325"/>
                <a:gd name="T29" fmla="*/ 4521 h 921"/>
                <a:gd name="T30" fmla="*/ 5369 w 325"/>
                <a:gd name="T31" fmla="*/ 4521 h 921"/>
                <a:gd name="T32" fmla="*/ 5369 w 325"/>
                <a:gd name="T33" fmla="*/ 4521 h 921"/>
                <a:gd name="T34" fmla="*/ 5369 w 325"/>
                <a:gd name="T35" fmla="*/ 4521 h 921"/>
                <a:gd name="T36" fmla="*/ 5369 w 325"/>
                <a:gd name="T37" fmla="*/ 4521 h 921"/>
                <a:gd name="T38" fmla="*/ 5369 w 325"/>
                <a:gd name="T39" fmla="*/ 4521 h 921"/>
                <a:gd name="T40" fmla="*/ 5369 w 325"/>
                <a:gd name="T41" fmla="*/ 4521 h 921"/>
                <a:gd name="T42" fmla="*/ 5369 w 325"/>
                <a:gd name="T43" fmla="*/ 4521 h 921"/>
                <a:gd name="T44" fmla="*/ 5369 w 325"/>
                <a:gd name="T45" fmla="*/ 4521 h 921"/>
                <a:gd name="T46" fmla="*/ 5369 w 325"/>
                <a:gd name="T47" fmla="*/ 4521 h 921"/>
                <a:gd name="T48" fmla="*/ 5369 w 325"/>
                <a:gd name="T49" fmla="*/ 4521 h 921"/>
                <a:gd name="T50" fmla="*/ 5369 w 325"/>
                <a:gd name="T51" fmla="*/ 4521 h 921"/>
                <a:gd name="T52" fmla="*/ 5369 w 325"/>
                <a:gd name="T53" fmla="*/ 4521 h 92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25"/>
                <a:gd name="T82" fmla="*/ 0 h 921"/>
                <a:gd name="T83" fmla="*/ 325 w 325"/>
                <a:gd name="T84" fmla="*/ 921 h 92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25" h="921">
                  <a:moveTo>
                    <a:pt x="162" y="197"/>
                  </a:moveTo>
                  <a:cubicBezTo>
                    <a:pt x="217" y="197"/>
                    <a:pt x="261" y="153"/>
                    <a:pt x="261" y="98"/>
                  </a:cubicBezTo>
                  <a:cubicBezTo>
                    <a:pt x="261" y="44"/>
                    <a:pt x="217" y="0"/>
                    <a:pt x="162" y="0"/>
                  </a:cubicBezTo>
                  <a:cubicBezTo>
                    <a:pt x="108" y="0"/>
                    <a:pt x="64" y="44"/>
                    <a:pt x="64" y="98"/>
                  </a:cubicBezTo>
                  <a:cubicBezTo>
                    <a:pt x="64" y="153"/>
                    <a:pt x="108" y="197"/>
                    <a:pt x="162" y="197"/>
                  </a:cubicBezTo>
                  <a:close/>
                  <a:moveTo>
                    <a:pt x="206" y="214"/>
                  </a:moveTo>
                  <a:cubicBezTo>
                    <a:pt x="118" y="214"/>
                    <a:pt x="118" y="214"/>
                    <a:pt x="118" y="214"/>
                  </a:cubicBezTo>
                  <a:cubicBezTo>
                    <a:pt x="109" y="214"/>
                    <a:pt x="100" y="216"/>
                    <a:pt x="92" y="218"/>
                  </a:cubicBezTo>
                  <a:cubicBezTo>
                    <a:pt x="100" y="229"/>
                    <a:pt x="106" y="242"/>
                    <a:pt x="106" y="258"/>
                  </a:cubicBezTo>
                  <a:cubicBezTo>
                    <a:pt x="106" y="294"/>
                    <a:pt x="77" y="323"/>
                    <a:pt x="41" y="323"/>
                  </a:cubicBezTo>
                  <a:cubicBezTo>
                    <a:pt x="26" y="323"/>
                    <a:pt x="13" y="318"/>
                    <a:pt x="2" y="310"/>
                  </a:cubicBezTo>
                  <a:cubicBezTo>
                    <a:pt x="1" y="317"/>
                    <a:pt x="0" y="325"/>
                    <a:pt x="0" y="333"/>
                  </a:cubicBezTo>
                  <a:cubicBezTo>
                    <a:pt x="0" y="510"/>
                    <a:pt x="0" y="510"/>
                    <a:pt x="0" y="510"/>
                  </a:cubicBezTo>
                  <a:cubicBezTo>
                    <a:pt x="0" y="553"/>
                    <a:pt x="22" y="592"/>
                    <a:pt x="60" y="613"/>
                  </a:cubicBezTo>
                  <a:cubicBezTo>
                    <a:pt x="60" y="911"/>
                    <a:pt x="60" y="911"/>
                    <a:pt x="60" y="911"/>
                  </a:cubicBezTo>
                  <a:cubicBezTo>
                    <a:pt x="60" y="917"/>
                    <a:pt x="65" y="921"/>
                    <a:pt x="70" y="921"/>
                  </a:cubicBezTo>
                  <a:cubicBezTo>
                    <a:pt x="254" y="921"/>
                    <a:pt x="254" y="921"/>
                    <a:pt x="254" y="921"/>
                  </a:cubicBezTo>
                  <a:cubicBezTo>
                    <a:pt x="260" y="921"/>
                    <a:pt x="264" y="917"/>
                    <a:pt x="264" y="911"/>
                  </a:cubicBezTo>
                  <a:cubicBezTo>
                    <a:pt x="264" y="613"/>
                    <a:pt x="264" y="613"/>
                    <a:pt x="264" y="613"/>
                  </a:cubicBezTo>
                  <a:cubicBezTo>
                    <a:pt x="302" y="592"/>
                    <a:pt x="325" y="553"/>
                    <a:pt x="325" y="510"/>
                  </a:cubicBezTo>
                  <a:cubicBezTo>
                    <a:pt x="325" y="333"/>
                    <a:pt x="325" y="333"/>
                    <a:pt x="325" y="333"/>
                  </a:cubicBezTo>
                  <a:cubicBezTo>
                    <a:pt x="325" y="267"/>
                    <a:pt x="272" y="214"/>
                    <a:pt x="206" y="214"/>
                  </a:cubicBezTo>
                  <a:close/>
                  <a:moveTo>
                    <a:pt x="44" y="284"/>
                  </a:moveTo>
                  <a:cubicBezTo>
                    <a:pt x="57" y="284"/>
                    <a:pt x="69" y="273"/>
                    <a:pt x="69" y="259"/>
                  </a:cubicBezTo>
                  <a:cubicBezTo>
                    <a:pt x="69" y="246"/>
                    <a:pt x="57" y="234"/>
                    <a:pt x="44" y="234"/>
                  </a:cubicBezTo>
                  <a:cubicBezTo>
                    <a:pt x="30" y="234"/>
                    <a:pt x="19" y="246"/>
                    <a:pt x="19" y="259"/>
                  </a:cubicBezTo>
                  <a:cubicBezTo>
                    <a:pt x="19" y="273"/>
                    <a:pt x="30" y="284"/>
                    <a:pt x="44" y="284"/>
                  </a:cubicBezTo>
                  <a:close/>
                </a:path>
              </a:pathLst>
            </a:custGeom>
            <a:solidFill>
              <a:srgbClr val="00B9E1"/>
            </a:solidFill>
            <a:ln w="254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fr-FR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3" name="Rectangle 91"/>
            <p:cNvSpPr>
              <a:spLocks noChangeAspect="1" noChangeArrowheads="1"/>
            </p:cNvSpPr>
            <p:nvPr/>
          </p:nvSpPr>
          <p:spPr bwMode="auto">
            <a:xfrm>
              <a:off x="1428" y="1137"/>
              <a:ext cx="353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  <a:ea typeface="+mn-ea"/>
              </a:endParaRPr>
            </a:p>
          </p:txBody>
        </p:sp>
      </p:grpSp>
      <p:pic>
        <p:nvPicPr>
          <p:cNvPr id="16" name="Picture 63" descr="5900 MRF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4386" y="3372671"/>
            <a:ext cx="1183100" cy="91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2103120" y="4630303"/>
            <a:ext cx="122822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ctr" anchorCtr="0">
            <a:spAutoFit/>
          </a:bodyPr>
          <a:lstStyle/>
          <a:p>
            <a:pPr algn="ctr"/>
            <a:r>
              <a:rPr lang="en-US" dirty="0" smtClean="0">
                <a:solidFill>
                  <a:srgbClr val="404040"/>
                </a:solidFill>
                <a:latin typeface="Trebuchet MS" pitchFamily="34" charset="0"/>
                <a:ea typeface="+mn-ea"/>
              </a:rPr>
              <a:t>Media Box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04651" y="4630303"/>
            <a:ext cx="1173142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ctr" anchorCtr="0">
            <a:spAutoFit/>
          </a:bodyPr>
          <a:lstStyle/>
          <a:p>
            <a:pPr algn="ctr"/>
            <a:r>
              <a:rPr lang="en-US" dirty="0" smtClean="0">
                <a:solidFill>
                  <a:srgbClr val="404040"/>
                </a:solidFill>
                <a:latin typeface="Trebuchet MS" pitchFamily="34" charset="0"/>
                <a:ea typeface="+mn-ea"/>
              </a:rPr>
              <a:t>SIP Phone</a:t>
            </a:r>
          </a:p>
          <a:p>
            <a:pPr algn="ctr"/>
            <a:r>
              <a:rPr lang="en-US" dirty="0" smtClean="0">
                <a:solidFill>
                  <a:srgbClr val="404040"/>
                </a:solidFill>
                <a:latin typeface="Trebuchet MS" pitchFamily="34" charset="0"/>
                <a:ea typeface="+mn-ea"/>
              </a:rPr>
              <a:t>on laptop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786846" y="4630303"/>
            <a:ext cx="2429691" cy="538609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US" dirty="0" smtClean="0">
                <a:solidFill>
                  <a:srgbClr val="404040"/>
                </a:solidFill>
                <a:latin typeface="Trebuchet MS" pitchFamily="34" charset="0"/>
                <a:ea typeface="+mn-ea"/>
              </a:rPr>
              <a:t>MRF</a:t>
            </a:r>
          </a:p>
          <a:p>
            <a:pPr algn="ctr"/>
            <a:r>
              <a:rPr lang="en-US" sz="1100" dirty="0" smtClean="0">
                <a:solidFill>
                  <a:srgbClr val="404040"/>
                </a:solidFill>
                <a:latin typeface="Trebuchet MS" pitchFamily="34" charset="0"/>
                <a:ea typeface="+mn-ea"/>
              </a:rPr>
              <a:t>(IMS Multimedia Server)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 flipH="1">
            <a:off x="3422469" y="3513924"/>
            <a:ext cx="2717074" cy="0"/>
          </a:xfrm>
          <a:prstGeom prst="straightConnector1">
            <a:avLst/>
          </a:prstGeom>
          <a:ln w="19050">
            <a:solidFill>
              <a:schemeClr val="accent2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>
            <a:off x="3483428" y="3783891"/>
            <a:ext cx="2717074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>
            <a:off x="3479072" y="4001606"/>
            <a:ext cx="2717074" cy="0"/>
          </a:xfrm>
          <a:prstGeom prst="straightConnector1">
            <a:avLst/>
          </a:prstGeom>
          <a:ln w="1905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4284614" y="3233518"/>
            <a:ext cx="779381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404040"/>
                </a:solidFill>
                <a:latin typeface="Trebuchet MS" pitchFamily="34" charset="0"/>
                <a:ea typeface="+mn-ea"/>
              </a:rPr>
              <a:t>signaling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3866599" y="3541657"/>
            <a:ext cx="2196435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ctr" anchorCtr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Trebuchet MS" pitchFamily="34" charset="0"/>
                <a:ea typeface="+mn-ea"/>
              </a:rPr>
              <a:t>Low Resolution (</a:t>
            </a:r>
            <a:r>
              <a:rPr lang="fr-FR" sz="1100" dirty="0" smtClean="0">
                <a:solidFill>
                  <a:srgbClr val="FF0000"/>
                </a:solidFill>
                <a:ea typeface="+mn-ea"/>
              </a:rPr>
              <a:t>QCIF 176x144)</a:t>
            </a:r>
            <a:endParaRPr lang="en-US" sz="1100" dirty="0" smtClean="0">
              <a:solidFill>
                <a:srgbClr val="FF0000"/>
              </a:solidFill>
              <a:latin typeface="Trebuchet MS" pitchFamily="34" charset="0"/>
              <a:ea typeface="+mn-ea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201881" y="3811624"/>
            <a:ext cx="1055097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ctr" anchorCtr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  <a:latin typeface="Trebuchet MS" pitchFamily="34" charset="0"/>
                <a:ea typeface="+mn-ea"/>
              </a:rPr>
              <a:t>Data channel </a:t>
            </a:r>
          </a:p>
        </p:txBody>
      </p:sp>
      <p:cxnSp>
        <p:nvCxnSpPr>
          <p:cNvPr id="33" name="Connecteur droit avec flèche 32"/>
          <p:cNvCxnSpPr/>
          <p:nvPr/>
        </p:nvCxnSpPr>
        <p:spPr>
          <a:xfrm flipH="1">
            <a:off x="7563394" y="3670679"/>
            <a:ext cx="914400" cy="130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7823878" y="3726974"/>
            <a:ext cx="1058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ea typeface="+mn-ea"/>
              </a:rPr>
              <a:t>vidéo CIF (352x288) H264 15fps</a:t>
            </a:r>
            <a:endParaRPr lang="en-US" sz="1200" dirty="0">
              <a:solidFill>
                <a:srgbClr val="FF0000"/>
              </a:solidFill>
              <a:ea typeface="+mn-ea"/>
            </a:endParaRPr>
          </a:p>
        </p:txBody>
      </p:sp>
      <p:cxnSp>
        <p:nvCxnSpPr>
          <p:cNvPr id="37" name="Connecteur droit avec flèche 36"/>
          <p:cNvCxnSpPr/>
          <p:nvPr/>
        </p:nvCxnSpPr>
        <p:spPr>
          <a:xfrm flipH="1" flipV="1">
            <a:off x="949206" y="3666324"/>
            <a:ext cx="1036348" cy="4355"/>
          </a:xfrm>
          <a:prstGeom prst="straightConnector1">
            <a:avLst/>
          </a:prstGeom>
          <a:ln w="19050">
            <a:solidFill>
              <a:schemeClr val="accent2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flipH="1" flipV="1">
            <a:off x="1010165" y="3936291"/>
            <a:ext cx="897012" cy="870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1066760" y="3385918"/>
            <a:ext cx="779381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404040"/>
                </a:solidFill>
                <a:latin typeface="Trebuchet MS" pitchFamily="34" charset="0"/>
                <a:ea typeface="+mn-ea"/>
              </a:rPr>
              <a:t>signaling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844690" y="3968380"/>
            <a:ext cx="1140056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ctr" anchorCtr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Trebuchet MS" pitchFamily="34" charset="0"/>
                <a:ea typeface="+mn-ea"/>
              </a:rPr>
              <a:t>High resolution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13508" y="5721538"/>
            <a:ext cx="8556171" cy="9144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38138" lvl="1" indent="-168275" algn="just" eaLnBrk="0" hangingPunct="0">
              <a:spcBef>
                <a:spcPct val="20000"/>
              </a:spcBef>
              <a:spcAft>
                <a:spcPts val="600"/>
              </a:spcAft>
              <a:buClr>
                <a:srgbClr val="6639B7"/>
              </a:buClr>
              <a:tabLst>
                <a:tab pos="3946525" algn="l"/>
              </a:tabLst>
            </a:pPr>
            <a:r>
              <a:rPr lang="en-US" dirty="0" smtClean="0">
                <a:solidFill>
                  <a:srgbClr val="FFFFFF"/>
                </a:solidFill>
                <a:latin typeface="Tahoma"/>
              </a:rPr>
              <a:t>	Purpose: Bandwidth saving (divide by 4) for video-conferences web-browser users, while maintaining quality of video with high spatial resolution</a:t>
            </a:r>
            <a:endParaRPr lang="en-US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181497" y="4010306"/>
            <a:ext cx="1267097" cy="4833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Super resolution</a:t>
            </a:r>
            <a:endParaRPr lang="en-US" sz="160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261256" y="1416603"/>
            <a:ext cx="8477794" cy="4247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ctr" anchorCtr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ahoma"/>
              </a:rPr>
              <a:t>Super-resolution algorithms (predicting a high resolution image from one or many lower resolution images)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 Similar performance or Better performance as state of the art methods (equivalent distortion W.R.T. the true high resolution image) with  lower complexity and without a need to tune parameters for each image</a:t>
            </a:r>
            <a:endParaRPr lang="en-US" dirty="0" smtClean="0">
              <a:solidFill>
                <a:srgbClr val="0070C0"/>
              </a:solidFill>
              <a:latin typeface="Trebuchet MS" pitchFamily="34" charset="0"/>
            </a:endParaRPr>
          </a:p>
          <a:p>
            <a:endParaRPr lang="en-US" dirty="0" smtClean="0">
              <a:solidFill>
                <a:srgbClr val="0070C0"/>
              </a:solidFill>
              <a:latin typeface="Trebuchet MS" pitchFamily="34" charset="0"/>
            </a:endParaRPr>
          </a:p>
          <a:p>
            <a:endParaRPr lang="en-US" dirty="0" smtClean="0">
              <a:solidFill>
                <a:srgbClr val="0070C0"/>
              </a:solidFill>
              <a:latin typeface="Trebuchet MS" pitchFamily="34" charset="0"/>
            </a:endParaRPr>
          </a:p>
          <a:p>
            <a:endParaRPr lang="en-US" dirty="0" smtClean="0">
              <a:solidFill>
                <a:srgbClr val="0070C0"/>
              </a:solidFill>
              <a:latin typeface="Trebuchet MS" pitchFamily="34" charset="0"/>
            </a:endParaRPr>
          </a:p>
          <a:p>
            <a:endParaRPr lang="en-US" dirty="0" smtClean="0">
              <a:solidFill>
                <a:srgbClr val="0070C0"/>
              </a:solidFill>
              <a:latin typeface="Trebuchet MS" pitchFamily="34" charset="0"/>
            </a:endParaRPr>
          </a:p>
          <a:p>
            <a:endParaRPr lang="en-US" dirty="0" smtClean="0">
              <a:solidFill>
                <a:srgbClr val="0070C0"/>
              </a:solidFill>
              <a:latin typeface="Trebuchet MS" pitchFamily="34" charset="0"/>
            </a:endParaRPr>
          </a:p>
          <a:p>
            <a:endParaRPr lang="en-US" dirty="0" smtClean="0">
              <a:solidFill>
                <a:srgbClr val="0070C0"/>
              </a:solidFill>
              <a:latin typeface="Trebuchet MS" pitchFamily="34" charset="0"/>
            </a:endParaRPr>
          </a:p>
          <a:p>
            <a:endParaRPr lang="en-US" dirty="0" smtClean="0">
              <a:solidFill>
                <a:srgbClr val="0070C0"/>
              </a:solidFill>
              <a:latin typeface="Trebuchet MS" pitchFamily="34" charset="0"/>
            </a:endParaRPr>
          </a:p>
          <a:p>
            <a:endParaRPr lang="en-US" dirty="0" smtClean="0">
              <a:solidFill>
                <a:srgbClr val="0070C0"/>
              </a:solidFill>
              <a:latin typeface="Trebuchet MS" pitchFamily="34" charset="0"/>
            </a:endParaRPr>
          </a:p>
          <a:p>
            <a:endParaRPr lang="en-US" dirty="0" smtClean="0">
              <a:solidFill>
                <a:srgbClr val="0070C0"/>
              </a:solidFill>
              <a:latin typeface="Trebuchet MS" pitchFamily="34" charset="0"/>
            </a:endParaRPr>
          </a:p>
          <a:p>
            <a:r>
              <a:rPr lang="en-US" dirty="0" smtClean="0">
                <a:solidFill>
                  <a:srgbClr val="0070C0"/>
                </a:solidFill>
                <a:latin typeface="Trebuchet MS" pitchFamily="34" charset="0"/>
              </a:rPr>
              <a:t>On-going  test bed for evaluation of SR inside Alcatel Lucent solution</a:t>
            </a:r>
          </a:p>
        </p:txBody>
      </p:sp>
    </p:spTree>
    <p:extLst>
      <p:ext uri="{BB962C8B-B14F-4D97-AF65-F5344CB8AC3E}">
        <p14:creationId xmlns:p14="http://schemas.microsoft.com/office/powerpoint/2010/main" val="9450265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dirty="0" smtClean="0"/>
              <a:t> Actions de </a:t>
            </a:r>
            <a:r>
              <a:rPr lang="en-US" dirty="0" err="1" smtClean="0"/>
              <a:t>Recherche</a:t>
            </a:r>
            <a:r>
              <a:rPr lang="en-US" dirty="0" smtClean="0"/>
              <a:t> (ADR)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2013-2017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Common Lab Phase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03306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Objectives of our common lab</a:t>
            </a:r>
          </a:p>
        </p:txBody>
      </p:sp>
      <p:sp>
        <p:nvSpPr>
          <p:cNvPr id="39938" name="Espace réservé du contenu 2"/>
          <p:cNvSpPr>
            <a:spLocks noGrp="1"/>
          </p:cNvSpPr>
          <p:nvPr>
            <p:ph idx="1"/>
          </p:nvPr>
        </p:nvSpPr>
        <p:spPr>
          <a:xfrm>
            <a:off x="228600" y="1060450"/>
            <a:ext cx="8583613" cy="45259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fr-FR" b="1" dirty="0" smtClean="0"/>
              <a:t>As </a:t>
            </a:r>
            <a:r>
              <a:rPr lang="fr-FR" b="1" dirty="0" err="1" smtClean="0"/>
              <a:t>defined</a:t>
            </a:r>
            <a:r>
              <a:rPr lang="fr-FR" b="1" dirty="0" smtClean="0"/>
              <a:t> </a:t>
            </a:r>
            <a:r>
              <a:rPr lang="fr-FR" b="1" dirty="0" err="1" smtClean="0"/>
              <a:t>at</a:t>
            </a:r>
            <a:r>
              <a:rPr lang="fr-FR" b="1" dirty="0" smtClean="0"/>
              <a:t> </a:t>
            </a:r>
            <a:r>
              <a:rPr lang="fr-FR" b="1" dirty="0" err="1" smtClean="0"/>
              <a:t>its</a:t>
            </a:r>
            <a:r>
              <a:rPr lang="fr-FR" b="1" dirty="0" smtClean="0"/>
              <a:t> startup</a:t>
            </a:r>
            <a:r>
              <a:rPr lang="en-US" b="1" dirty="0" smtClean="0"/>
              <a:t>…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Coordinated,  long term,  bold joint actions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Associate ALU and Inria teams at early stage of research</a:t>
            </a:r>
          </a:p>
          <a:p>
            <a:pPr lvl="2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Mixing cultures</a:t>
            </a:r>
          </a:p>
          <a:p>
            <a:pPr lvl="2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Building a common strategic vision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To promote innovation coupled with excellence of results</a:t>
            </a:r>
          </a:p>
          <a:p>
            <a:pPr lvl="2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Publications</a:t>
            </a:r>
          </a:p>
          <a:p>
            <a:pPr lvl="2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Patents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Create a pool of young researchers </a:t>
            </a:r>
          </a:p>
          <a:p>
            <a:pPr lvl="2">
              <a:spcBef>
                <a:spcPts val="600"/>
              </a:spcBef>
            </a:pPr>
            <a:r>
              <a:rPr lang="en-US" dirty="0" err="1" smtClean="0"/>
              <a:t>phD</a:t>
            </a:r>
            <a:r>
              <a:rPr lang="en-US" dirty="0" smtClean="0"/>
              <a:t> and post docs hired by INRIA and fully dedicated to the common lab</a:t>
            </a:r>
          </a:p>
          <a:p>
            <a:pPr marL="0" indent="0">
              <a:buFont typeface="Arial" charset="0"/>
              <a:buNone/>
            </a:pPr>
            <a:r>
              <a:rPr lang="en-US" b="1" dirty="0" smtClean="0"/>
              <a:t>… and further developed for phase 2:</a:t>
            </a:r>
          </a:p>
          <a:p>
            <a:pPr lvl="1"/>
            <a:r>
              <a:rPr lang="en-US" dirty="0" smtClean="0"/>
              <a:t>Wider scope</a:t>
            </a:r>
          </a:p>
          <a:p>
            <a:pPr lvl="1"/>
            <a:r>
              <a:rPr lang="en-US" dirty="0" smtClean="0"/>
              <a:t>Seeking more breakthroughs</a:t>
            </a:r>
          </a:p>
          <a:p>
            <a:pPr lvl="1"/>
            <a:r>
              <a:rPr lang="en-US" dirty="0" smtClean="0"/>
              <a:t>Seeking more Impact on Business Units</a:t>
            </a:r>
          </a:p>
          <a:p>
            <a:pPr marL="0" indent="0">
              <a:buFont typeface="Arial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104746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23888" y="246063"/>
            <a:ext cx="8645525" cy="1143000"/>
          </a:xfrm>
        </p:spPr>
        <p:txBody>
          <a:bodyPr/>
          <a:lstStyle/>
          <a:p>
            <a:r>
              <a:rPr lang="en-US" dirty="0"/>
              <a:t>5</a:t>
            </a:r>
            <a:r>
              <a:rPr lang="en-US" dirty="0" smtClean="0"/>
              <a:t> ADR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25500" y="1373188"/>
            <a:ext cx="8583613" cy="4525962"/>
          </a:xfrm>
        </p:spPr>
        <p:txBody>
          <a:bodyPr/>
          <a:lstStyle/>
          <a:p>
            <a:r>
              <a:rPr lang="en-US" dirty="0" smtClean="0"/>
              <a:t>Content Centric Networking</a:t>
            </a:r>
          </a:p>
          <a:p>
            <a:r>
              <a:rPr lang="en-US" dirty="0" smtClean="0"/>
              <a:t>Green Networking</a:t>
            </a:r>
          </a:p>
          <a:p>
            <a:r>
              <a:rPr lang="en-US" dirty="0" smtClean="0"/>
              <a:t>Self-Optimized Wireless Networks</a:t>
            </a:r>
          </a:p>
          <a:p>
            <a:r>
              <a:rPr lang="en-US" dirty="0" smtClean="0"/>
              <a:t>Privacy and Security</a:t>
            </a:r>
          </a:p>
          <a:p>
            <a:r>
              <a:rPr lang="en-US" dirty="0" smtClean="0"/>
              <a:t>Network Science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83710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4" name="Content Placeholder 5"/>
          <p:cNvSpPr txBox="1">
            <a:spLocks/>
          </p:cNvSpPr>
          <p:nvPr/>
        </p:nvSpPr>
        <p:spPr bwMode="auto">
          <a:xfrm>
            <a:off x="277032" y="696087"/>
            <a:ext cx="85836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sz="2200" kern="0" dirty="0" smtClean="0">
              <a:solidFill>
                <a:srgbClr val="000000"/>
              </a:solidFill>
              <a:latin typeface="Tahoma"/>
              <a:ea typeface="+mn-ea"/>
            </a:endParaRPr>
          </a:p>
          <a:p>
            <a:r>
              <a:rPr lang="en-US" sz="2200" kern="0" dirty="0" smtClean="0">
                <a:solidFill>
                  <a:srgbClr val="000000"/>
                </a:solidFill>
                <a:latin typeface="Tahoma"/>
                <a:ea typeface="+mn-ea"/>
              </a:rPr>
              <a:t>Successful achievements 15 patents</a:t>
            </a:r>
          </a:p>
          <a:p>
            <a:pPr marL="512763" lvl="1" indent="-342900" eaLnBrk="0" hangingPunct="0">
              <a:spcBef>
                <a:spcPts val="0"/>
              </a:spcBef>
              <a:spcAft>
                <a:spcPts val="0"/>
              </a:spcAft>
              <a:buClr>
                <a:srgbClr val="E33689"/>
              </a:buClr>
              <a:buFont typeface="Wingdings" pitchFamily="2" charset="2"/>
              <a:buChar char="§"/>
              <a:tabLst>
                <a:tab pos="3946525" algn="l"/>
              </a:tabLst>
              <a:defRPr/>
            </a:pPr>
            <a:r>
              <a:rPr lang="en-US" sz="2200" kern="0" dirty="0" smtClean="0">
                <a:solidFill>
                  <a:srgbClr val="000000"/>
                </a:solidFill>
                <a:latin typeface="Tahoma"/>
                <a:ea typeface="+mn-ea"/>
              </a:rPr>
              <a:t>130 publications</a:t>
            </a:r>
          </a:p>
          <a:p>
            <a:pPr marL="512763" lvl="1" indent="-342900" eaLnBrk="0" hangingPunct="0">
              <a:spcBef>
                <a:spcPts val="0"/>
              </a:spcBef>
              <a:spcAft>
                <a:spcPts val="0"/>
              </a:spcAft>
              <a:buClr>
                <a:srgbClr val="E33689"/>
              </a:buClr>
              <a:buFont typeface="Wingdings" pitchFamily="2" charset="2"/>
              <a:buChar char="§"/>
              <a:tabLst>
                <a:tab pos="3946525" algn="l"/>
              </a:tabLst>
              <a:defRPr/>
            </a:pPr>
            <a:r>
              <a:rPr lang="en-US" sz="2200" kern="0" dirty="0" smtClean="0">
                <a:solidFill>
                  <a:srgbClr val="000000"/>
                </a:solidFill>
                <a:latin typeface="Tahoma"/>
                <a:ea typeface="+mn-ea"/>
              </a:rPr>
              <a:t>Permanent presence for common events like open days</a:t>
            </a:r>
          </a:p>
          <a:p>
            <a:pPr marL="512763" lvl="1" indent="-342900" eaLnBrk="0" hangingPunct="0">
              <a:spcBef>
                <a:spcPts val="0"/>
              </a:spcBef>
              <a:spcAft>
                <a:spcPts val="0"/>
              </a:spcAft>
              <a:buClr>
                <a:srgbClr val="E33689"/>
              </a:buClr>
              <a:buFont typeface="Wingdings" pitchFamily="2" charset="2"/>
              <a:buChar char="§"/>
              <a:tabLst>
                <a:tab pos="3946525" algn="l"/>
              </a:tabLst>
              <a:defRPr/>
            </a:pPr>
            <a:r>
              <a:rPr lang="en-US" sz="2200" kern="0" dirty="0" smtClean="0">
                <a:solidFill>
                  <a:srgbClr val="000000"/>
                </a:solidFill>
                <a:latin typeface="Tahoma"/>
                <a:ea typeface="+mn-ea"/>
              </a:rPr>
              <a:t>Numerous productive interactions with BDs, some transfers towards products lines well engaged</a:t>
            </a:r>
          </a:p>
          <a:p>
            <a:pPr marL="512763" lvl="1" indent="-342900" eaLnBrk="0" hangingPunct="0">
              <a:spcBef>
                <a:spcPts val="0"/>
              </a:spcBef>
              <a:spcAft>
                <a:spcPts val="0"/>
              </a:spcAft>
              <a:buClr>
                <a:srgbClr val="E33689"/>
              </a:buClr>
              <a:tabLst>
                <a:tab pos="3946525" algn="l"/>
              </a:tabLst>
              <a:defRPr/>
            </a:pPr>
            <a:endParaRPr lang="en-US" sz="2200" kern="0" dirty="0" smtClean="0">
              <a:solidFill>
                <a:srgbClr val="000000"/>
              </a:solidFill>
              <a:latin typeface="Tahoma"/>
              <a:ea typeface="+mn-ea"/>
            </a:endParaRPr>
          </a:p>
          <a:p>
            <a:pPr marL="512763" lvl="1" indent="-342900" eaLnBrk="0" hangingPunct="0">
              <a:spcBef>
                <a:spcPts val="0"/>
              </a:spcBef>
              <a:spcAft>
                <a:spcPts val="0"/>
              </a:spcAft>
              <a:buClr>
                <a:srgbClr val="E33689"/>
              </a:buClr>
              <a:tabLst>
                <a:tab pos="3946525" algn="l"/>
              </a:tabLst>
              <a:defRPr/>
            </a:pPr>
            <a:r>
              <a:rPr lang="en-US" sz="2200" kern="0" dirty="0" smtClean="0">
                <a:solidFill>
                  <a:srgbClr val="000000"/>
                </a:solidFill>
                <a:latin typeface="Tahoma"/>
                <a:ea typeface="+mn-ea"/>
              </a:rPr>
              <a:t>A community of the common lab has been successfully set up</a:t>
            </a:r>
          </a:p>
          <a:p>
            <a:pPr marL="512763" lvl="1" indent="-342900" eaLnBrk="0" hangingPunct="0">
              <a:spcBef>
                <a:spcPts val="0"/>
              </a:spcBef>
              <a:spcAft>
                <a:spcPts val="0"/>
              </a:spcAft>
              <a:buClr>
                <a:srgbClr val="E33689"/>
              </a:buClr>
              <a:tabLst>
                <a:tab pos="3946525" algn="l"/>
              </a:tabLst>
              <a:defRPr/>
            </a:pPr>
            <a:endParaRPr lang="en-US" sz="2200" kern="0" dirty="0" smtClean="0">
              <a:solidFill>
                <a:srgbClr val="000000"/>
              </a:solidFill>
              <a:latin typeface="Tahoma"/>
              <a:ea typeface="+mn-ea"/>
            </a:endParaRPr>
          </a:p>
          <a:p>
            <a:pPr marL="512763" lvl="1" indent="-342900" eaLnBrk="0" hangingPunct="0">
              <a:spcBef>
                <a:spcPts val="0"/>
              </a:spcBef>
              <a:spcAft>
                <a:spcPts val="0"/>
              </a:spcAft>
              <a:buClr>
                <a:srgbClr val="E33689"/>
              </a:buClr>
              <a:tabLst>
                <a:tab pos="3946525" algn="l"/>
              </a:tabLst>
              <a:defRPr/>
            </a:pPr>
            <a:r>
              <a:rPr lang="en-US" sz="2200" kern="0" dirty="0" smtClean="0">
                <a:solidFill>
                  <a:srgbClr val="000000"/>
                </a:solidFill>
                <a:latin typeface="Tahoma"/>
                <a:ea typeface="+mn-ea"/>
              </a:rPr>
              <a:t>The common lab is the core of ALU-Inria partnership which counts numerous joint initiatives (</a:t>
            </a:r>
            <a:r>
              <a:rPr lang="en-US" sz="2200" kern="0" dirty="0" err="1" smtClean="0">
                <a:solidFill>
                  <a:srgbClr val="000000"/>
                </a:solidFill>
                <a:latin typeface="Tahoma"/>
                <a:ea typeface="+mn-ea"/>
              </a:rPr>
              <a:t>Greentouch</a:t>
            </a:r>
            <a:r>
              <a:rPr lang="en-US" sz="2200" kern="0" dirty="0" smtClean="0">
                <a:solidFill>
                  <a:srgbClr val="000000"/>
                </a:solidFill>
                <a:latin typeface="Tahoma"/>
                <a:ea typeface="+mn-ea"/>
              </a:rPr>
              <a:t>, EIT ICT labs, French clusters …)</a:t>
            </a:r>
          </a:p>
          <a:p>
            <a:pPr marL="512763" lvl="1" indent="-342900" eaLnBrk="0" hangingPunct="0">
              <a:spcBef>
                <a:spcPts val="0"/>
              </a:spcBef>
              <a:spcAft>
                <a:spcPts val="0"/>
              </a:spcAft>
              <a:buClr>
                <a:srgbClr val="E33689"/>
              </a:buClr>
              <a:tabLst>
                <a:tab pos="3946525" algn="l"/>
              </a:tabLst>
              <a:defRPr/>
            </a:pPr>
            <a:endParaRPr lang="en-US" sz="2000" kern="0" dirty="0">
              <a:solidFill>
                <a:srgbClr val="404040"/>
              </a:solidFill>
              <a:latin typeface="Tahom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83956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Innovation </a:t>
            </a:r>
            <a:r>
              <a:rPr lang="fr-FR" dirty="0" err="1" smtClean="0"/>
              <a:t>Labs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939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re 1"/>
          <p:cNvSpPr>
            <a:spLocks noGrp="1"/>
          </p:cNvSpPr>
          <p:nvPr>
            <p:ph type="title"/>
          </p:nvPr>
        </p:nvSpPr>
        <p:spPr>
          <a:xfrm>
            <a:off x="252622" y="284626"/>
            <a:ext cx="8229600" cy="648072"/>
          </a:xfrm>
        </p:spPr>
        <p:txBody>
          <a:bodyPr/>
          <a:lstStyle/>
          <a:p>
            <a:pPr eaLnBrk="1" hangingPunct="1"/>
            <a:r>
              <a:rPr lang="fr-FR" dirty="0" smtClean="0">
                <a:solidFill>
                  <a:srgbClr val="E1001A"/>
                </a:solidFill>
              </a:rPr>
              <a:t>Innovation </a:t>
            </a:r>
            <a:r>
              <a:rPr lang="fr-FR" dirty="0" err="1" smtClean="0">
                <a:solidFill>
                  <a:srgbClr val="E1001A"/>
                </a:solidFill>
              </a:rPr>
              <a:t>Labs</a:t>
            </a:r>
            <a:r>
              <a:rPr lang="fr-FR" dirty="0" smtClean="0">
                <a:solidFill>
                  <a:srgbClr val="E1001A"/>
                </a:solidFill>
              </a:rPr>
              <a:t> </a:t>
            </a:r>
            <a:r>
              <a:rPr lang="fr-FR" dirty="0" err="1" smtClean="0">
                <a:solidFill>
                  <a:srgbClr val="E1001A"/>
                </a:solidFill>
              </a:rPr>
              <a:t>with</a:t>
            </a:r>
            <a:r>
              <a:rPr lang="fr-FR" dirty="0" smtClean="0">
                <a:solidFill>
                  <a:srgbClr val="E1001A"/>
                </a:solidFill>
              </a:rPr>
              <a:t> </a:t>
            </a:r>
            <a:r>
              <a:rPr lang="fr-FR" dirty="0" err="1" smtClean="0">
                <a:solidFill>
                  <a:srgbClr val="E1001A"/>
                </a:solidFill>
              </a:rPr>
              <a:t>SMEs</a:t>
            </a:r>
            <a:endParaRPr lang="fr-FR" dirty="0" smtClean="0">
              <a:solidFill>
                <a:srgbClr val="E1001A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8618538" y="6488113"/>
            <a:ext cx="525462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- </a:t>
            </a:r>
            <a:fld id="{CCD8A327-4A42-4F42-8894-A6F43B7F265B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287264" y="1397744"/>
            <a:ext cx="8475735" cy="319965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200025" rtl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  <a:defRPr lang="fr-FR" sz="2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1950" indent="352425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•"/>
              <a:defRPr sz="220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2pPr>
            <a:lvl3pPr marL="1076325" indent="3619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3pPr>
            <a:lvl4pPr marL="1438275" indent="371475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lang="fr-FR" sz="1800" dirty="0" smtClean="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4pPr>
            <a:lvl5pPr marL="1790700" indent="3619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60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5pPr>
            <a:lvl6pPr marL="10144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6pPr>
            <a:lvl7pPr marL="14716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7pPr>
            <a:lvl8pPr marL="19288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8pPr>
            <a:lvl9pPr marL="23860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marL="457200" indent="-457200" eaLnBrk="1" hangingPunct="1">
              <a:lnSpc>
                <a:spcPct val="110000"/>
              </a:lnSpc>
              <a:buFont typeface="Arial" pitchFamily="34" charset="0"/>
              <a:buChar char="•"/>
            </a:pPr>
            <a:r>
              <a:rPr lang="fr-FR" sz="2400" dirty="0" err="1" smtClean="0">
                <a:solidFill>
                  <a:srgbClr val="000000"/>
                </a:solidFill>
              </a:rPr>
              <a:t>With</a:t>
            </a:r>
            <a:r>
              <a:rPr lang="fr-FR" sz="2400" dirty="0" smtClean="0">
                <a:solidFill>
                  <a:srgbClr val="000000"/>
                </a:solidFill>
              </a:rPr>
              <a:t> a real </a:t>
            </a:r>
            <a:r>
              <a:rPr lang="fr-FR" sz="2400" dirty="0" err="1" smtClean="0">
                <a:solidFill>
                  <a:srgbClr val="000000"/>
                </a:solidFill>
              </a:rPr>
              <a:t>transfer</a:t>
            </a:r>
            <a:r>
              <a:rPr lang="fr-FR" sz="2400" dirty="0" smtClean="0">
                <a:solidFill>
                  <a:srgbClr val="000000"/>
                </a:solidFill>
              </a:rPr>
              <a:t> objective, and </a:t>
            </a:r>
            <a:r>
              <a:rPr lang="fr-FR" sz="2400" dirty="0" err="1" smtClean="0">
                <a:solidFill>
                  <a:srgbClr val="000000"/>
                </a:solidFill>
              </a:rPr>
              <a:t>creation</a:t>
            </a:r>
            <a:r>
              <a:rPr lang="fr-FR" sz="2400" dirty="0" smtClean="0">
                <a:solidFill>
                  <a:srgbClr val="000000"/>
                </a:solidFill>
              </a:rPr>
              <a:t> of </a:t>
            </a:r>
            <a:r>
              <a:rPr lang="fr-FR" sz="2400" dirty="0" err="1" smtClean="0">
                <a:solidFill>
                  <a:srgbClr val="000000"/>
                </a:solidFill>
              </a:rPr>
              <a:t>economic</a:t>
            </a:r>
            <a:r>
              <a:rPr lang="fr-FR" sz="2400" dirty="0" smtClean="0">
                <a:solidFill>
                  <a:srgbClr val="000000"/>
                </a:solidFill>
              </a:rPr>
              <a:t> value for the SME</a:t>
            </a:r>
          </a:p>
          <a:p>
            <a:pPr marL="457200" indent="-457200" eaLnBrk="1" hangingPunct="1">
              <a:lnSpc>
                <a:spcPct val="110000"/>
              </a:lnSpc>
              <a:buFont typeface="Arial" pitchFamily="34" charset="0"/>
              <a:buChar char="•"/>
            </a:pPr>
            <a:endParaRPr lang="fr-FR" sz="2400" dirty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110000"/>
              </a:lnSpc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One to </a:t>
            </a:r>
            <a:r>
              <a:rPr lang="fr-FR" sz="2400" dirty="0" err="1" smtClean="0">
                <a:solidFill>
                  <a:srgbClr val="000000"/>
                </a:solidFill>
              </a:rPr>
              <a:t>three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years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project</a:t>
            </a:r>
            <a:endParaRPr lang="fr-FR" sz="24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110000"/>
              </a:lnSpc>
              <a:buFont typeface="Arial" pitchFamily="34" charset="0"/>
              <a:buChar char="•"/>
            </a:pPr>
            <a:endParaRPr lang="fr-FR" sz="2400" dirty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110000"/>
              </a:lnSpc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Concept </a:t>
            </a:r>
            <a:r>
              <a:rPr lang="fr-FR" sz="2400" dirty="0" err="1" smtClean="0">
                <a:solidFill>
                  <a:srgbClr val="000000"/>
                </a:solidFill>
              </a:rPr>
              <a:t>created</a:t>
            </a:r>
            <a:r>
              <a:rPr lang="fr-FR" sz="2400" dirty="0" smtClean="0">
                <a:solidFill>
                  <a:srgbClr val="000000"/>
                </a:solidFill>
              </a:rPr>
              <a:t> in 2012, </a:t>
            </a:r>
            <a:r>
              <a:rPr lang="fr-FR" sz="2400" dirty="0" err="1" smtClean="0">
                <a:solidFill>
                  <a:srgbClr val="000000"/>
                </a:solidFill>
              </a:rPr>
              <a:t>around</a:t>
            </a:r>
            <a:r>
              <a:rPr lang="fr-FR" sz="2400" dirty="0" smtClean="0">
                <a:solidFill>
                  <a:srgbClr val="000000"/>
                </a:solidFill>
              </a:rPr>
              <a:t> 15 active Innovation </a:t>
            </a:r>
            <a:r>
              <a:rPr lang="fr-FR" sz="2400" dirty="0" err="1" smtClean="0">
                <a:solidFill>
                  <a:srgbClr val="000000"/>
                </a:solidFill>
              </a:rPr>
              <a:t>Labs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today</a:t>
            </a:r>
            <a:r>
              <a:rPr lang="fr-FR" sz="2400" dirty="0" smtClean="0">
                <a:solidFill>
                  <a:srgbClr val="000000"/>
                </a:solidFill>
              </a:rPr>
              <a:t>, </a:t>
            </a:r>
            <a:r>
              <a:rPr lang="fr-FR" sz="2400" dirty="0" err="1" smtClean="0">
                <a:solidFill>
                  <a:srgbClr val="000000"/>
                </a:solidFill>
              </a:rPr>
              <a:t>with</a:t>
            </a:r>
            <a:r>
              <a:rPr lang="fr-FR" sz="2400" dirty="0" smtClean="0">
                <a:solidFill>
                  <a:srgbClr val="000000"/>
                </a:solidFill>
              </a:rPr>
              <a:t> the objective of 10 to 20 new </a:t>
            </a:r>
            <a:r>
              <a:rPr lang="fr-FR" sz="2400" dirty="0" err="1" smtClean="0">
                <a:solidFill>
                  <a:srgbClr val="000000"/>
                </a:solidFill>
              </a:rPr>
              <a:t>ones</a:t>
            </a:r>
            <a:r>
              <a:rPr lang="fr-FR" sz="2400" dirty="0" smtClean="0">
                <a:solidFill>
                  <a:srgbClr val="000000"/>
                </a:solidFill>
              </a:rPr>
              <a:t> per </a:t>
            </a:r>
            <a:r>
              <a:rPr lang="fr-FR" sz="2400" dirty="0" err="1" smtClean="0">
                <a:solidFill>
                  <a:srgbClr val="000000"/>
                </a:solidFill>
              </a:rPr>
              <a:t>year</a:t>
            </a:r>
            <a:r>
              <a:rPr lang="fr-FR" sz="2400" dirty="0" smtClean="0">
                <a:solidFill>
                  <a:srgbClr val="000000"/>
                </a:solidFill>
              </a:rPr>
              <a:t>.</a:t>
            </a:r>
            <a:endParaRPr lang="fr-F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8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re 1"/>
          <p:cNvSpPr>
            <a:spLocks noGrp="1"/>
          </p:cNvSpPr>
          <p:nvPr>
            <p:ph type="title"/>
          </p:nvPr>
        </p:nvSpPr>
        <p:spPr>
          <a:xfrm>
            <a:off x="252622" y="284626"/>
            <a:ext cx="8229600" cy="648072"/>
          </a:xfrm>
        </p:spPr>
        <p:txBody>
          <a:bodyPr/>
          <a:lstStyle/>
          <a:p>
            <a:pPr eaLnBrk="1" hangingPunct="1"/>
            <a:r>
              <a:rPr lang="fr-FR" dirty="0" smtClean="0">
                <a:solidFill>
                  <a:srgbClr val="E1001A"/>
                </a:solidFill>
              </a:rPr>
              <a:t>An </a:t>
            </a:r>
            <a:r>
              <a:rPr lang="fr-FR" dirty="0" err="1" smtClean="0">
                <a:solidFill>
                  <a:srgbClr val="E1001A"/>
                </a:solidFill>
              </a:rPr>
              <a:t>example</a:t>
            </a:r>
            <a:endParaRPr lang="fr-FR" dirty="0" smtClean="0">
              <a:solidFill>
                <a:srgbClr val="E1001A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8618538" y="6488113"/>
            <a:ext cx="525462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- </a:t>
            </a:r>
            <a:fld id="{CCD8A327-4A42-4F42-8894-A6F43B7F265B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287264" y="1397744"/>
            <a:ext cx="8475735" cy="31996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200025" rtl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  <a:defRPr lang="fr-FR" sz="2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1950" indent="352425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•"/>
              <a:defRPr sz="220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2pPr>
            <a:lvl3pPr marL="1076325" indent="3619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3pPr>
            <a:lvl4pPr marL="1438275" indent="371475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lang="fr-FR" sz="1800" dirty="0" smtClean="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4pPr>
            <a:lvl5pPr marL="1790700" indent="3619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60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5pPr>
            <a:lvl6pPr marL="10144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6pPr>
            <a:lvl7pPr marL="14716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7pPr>
            <a:lvl8pPr marL="19288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8pPr>
            <a:lvl9pPr marL="23860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marL="457200" indent="-457200" eaLnBrk="1" hangingPunct="1">
              <a:lnSpc>
                <a:spcPct val="110000"/>
              </a:lnSpc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3D Vision, reconstruction of </a:t>
            </a:r>
            <a:r>
              <a:rPr lang="fr-FR" sz="2400" dirty="0" err="1" smtClean="0">
                <a:solidFill>
                  <a:srgbClr val="000000"/>
                </a:solidFill>
              </a:rPr>
              <a:t>Dimoede</a:t>
            </a:r>
            <a:r>
              <a:rPr lang="fr-FR" sz="2400" dirty="0" smtClean="0">
                <a:solidFill>
                  <a:srgbClr val="000000"/>
                </a:solidFill>
              </a:rPr>
              <a:t> Villa in </a:t>
            </a:r>
            <a:r>
              <a:rPr lang="fr-FR" sz="2400" dirty="0" err="1" smtClean="0">
                <a:solidFill>
                  <a:srgbClr val="000000"/>
                </a:solidFill>
              </a:rPr>
              <a:t>Pompei</a:t>
            </a:r>
            <a:r>
              <a:rPr lang="fr-FR" sz="2400" dirty="0" smtClean="0">
                <a:solidFill>
                  <a:srgbClr val="000000"/>
                </a:solidFill>
              </a:rPr>
              <a:t> (</a:t>
            </a:r>
            <a:r>
              <a:rPr lang="fr-FR" sz="2400" dirty="0" err="1" smtClean="0">
                <a:solidFill>
                  <a:srgbClr val="000000"/>
                </a:solidFill>
              </a:rPr>
              <a:t>Italy</a:t>
            </a:r>
            <a:r>
              <a:rPr lang="fr-FR" sz="2400" dirty="0" smtClean="0">
                <a:solidFill>
                  <a:srgbClr val="000000"/>
                </a:solidFill>
              </a:rPr>
              <a:t>)</a:t>
            </a:r>
          </a:p>
          <a:p>
            <a:pPr marL="457200" indent="-457200" eaLnBrk="1" hangingPunct="1">
              <a:lnSpc>
                <a:spcPct val="110000"/>
              </a:lnSpc>
              <a:buFont typeface="Arial" pitchFamily="34" charset="0"/>
              <a:buChar char="•"/>
            </a:pPr>
            <a:endParaRPr lang="fr-FR" sz="2400" dirty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110000"/>
              </a:lnSpc>
              <a:buFont typeface="Arial" pitchFamily="34" charset="0"/>
              <a:buChar char="•"/>
            </a:pPr>
            <a:r>
              <a:rPr lang="fr-FR" sz="2400" dirty="0" err="1" smtClean="0">
                <a:solidFill>
                  <a:srgbClr val="000000"/>
                </a:solidFill>
                <a:hlinkClick r:id="rId3"/>
              </a:rPr>
              <a:t>Iconem</a:t>
            </a:r>
            <a:endParaRPr lang="fr-FR" sz="24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110000"/>
              </a:lnSpc>
              <a:buFont typeface="Arial" pitchFamily="34" charset="0"/>
              <a:buChar char="•"/>
            </a:pPr>
            <a:endParaRPr lang="fr-FR" sz="2400" dirty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110000"/>
              </a:lnSpc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Inria – ENS – CNRS </a:t>
            </a:r>
            <a:r>
              <a:rPr lang="fr-FR" sz="2400" dirty="0" err="1" smtClean="0">
                <a:solidFill>
                  <a:srgbClr val="000000"/>
                </a:solidFill>
              </a:rPr>
              <a:t>project</a:t>
            </a:r>
            <a:r>
              <a:rPr lang="fr-FR" sz="2400" dirty="0" smtClean="0">
                <a:solidFill>
                  <a:srgbClr val="000000"/>
                </a:solidFill>
              </a:rPr>
              <a:t>-team </a:t>
            </a:r>
            <a:r>
              <a:rPr lang="fr-FR" sz="2400" dirty="0" err="1" smtClean="0">
                <a:solidFill>
                  <a:srgbClr val="000000"/>
                </a:solidFill>
                <a:hlinkClick r:id="rId4"/>
              </a:rPr>
              <a:t>Willow</a:t>
            </a:r>
            <a:r>
              <a:rPr lang="fr-FR" sz="2400" dirty="0" smtClean="0">
                <a:solidFill>
                  <a:srgbClr val="000000"/>
                </a:solidFill>
              </a:rPr>
              <a:t>, </a:t>
            </a:r>
            <a:r>
              <a:rPr lang="fr-FR" sz="2400" dirty="0" err="1" smtClean="0">
                <a:solidFill>
                  <a:srgbClr val="000000"/>
                </a:solidFill>
              </a:rPr>
              <a:t>leaded</a:t>
            </a:r>
            <a:r>
              <a:rPr lang="fr-FR" sz="2400" dirty="0" smtClean="0">
                <a:solidFill>
                  <a:srgbClr val="000000"/>
                </a:solidFill>
              </a:rPr>
              <a:t> by </a:t>
            </a:r>
            <a:r>
              <a:rPr lang="fr-FR" sz="2400" dirty="0" err="1" smtClean="0">
                <a:solidFill>
                  <a:srgbClr val="000000"/>
                </a:solidFill>
              </a:rPr>
              <a:t>Professor</a:t>
            </a:r>
            <a:r>
              <a:rPr lang="fr-FR" sz="2400" dirty="0" smtClean="0">
                <a:solidFill>
                  <a:srgbClr val="000000"/>
                </a:solidFill>
              </a:rPr>
              <a:t> Jean Ponce, ERC </a:t>
            </a:r>
            <a:r>
              <a:rPr lang="fr-FR" sz="2400" dirty="0" err="1" smtClean="0">
                <a:solidFill>
                  <a:srgbClr val="000000"/>
                </a:solidFill>
              </a:rPr>
              <a:t>laureate</a:t>
            </a:r>
            <a:endParaRPr lang="fr-F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61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6870" y="0"/>
            <a:ext cx="9197382" cy="6858000"/>
            <a:chOff x="-16870" y="0"/>
            <a:chExt cx="9197382" cy="6858000"/>
          </a:xfrm>
        </p:grpSpPr>
        <p:pic>
          <p:nvPicPr>
            <p:cNvPr id="4" name="Picture 4" descr="perspectiv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70" y="0"/>
              <a:ext cx="9197382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821831" y="5809040"/>
              <a:ext cx="3166542" cy="830993"/>
            </a:xfrm>
            <a:prstGeom prst="rect">
              <a:avLst/>
            </a:prstGeom>
            <a:noFill/>
          </p:spPr>
          <p:txBody>
            <a:bodyPr wrap="none" lIns="91435" tIns="45718" rIns="91435" bIns="45718" rtlCol="0">
              <a:spAutoFit/>
            </a:bodyPr>
            <a:lstStyle/>
            <a:p>
              <a:pPr algn="r" defTabSz="914354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u="none" dirty="0">
                  <a:solidFill>
                    <a:srgbClr val="000000"/>
                  </a:solidFill>
                  <a:latin typeface="Comic Sans MS"/>
                  <a:cs typeface="Comic Sans MS"/>
                </a:rPr>
                <a:t>A </a:t>
              </a:r>
              <a:r>
                <a:rPr lang="en-US" sz="2400" u="none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model constructed </a:t>
              </a:r>
            </a:p>
            <a:p>
              <a:pPr algn="r" defTabSz="914354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omic Sans MS"/>
                  <a:cs typeface="Comic Sans MS"/>
                </a:rPr>
                <a:t>f</a:t>
              </a:r>
              <a:r>
                <a:rPr lang="en-US" sz="2400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rom </a:t>
              </a:r>
              <a:r>
                <a:rPr lang="en-US" sz="2400" u="none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30,000 photos </a:t>
              </a:r>
              <a:endParaRPr lang="en-US" sz="2400" u="none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</p:grpSp>
      <p:pic>
        <p:nvPicPr>
          <p:cNvPr id="3" name="villadiomede_1270x72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36613"/>
            <a:ext cx="9144000" cy="5184775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85284" y="157540"/>
            <a:ext cx="4943916" cy="83099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4" fontAlgn="auto">
              <a:spcBef>
                <a:spcPts val="0"/>
              </a:spcBef>
              <a:spcAft>
                <a:spcPts val="0"/>
              </a:spcAft>
            </a:pPr>
            <a:r>
              <a:rPr lang="en-US" sz="2400" u="none" dirty="0" smtClean="0">
                <a:solidFill>
                  <a:srgbClr val="000000"/>
                </a:solidFill>
                <a:latin typeface="Comic Sans MS"/>
                <a:cs typeface="Comic Sans MS"/>
              </a:rPr>
              <a:t>3D Vision : Diomede Villa in </a:t>
            </a:r>
            <a:r>
              <a:rPr lang="en-US" sz="2400" u="none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Pompei</a:t>
            </a:r>
            <a:endParaRPr lang="en-US" sz="2400" u="none" dirty="0" smtClean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8013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 smtClean="0"/>
              <a:t>Creation</a:t>
            </a:r>
            <a:r>
              <a:rPr lang="fr-FR" dirty="0" smtClean="0"/>
              <a:t> of start-ups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939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4"/>
          <p:cNvSpPr>
            <a:spLocks noGrp="1" noChangeArrowheads="1"/>
          </p:cNvSpPr>
          <p:nvPr>
            <p:ph type="title"/>
          </p:nvPr>
        </p:nvSpPr>
        <p:spPr>
          <a:xfrm>
            <a:off x="260350" y="292100"/>
            <a:ext cx="8299450" cy="819150"/>
          </a:xfrm>
        </p:spPr>
        <p:txBody>
          <a:bodyPr/>
          <a:lstStyle/>
          <a:p>
            <a:r>
              <a:rPr lang="fr-FR" sz="32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Transfer </a:t>
            </a:r>
            <a:r>
              <a:rPr lang="fr-FR" sz="3200" dirty="0" err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pathways</a:t>
            </a:r>
            <a:r>
              <a:rPr lang="fr-FR" sz="32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@ Inria</a:t>
            </a:r>
            <a:endParaRPr lang="fr-FR" sz="40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8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355600" y="1657350"/>
            <a:ext cx="8407400" cy="3917950"/>
          </a:xfrm>
        </p:spPr>
        <p:txBody>
          <a:bodyPr/>
          <a:lstStyle/>
          <a:p>
            <a:pPr marL="342900" indent="-342900">
              <a:buClr>
                <a:schemeClr val="bg2"/>
              </a:buClr>
              <a:buFont typeface="Arial"/>
              <a:buChar char="•"/>
            </a:pPr>
            <a:r>
              <a:rPr lang="fr-FR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R</a:t>
            </a:r>
            <a:r>
              <a:rPr lang="fr-FR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&amp;D </a:t>
            </a:r>
            <a:r>
              <a:rPr lang="fr-FR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partnerships</a:t>
            </a:r>
            <a:r>
              <a:rPr lang="fr-FR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with</a:t>
            </a:r>
            <a:r>
              <a:rPr lang="fr-FR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« </a:t>
            </a:r>
            <a:r>
              <a:rPr lang="fr-FR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big</a:t>
            </a:r>
            <a:r>
              <a:rPr lang="fr-FR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 » </a:t>
            </a:r>
            <a:r>
              <a:rPr lang="fr-FR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companies</a:t>
            </a:r>
            <a:r>
              <a:rPr lang="fr-FR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(Joint </a:t>
            </a:r>
            <a:r>
              <a:rPr lang="fr-FR" sz="20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Labs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)</a:t>
            </a:r>
            <a:endParaRPr lang="fr-FR" sz="20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marL="342900" indent="-342900">
              <a:buClr>
                <a:schemeClr val="bg2"/>
              </a:buClr>
              <a:buFont typeface="Arial"/>
              <a:buChar char="•"/>
            </a:pPr>
            <a:endParaRPr lang="fr-FR" dirty="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marL="342900" indent="-342900">
              <a:buClr>
                <a:schemeClr val="bg2"/>
              </a:buClr>
              <a:buFont typeface="Arial"/>
              <a:buChar char="•"/>
            </a:pPr>
            <a:r>
              <a:rPr lang="fr-FR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Technology</a:t>
            </a:r>
            <a:r>
              <a:rPr lang="fr-FR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transfer</a:t>
            </a:r>
            <a:r>
              <a:rPr lang="fr-FR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with</a:t>
            </a:r>
            <a:r>
              <a:rPr lang="fr-FR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SME 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(Innovation </a:t>
            </a:r>
            <a:r>
              <a:rPr lang="fr-FR" sz="20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Labs</a:t>
            </a:r>
            <a:r>
              <a:rPr lang="fr-FR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)</a:t>
            </a:r>
            <a:endParaRPr lang="fr-FR" sz="20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marL="342900" indent="-342900">
              <a:buClr>
                <a:schemeClr val="bg2"/>
              </a:buClr>
              <a:buFont typeface="Arial"/>
              <a:buChar char="•"/>
            </a:pPr>
            <a:endParaRPr lang="fr-FR" sz="20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marL="342900" indent="-342900">
              <a:buClr>
                <a:schemeClr val="bg2"/>
              </a:buClr>
              <a:buFont typeface="Arial"/>
              <a:buChar char="•"/>
            </a:pPr>
            <a:r>
              <a:rPr lang="fr-FR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Creation</a:t>
            </a:r>
            <a:r>
              <a:rPr lang="fr-FR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of startups</a:t>
            </a:r>
            <a:endParaRPr lang="fr-FR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marL="342900" indent="-342900">
              <a:buFont typeface="Arial"/>
              <a:buChar char="•"/>
            </a:pPr>
            <a:endParaRPr lang="fr-FR" sz="2000" dirty="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/>
              <a:buChar char="•"/>
            </a:pPr>
            <a:endParaRPr lang="fr-FR" sz="2000" dirty="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/>
              <a:buChar char="•"/>
            </a:pPr>
            <a:endParaRPr lang="fr-FR" sz="2000" dirty="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/>
              <a:buChar char="•"/>
            </a:pPr>
            <a:endParaRPr lang="fr-FR" sz="20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5145088" y="33670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>
              <a:solidFill>
                <a:srgbClr val="FF00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66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Connecteur droit 44"/>
          <p:cNvCxnSpPr>
            <a:stCxn id="47" idx="7"/>
            <a:endCxn id="46102" idx="2"/>
          </p:cNvCxnSpPr>
          <p:nvPr/>
        </p:nvCxnSpPr>
        <p:spPr>
          <a:xfrm flipV="1">
            <a:off x="1023938" y="1933575"/>
            <a:ext cx="1208087" cy="492125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>
            <a:stCxn id="48" idx="1"/>
          </p:cNvCxnSpPr>
          <p:nvPr/>
        </p:nvCxnSpPr>
        <p:spPr>
          <a:xfrm rot="5400000" flipH="1" flipV="1">
            <a:off x="471488" y="2913062"/>
            <a:ext cx="520700" cy="349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/>
          <p:cNvSpPr/>
          <p:nvPr/>
        </p:nvSpPr>
        <p:spPr>
          <a:xfrm>
            <a:off x="676275" y="2365375"/>
            <a:ext cx="407988" cy="4095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9DC1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latin typeface="Century Gothic" pitchFamily="34" charset="0"/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671513" y="3148013"/>
            <a:ext cx="288925" cy="287337"/>
          </a:xfrm>
          <a:prstGeom prst="ellipse">
            <a:avLst/>
          </a:prstGeom>
          <a:solidFill>
            <a:schemeClr val="bg1"/>
          </a:solidFill>
          <a:ln w="28575">
            <a:solidFill>
              <a:srgbClr val="9DC1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latin typeface="Century Gothic" pitchFamily="34" charset="0"/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700088" y="4633913"/>
            <a:ext cx="287337" cy="287337"/>
          </a:xfrm>
          <a:prstGeom prst="ellipse">
            <a:avLst/>
          </a:prstGeom>
          <a:solidFill>
            <a:schemeClr val="bg1"/>
          </a:solidFill>
          <a:ln w="28575">
            <a:solidFill>
              <a:srgbClr val="9DC1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latin typeface="Century Gothic" pitchFamily="34" charset="0"/>
            </a:endParaRPr>
          </a:p>
        </p:txBody>
      </p:sp>
      <p:cxnSp>
        <p:nvCxnSpPr>
          <p:cNvPr id="50" name="Connecteur droit 49"/>
          <p:cNvCxnSpPr>
            <a:stCxn id="48" idx="4"/>
            <a:endCxn id="49" idx="0"/>
          </p:cNvCxnSpPr>
          <p:nvPr/>
        </p:nvCxnSpPr>
        <p:spPr>
          <a:xfrm>
            <a:off x="815975" y="3435350"/>
            <a:ext cx="28575" cy="119856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>
            <a:stCxn id="16" idx="7"/>
            <a:endCxn id="13" idx="0"/>
          </p:cNvCxnSpPr>
          <p:nvPr/>
        </p:nvCxnSpPr>
        <p:spPr>
          <a:xfrm flipV="1">
            <a:off x="5292725" y="1955800"/>
            <a:ext cx="969963" cy="101441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>
            <a:stCxn id="30" idx="1"/>
            <a:endCxn id="16" idx="5"/>
          </p:cNvCxnSpPr>
          <p:nvPr/>
        </p:nvCxnSpPr>
        <p:spPr>
          <a:xfrm flipH="1" flipV="1">
            <a:off x="5292725" y="3363913"/>
            <a:ext cx="762000" cy="1619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>
            <a:off x="4818063" y="2887663"/>
            <a:ext cx="555625" cy="557212"/>
          </a:xfrm>
          <a:prstGeom prst="ellipse">
            <a:avLst/>
          </a:prstGeom>
          <a:solidFill>
            <a:schemeClr val="bg1"/>
          </a:solidFill>
          <a:ln w="28575">
            <a:solidFill>
              <a:srgbClr val="9DC1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latin typeface="Century Gothic" pitchFamily="34" charset="0"/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5976938" y="3449638"/>
            <a:ext cx="525462" cy="525462"/>
          </a:xfrm>
          <a:prstGeom prst="ellipse">
            <a:avLst/>
          </a:prstGeom>
          <a:solidFill>
            <a:schemeClr val="bg1"/>
          </a:solidFill>
          <a:ln w="28575">
            <a:solidFill>
              <a:srgbClr val="9DC1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latin typeface="Century Gothic" pitchFamily="34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5684838" y="4522788"/>
            <a:ext cx="385762" cy="3841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9DC1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latin typeface="Century Gothic" pitchFamily="34" charset="0"/>
            </a:endParaRPr>
          </a:p>
        </p:txBody>
      </p:sp>
      <p:cxnSp>
        <p:nvCxnSpPr>
          <p:cNvPr id="36" name="Connecteur droit 35"/>
          <p:cNvCxnSpPr>
            <a:stCxn id="30" idx="4"/>
            <a:endCxn id="31" idx="0"/>
          </p:cNvCxnSpPr>
          <p:nvPr/>
        </p:nvCxnSpPr>
        <p:spPr>
          <a:xfrm flipH="1">
            <a:off x="5876925" y="3975100"/>
            <a:ext cx="363538" cy="54768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93" name="Titr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Century Gothic" charset="0"/>
              </a:rPr>
              <a:t>Company</a:t>
            </a:r>
            <a:r>
              <a:rPr lang="en-US">
                <a:latin typeface="Century Gothic" charset="0"/>
              </a:rPr>
              <a:t> start-ups</a:t>
            </a:r>
            <a:endParaRPr lang="fr-FR">
              <a:latin typeface="Century Gothic" charset="0"/>
            </a:endParaRPr>
          </a:p>
        </p:txBody>
      </p:sp>
      <p:sp>
        <p:nvSpPr>
          <p:cNvPr id="46094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452D18-A6B7-D34F-A2FD-EB9980E304A4}" type="slidenum">
              <a:rPr lang="fr-FR" sz="1100">
                <a:solidFill>
                  <a:schemeClr val="bg1"/>
                </a:solidFill>
                <a:latin typeface="Century Gothic" charset="0"/>
              </a:rPr>
              <a:pPr eaLnBrk="1" hangingPunct="1"/>
              <a:t>40</a:t>
            </a:fld>
            <a:endParaRPr lang="fr-FR" sz="1100">
              <a:solidFill>
                <a:schemeClr val="bg1"/>
              </a:solidFill>
              <a:latin typeface="Century Gothic" charset="0"/>
            </a:endParaRPr>
          </a:p>
        </p:txBody>
      </p:sp>
      <p:grpSp>
        <p:nvGrpSpPr>
          <p:cNvPr id="46095" name="Groupe 40"/>
          <p:cNvGrpSpPr>
            <a:grpSpLocks/>
          </p:cNvGrpSpPr>
          <p:nvPr/>
        </p:nvGrpSpPr>
        <p:grpSpPr bwMode="auto">
          <a:xfrm>
            <a:off x="625475" y="1325563"/>
            <a:ext cx="3211513" cy="631825"/>
            <a:chOff x="669991" y="1326035"/>
            <a:chExt cx="3211344" cy="630779"/>
          </a:xfrm>
        </p:grpSpPr>
        <p:sp>
          <p:nvSpPr>
            <p:cNvPr id="9" name="Arrondir un rectangle à un seul coin 8"/>
            <p:cNvSpPr>
              <a:spLocks/>
            </p:cNvSpPr>
            <p:nvPr/>
          </p:nvSpPr>
          <p:spPr bwMode="auto">
            <a:xfrm flipH="1" flipV="1">
              <a:off x="669991" y="1326035"/>
              <a:ext cx="3211344" cy="630779"/>
            </a:xfrm>
            <a:custGeom>
              <a:avLst/>
              <a:gdLst>
                <a:gd name="T0" fmla="*/ 1605672 w 3211344"/>
                <a:gd name="T1" fmla="*/ 0 h 630779"/>
                <a:gd name="T2" fmla="*/ 0 w 3211344"/>
                <a:gd name="T3" fmla="*/ 315390 h 630779"/>
                <a:gd name="T4" fmla="*/ 1605672 w 3211344"/>
                <a:gd name="T5" fmla="*/ 630779 h 630779"/>
                <a:gd name="T6" fmla="*/ 3211344 w 3211344"/>
                <a:gd name="T7" fmla="*/ 315390 h 630779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0 w 3211344"/>
                <a:gd name="T13" fmla="*/ 0 h 630779"/>
                <a:gd name="T14" fmla="*/ 3167263 w 3211344"/>
                <a:gd name="T15" fmla="*/ 630779 h 6307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11344" h="630779">
                  <a:moveTo>
                    <a:pt x="0" y="0"/>
                  </a:moveTo>
                  <a:lnTo>
                    <a:pt x="3060840" y="0"/>
                  </a:lnTo>
                  <a:lnTo>
                    <a:pt x="3060840" y="-1"/>
                  </a:lnTo>
                  <a:cubicBezTo>
                    <a:pt x="3143961" y="-1"/>
                    <a:pt x="3211344" y="67382"/>
                    <a:pt x="3211344" y="150504"/>
                  </a:cubicBezTo>
                  <a:lnTo>
                    <a:pt x="3211344" y="630779"/>
                  </a:lnTo>
                  <a:lnTo>
                    <a:pt x="0" y="6307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0026"/>
            </a:solidFill>
            <a:ln>
              <a:noFill/>
            </a:ln>
            <a:effectLst>
              <a:outerShdw blurRad="63500" dist="127000" dir="5400000" sx="89999" sy="-19000" rotWithShape="0">
                <a:srgbClr val="000000">
                  <a:alpha val="2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>
                <a:defRPr/>
              </a:pPr>
              <a:endParaRPr lang="fr-FR">
                <a:cs typeface="Arial" charset="0"/>
              </a:endParaRPr>
            </a:p>
          </p:txBody>
        </p:sp>
        <p:sp>
          <p:nvSpPr>
            <p:cNvPr id="46102" name="Rectangle 9"/>
            <p:cNvSpPr>
              <a:spLocks noChangeArrowheads="1"/>
            </p:cNvSpPr>
            <p:nvPr/>
          </p:nvSpPr>
          <p:spPr bwMode="auto">
            <a:xfrm>
              <a:off x="844682" y="1349038"/>
              <a:ext cx="286196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lvl="1" algn="ctr"/>
              <a:r>
                <a:rPr lang="fr-FR" sz="1600" b="1">
                  <a:solidFill>
                    <a:schemeClr val="bg1"/>
                  </a:solidFill>
                  <a:latin typeface="Century Gothic" charset="0"/>
                  <a:ea typeface="MS PGothic" charset="0"/>
                  <a:cs typeface="MS PGothic" charset="0"/>
                </a:rPr>
                <a:t>Inria</a:t>
              </a:r>
              <a:r>
                <a:rPr lang="fr-FR" sz="1600">
                  <a:solidFill>
                    <a:schemeClr val="bg1"/>
                  </a:solidFill>
                  <a:latin typeface="Century Gothic" charset="0"/>
                  <a:ea typeface="MS PGothic" charset="0"/>
                  <a:cs typeface="MS PGothic" charset="0"/>
                </a:rPr>
                <a:t> technology</a:t>
              </a:r>
            </a:p>
            <a:p>
              <a:pPr marL="0" lvl="1" algn="ctr"/>
              <a:r>
                <a:rPr lang="fr-FR" sz="1600">
                  <a:solidFill>
                    <a:schemeClr val="bg1"/>
                  </a:solidFill>
                  <a:latin typeface="Century Gothic" charset="0"/>
                  <a:ea typeface="MS PGothic" charset="0"/>
                  <a:cs typeface="MS PGothic" charset="0"/>
                </a:rPr>
                <a:t> companies</a:t>
              </a:r>
            </a:p>
          </p:txBody>
        </p:sp>
      </p:grpSp>
      <p:grpSp>
        <p:nvGrpSpPr>
          <p:cNvPr id="46096" name="Groupe 39"/>
          <p:cNvGrpSpPr>
            <a:grpSpLocks/>
          </p:cNvGrpSpPr>
          <p:nvPr/>
        </p:nvGrpSpPr>
        <p:grpSpPr bwMode="auto">
          <a:xfrm>
            <a:off x="4656138" y="1325563"/>
            <a:ext cx="3211512" cy="854075"/>
            <a:chOff x="4803841" y="1326035"/>
            <a:chExt cx="3211344" cy="854000"/>
          </a:xfrm>
        </p:grpSpPr>
        <p:sp>
          <p:nvSpPr>
            <p:cNvPr id="13" name="Arrondir un rectangle à un seul coin 12"/>
            <p:cNvSpPr>
              <a:spLocks/>
            </p:cNvSpPr>
            <p:nvPr/>
          </p:nvSpPr>
          <p:spPr bwMode="auto">
            <a:xfrm flipH="1" flipV="1">
              <a:off x="4803841" y="1326035"/>
              <a:ext cx="3211344" cy="630182"/>
            </a:xfrm>
            <a:custGeom>
              <a:avLst/>
              <a:gdLst>
                <a:gd name="T0" fmla="*/ 1605672 w 3211344"/>
                <a:gd name="T1" fmla="*/ 0 h 630779"/>
                <a:gd name="T2" fmla="*/ 0 w 3211344"/>
                <a:gd name="T3" fmla="*/ 315091 h 630779"/>
                <a:gd name="T4" fmla="*/ 1605672 w 3211344"/>
                <a:gd name="T5" fmla="*/ 630182 h 630779"/>
                <a:gd name="T6" fmla="*/ 3211344 w 3211344"/>
                <a:gd name="T7" fmla="*/ 315091 h 630779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0 w 3211344"/>
                <a:gd name="T13" fmla="*/ 0 h 630779"/>
                <a:gd name="T14" fmla="*/ 3167263 w 3211344"/>
                <a:gd name="T15" fmla="*/ 630779 h 6307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11344" h="630779">
                  <a:moveTo>
                    <a:pt x="0" y="0"/>
                  </a:moveTo>
                  <a:lnTo>
                    <a:pt x="3060840" y="0"/>
                  </a:lnTo>
                  <a:lnTo>
                    <a:pt x="3060840" y="-1"/>
                  </a:lnTo>
                  <a:cubicBezTo>
                    <a:pt x="3143961" y="-1"/>
                    <a:pt x="3211344" y="67382"/>
                    <a:pt x="3211344" y="150504"/>
                  </a:cubicBezTo>
                  <a:lnTo>
                    <a:pt x="3211344" y="630779"/>
                  </a:lnTo>
                  <a:lnTo>
                    <a:pt x="0" y="6307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0026"/>
            </a:solidFill>
            <a:ln>
              <a:noFill/>
            </a:ln>
            <a:effectLst>
              <a:outerShdw blurRad="63500" dist="127000" dir="5400000" sx="89999" sy="-19000" rotWithShape="0">
                <a:srgbClr val="000000">
                  <a:alpha val="2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>
                <a:defRPr/>
              </a:pPr>
              <a:endParaRPr lang="fr-FR">
                <a:cs typeface="Arial" charset="0"/>
              </a:endParaRPr>
            </a:p>
          </p:txBody>
        </p:sp>
        <p:sp>
          <p:nvSpPr>
            <p:cNvPr id="46100" name="Rectangle 13"/>
            <p:cNvSpPr>
              <a:spLocks noChangeArrowheads="1"/>
            </p:cNvSpPr>
            <p:nvPr/>
          </p:nvSpPr>
          <p:spPr bwMode="auto">
            <a:xfrm>
              <a:off x="4978532" y="1349038"/>
              <a:ext cx="286196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lvl="1" algn="ctr"/>
              <a:r>
                <a:rPr lang="fr-FR" sz="1600" b="1">
                  <a:solidFill>
                    <a:schemeClr val="bg1"/>
                  </a:solidFill>
                  <a:latin typeface="Century Gothic" charset="0"/>
                  <a:ea typeface="MS PGothic" charset="0"/>
                  <a:cs typeface="MS PGothic" charset="0"/>
                </a:rPr>
                <a:t>Inria</a:t>
              </a:r>
              <a:r>
                <a:rPr lang="fr-FR" sz="1600">
                  <a:solidFill>
                    <a:schemeClr val="bg1"/>
                  </a:solidFill>
                  <a:latin typeface="Century Gothic" charset="0"/>
                  <a:ea typeface="MS PGothic" charset="0"/>
                  <a:cs typeface="MS PGothic" charset="0"/>
                </a:rPr>
                <a:t> promotes              company start-ups</a:t>
              </a:r>
            </a:p>
            <a:p>
              <a:pPr marL="0" lvl="1" algn="ctr"/>
              <a:endParaRPr lang="fr-FR" sz="1600">
                <a:solidFill>
                  <a:schemeClr val="bg1"/>
                </a:solidFill>
                <a:latin typeface="Century Gothic" charset="0"/>
                <a:ea typeface="MS PGothic" charset="0"/>
                <a:cs typeface="MS PGothic" charset="0"/>
              </a:endParaRPr>
            </a:p>
          </p:txBody>
        </p:sp>
      </p:grpSp>
      <p:sp>
        <p:nvSpPr>
          <p:cNvPr id="46097" name="Espace réservé du contenu 11"/>
          <p:cNvSpPr>
            <a:spLocks noGrp="1"/>
          </p:cNvSpPr>
          <p:nvPr>
            <p:ph sz="half" idx="4294967295"/>
          </p:nvPr>
        </p:nvSpPr>
        <p:spPr>
          <a:xfrm>
            <a:off x="4733925" y="2605088"/>
            <a:ext cx="4495800" cy="2492375"/>
          </a:xfrm>
          <a:prstGeom prst="rect">
            <a:avLst/>
          </a:prstGeo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1400" b="1" dirty="0">
                <a:latin typeface="Century Gothic" charset="0"/>
              </a:rPr>
              <a:t>By providing effective start-up support </a:t>
            </a:r>
          </a:p>
          <a:p>
            <a:pPr eaLnBrk="1" hangingPunct="1">
              <a:lnSpc>
                <a:spcPts val="1000"/>
              </a:lnSpc>
              <a:buFont typeface="Arial" charset="0"/>
              <a:buNone/>
            </a:pPr>
            <a:r>
              <a:rPr lang="en-US" sz="1400" b="1" dirty="0">
                <a:latin typeface="Century Gothic" charset="0"/>
              </a:rPr>
              <a:t>structures</a:t>
            </a:r>
          </a:p>
          <a:p>
            <a:pPr eaLnBrk="1" hangingPunct="1"/>
            <a:r>
              <a:rPr lang="en-US" sz="1400" dirty="0">
                <a:latin typeface="Century Gothic" charset="0"/>
              </a:rPr>
              <a:t>Inria Participation and IT Translation</a:t>
            </a:r>
          </a:p>
          <a:p>
            <a:pPr eaLnBrk="1" hangingPunct="1">
              <a:buFont typeface="Arial" charset="0"/>
              <a:buNone/>
            </a:pPr>
            <a:endParaRPr lang="fr-FR" sz="1400" dirty="0">
              <a:latin typeface="Century Gothic" charset="0"/>
            </a:endParaRPr>
          </a:p>
          <a:p>
            <a:pPr eaLnBrk="1" hangingPunct="1">
              <a:buFont typeface="Arial" charset="0"/>
              <a:buNone/>
            </a:pPr>
            <a:r>
              <a:rPr lang="fr-FR" sz="1400" b="1" dirty="0">
                <a:latin typeface="Century Gothic" charset="0"/>
              </a:rPr>
              <a:t>By </a:t>
            </a:r>
            <a:r>
              <a:rPr lang="fr-FR" sz="1400" b="1" dirty="0" err="1">
                <a:latin typeface="Century Gothic" charset="0"/>
              </a:rPr>
              <a:t>promoting</a:t>
            </a:r>
            <a:r>
              <a:rPr lang="fr-FR" sz="1400" b="1" dirty="0">
                <a:latin typeface="Century Gothic" charset="0"/>
              </a:rPr>
              <a:t>   </a:t>
            </a:r>
            <a:r>
              <a:rPr lang="fr-FR" sz="1400" b="1" dirty="0" err="1">
                <a:latin typeface="Century Gothic" charset="0"/>
              </a:rPr>
              <a:t>seed</a:t>
            </a:r>
            <a:r>
              <a:rPr lang="fr-FR" sz="1400" b="1" dirty="0">
                <a:latin typeface="Century Gothic" charset="0"/>
              </a:rPr>
              <a:t> -</a:t>
            </a:r>
            <a:r>
              <a:rPr lang="fr-FR" sz="1400" b="1" dirty="0" err="1">
                <a:latin typeface="Century Gothic" charset="0"/>
              </a:rPr>
              <a:t>financing</a:t>
            </a:r>
            <a:endParaRPr lang="fr-FR" sz="1400" b="1" dirty="0">
              <a:latin typeface="Century Gothic" charset="0"/>
            </a:endParaRPr>
          </a:p>
          <a:p>
            <a:pPr eaLnBrk="1" hangingPunct="1"/>
            <a:r>
              <a:rPr lang="fr-FR" sz="1400" dirty="0">
                <a:latin typeface="Century Gothic" charset="0"/>
              </a:rPr>
              <a:t>IT Translation Investissement, I-Source,</a:t>
            </a:r>
            <a:br>
              <a:rPr lang="fr-FR" sz="1400" dirty="0">
                <a:latin typeface="Century Gothic" charset="0"/>
              </a:rPr>
            </a:br>
            <a:r>
              <a:rPr lang="fr-FR" sz="1400" dirty="0">
                <a:latin typeface="Century Gothic" charset="0"/>
              </a:rPr>
              <a:t>C-Source, </a:t>
            </a:r>
            <a:r>
              <a:rPr lang="fr-FR" sz="1400" dirty="0" err="1">
                <a:latin typeface="Century Gothic" charset="0"/>
              </a:rPr>
              <a:t>T</a:t>
            </a:r>
            <a:r>
              <a:rPr lang="fr-FR" sz="1400" dirty="0">
                <a:latin typeface="Century Gothic" charset="0"/>
              </a:rPr>
              <a:t>-Source</a:t>
            </a:r>
          </a:p>
          <a:p>
            <a:pPr eaLnBrk="1" hangingPunct="1">
              <a:buFont typeface="Arial" charset="0"/>
              <a:buNone/>
            </a:pPr>
            <a:endParaRPr lang="fr-FR" sz="1400" dirty="0">
              <a:latin typeface="Century Gothic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1400" b="1" dirty="0">
                <a:latin typeface="Century Gothic" charset="0"/>
              </a:rPr>
              <a:t>By working   in   partnership and networking</a:t>
            </a:r>
          </a:p>
          <a:p>
            <a:pPr eaLnBrk="1" hangingPunct="1"/>
            <a:r>
              <a:rPr lang="fr-FR" sz="1400" dirty="0" err="1">
                <a:latin typeface="Century Gothic" charset="0"/>
              </a:rPr>
              <a:t>Regional</a:t>
            </a:r>
            <a:r>
              <a:rPr lang="fr-FR" sz="1400" dirty="0">
                <a:latin typeface="Century Gothic" charset="0"/>
              </a:rPr>
              <a:t> </a:t>
            </a:r>
            <a:r>
              <a:rPr lang="fr-FR" sz="1400" dirty="0" err="1">
                <a:latin typeface="Century Gothic" charset="0"/>
              </a:rPr>
              <a:t>incubators</a:t>
            </a:r>
            <a:endParaRPr lang="fr-FR" sz="1400" dirty="0">
              <a:latin typeface="Century Gothic" charset="0"/>
            </a:endParaRPr>
          </a:p>
        </p:txBody>
      </p:sp>
      <p:sp>
        <p:nvSpPr>
          <p:cNvPr id="46098" name="Espace réservé du contenu 10"/>
          <p:cNvSpPr>
            <a:spLocks noGrp="1"/>
          </p:cNvSpPr>
          <p:nvPr>
            <p:ph sz="half" idx="1"/>
          </p:nvPr>
        </p:nvSpPr>
        <p:spPr>
          <a:xfrm>
            <a:off x="712788" y="2478088"/>
            <a:ext cx="3613150" cy="4059237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1400" b="1" dirty="0" smtClean="0">
                <a:latin typeface="Century Gothic" charset="0"/>
              </a:rPr>
              <a:t>120 </a:t>
            </a:r>
            <a:r>
              <a:rPr lang="en-US" sz="1400" b="1" dirty="0">
                <a:latin typeface="Century Gothic" charset="0"/>
              </a:rPr>
              <a:t>companies created, with </a:t>
            </a:r>
            <a:r>
              <a:rPr lang="en-US" sz="1400" b="1" dirty="0" smtClean="0">
                <a:latin typeface="Century Gothic" charset="0"/>
              </a:rPr>
              <a:t>60 in </a:t>
            </a:r>
            <a:r>
              <a:rPr lang="en-US" sz="1400" b="1" dirty="0">
                <a:latin typeface="Century Gothic" charset="0"/>
              </a:rPr>
              <a:t>operation</a:t>
            </a:r>
          </a:p>
          <a:p>
            <a:pPr marL="0" indent="0" eaLnBrk="1" hangingPunct="1"/>
            <a:r>
              <a:rPr lang="fr-FR" sz="1400" dirty="0" err="1">
                <a:latin typeface="Century Gothic" charset="0"/>
              </a:rPr>
              <a:t>Ilog</a:t>
            </a:r>
            <a:r>
              <a:rPr lang="fr-FR" sz="1400" dirty="0">
                <a:latin typeface="Century Gothic" charset="0"/>
              </a:rPr>
              <a:t>, </a:t>
            </a:r>
            <a:r>
              <a:rPr lang="fr-FR" sz="1400" dirty="0" err="1">
                <a:latin typeface="Century Gothic" charset="0"/>
              </a:rPr>
              <a:t>Realviz</a:t>
            </a:r>
            <a:r>
              <a:rPr lang="fr-FR" sz="1400" dirty="0">
                <a:latin typeface="Century Gothic" charset="0"/>
              </a:rPr>
              <a:t>, </a:t>
            </a:r>
            <a:r>
              <a:rPr lang="fr-FR" sz="1400" dirty="0" err="1">
                <a:latin typeface="Century Gothic" charset="0"/>
              </a:rPr>
              <a:t>Trusted</a:t>
            </a:r>
            <a:r>
              <a:rPr lang="fr-FR" sz="1400" dirty="0">
                <a:latin typeface="Century Gothic" charset="0"/>
              </a:rPr>
              <a:t> </a:t>
            </a:r>
            <a:r>
              <a:rPr lang="fr-FR" sz="1400" dirty="0" err="1">
                <a:latin typeface="Century Gothic" charset="0"/>
              </a:rPr>
              <a:t>Logic</a:t>
            </a:r>
            <a:r>
              <a:rPr lang="fr-FR" sz="1400" dirty="0">
                <a:latin typeface="Century Gothic" charset="0"/>
              </a:rPr>
              <a:t>…</a:t>
            </a:r>
          </a:p>
          <a:p>
            <a:pPr marL="0" indent="0" eaLnBrk="1" hangingPunct="1">
              <a:spcAft>
                <a:spcPct val="0"/>
              </a:spcAft>
            </a:pPr>
            <a:r>
              <a:rPr lang="fr-FR" sz="1400" dirty="0">
                <a:latin typeface="Century Gothic" charset="0"/>
              </a:rPr>
              <a:t>6   </a:t>
            </a:r>
            <a:r>
              <a:rPr lang="en-US" sz="1400" dirty="0">
                <a:latin typeface="Century Gothic" charset="0"/>
              </a:rPr>
              <a:t>companies created in 2010</a:t>
            </a:r>
            <a:r>
              <a:rPr lang="fr-FR" sz="1400" dirty="0">
                <a:latin typeface="Century Gothic" charset="0"/>
              </a:rPr>
              <a:t>: </a:t>
            </a:r>
          </a:p>
          <a:p>
            <a:pPr lvl="1" eaLnBrk="1" hangingPunct="1">
              <a:spcAft>
                <a:spcPct val="0"/>
              </a:spcAft>
            </a:pPr>
            <a:r>
              <a:rPr lang="fr-FR" dirty="0">
                <a:latin typeface="Century Gothic" charset="0"/>
                <a:ea typeface="Arial" charset="0"/>
                <a:cs typeface="Arial" charset="0"/>
              </a:rPr>
              <a:t>Verbatim </a:t>
            </a:r>
            <a:r>
              <a:rPr lang="fr-FR" dirty="0" err="1">
                <a:latin typeface="Century Gothic" charset="0"/>
                <a:ea typeface="Arial" charset="0"/>
                <a:cs typeface="Arial" charset="0"/>
              </a:rPr>
              <a:t>Analysis</a:t>
            </a:r>
            <a:r>
              <a:rPr lang="fr-FR" dirty="0">
                <a:latin typeface="Century Gothic" charset="0"/>
                <a:ea typeface="Arial" charset="0"/>
                <a:cs typeface="Arial" charset="0"/>
              </a:rPr>
              <a:t> </a:t>
            </a:r>
            <a:r>
              <a:rPr lang="fr-FR" dirty="0" err="1">
                <a:latin typeface="Century Gothic" charset="0"/>
                <a:ea typeface="Arial" charset="0"/>
                <a:cs typeface="Arial" charset="0"/>
              </a:rPr>
              <a:t>vera</a:t>
            </a:r>
            <a:endParaRPr lang="fr-FR" dirty="0">
              <a:latin typeface="Century Gothic" charset="0"/>
              <a:ea typeface="Arial" charset="0"/>
              <a:cs typeface="Arial" charset="0"/>
            </a:endParaRPr>
          </a:p>
          <a:p>
            <a:pPr lvl="1" eaLnBrk="1" hangingPunct="1">
              <a:spcAft>
                <a:spcPct val="0"/>
              </a:spcAft>
            </a:pPr>
            <a:r>
              <a:rPr lang="fr-FR" dirty="0" err="1">
                <a:latin typeface="Century Gothic" charset="0"/>
                <a:ea typeface="Arial" charset="0"/>
                <a:cs typeface="Arial" charset="0"/>
              </a:rPr>
              <a:t>Sysfera</a:t>
            </a:r>
            <a:r>
              <a:rPr lang="fr-FR" dirty="0">
                <a:latin typeface="Century Gothic" charset="0"/>
                <a:ea typeface="Arial" charset="0"/>
                <a:cs typeface="Arial" charset="0"/>
              </a:rPr>
              <a:t>, </a:t>
            </a:r>
          </a:p>
          <a:p>
            <a:pPr lvl="1" eaLnBrk="1" hangingPunct="1">
              <a:spcAft>
                <a:spcPct val="0"/>
              </a:spcAft>
            </a:pPr>
            <a:r>
              <a:rPr lang="fr-FR" dirty="0" err="1">
                <a:latin typeface="Century Gothic" charset="0"/>
                <a:ea typeface="Arial" charset="0"/>
                <a:cs typeface="Arial" charset="0"/>
              </a:rPr>
              <a:t>Karrus</a:t>
            </a:r>
            <a:r>
              <a:rPr lang="fr-FR" dirty="0">
                <a:latin typeface="Century Gothic" charset="0"/>
                <a:ea typeface="Arial" charset="0"/>
                <a:cs typeface="Arial" charset="0"/>
              </a:rPr>
              <a:t>, </a:t>
            </a:r>
          </a:p>
          <a:p>
            <a:pPr lvl="1" eaLnBrk="1" hangingPunct="1">
              <a:spcAft>
                <a:spcPct val="0"/>
              </a:spcAft>
            </a:pPr>
            <a:r>
              <a:rPr lang="fr-FR" dirty="0" err="1">
                <a:latin typeface="Century Gothic" charset="0"/>
                <a:ea typeface="Arial" charset="0"/>
                <a:cs typeface="Arial" charset="0"/>
              </a:rPr>
              <a:t>Lyatiss</a:t>
            </a:r>
            <a:endParaRPr lang="fr-FR" dirty="0">
              <a:latin typeface="Century Gothic" charset="0"/>
              <a:ea typeface="Arial" charset="0"/>
              <a:cs typeface="Arial" charset="0"/>
            </a:endParaRPr>
          </a:p>
          <a:p>
            <a:pPr lvl="1" eaLnBrk="1" hangingPunct="1">
              <a:spcAft>
                <a:spcPct val="0"/>
              </a:spcAft>
            </a:pPr>
            <a:r>
              <a:rPr lang="fr-FR" dirty="0" err="1">
                <a:latin typeface="Century Gothic" charset="0"/>
                <a:ea typeface="Arial" charset="0"/>
                <a:cs typeface="Arial" charset="0"/>
              </a:rPr>
              <a:t>Robocortex</a:t>
            </a:r>
            <a:endParaRPr lang="fr-FR" dirty="0">
              <a:latin typeface="Century Gothic" charset="0"/>
              <a:ea typeface="Arial" charset="0"/>
              <a:cs typeface="Arial" charset="0"/>
            </a:endParaRPr>
          </a:p>
          <a:p>
            <a:pPr lvl="1" eaLnBrk="1" hangingPunct="1">
              <a:spcAft>
                <a:spcPct val="0"/>
              </a:spcAft>
            </a:pPr>
            <a:r>
              <a:rPr lang="fr-FR" dirty="0" err="1">
                <a:latin typeface="Century Gothic" charset="0"/>
                <a:ea typeface="Arial" charset="0"/>
                <a:cs typeface="Arial" charset="0"/>
              </a:rPr>
              <a:t>Powedia</a:t>
            </a:r>
            <a:r>
              <a:rPr lang="fr-FR" dirty="0">
                <a:latin typeface="Century Gothic" charset="0"/>
                <a:ea typeface="Arial" charset="0"/>
                <a:cs typeface="Arial" charset="0"/>
              </a:rPr>
              <a:t> </a:t>
            </a:r>
          </a:p>
          <a:p>
            <a:pPr lvl="1" eaLnBrk="1" hangingPunct="1">
              <a:spcAft>
                <a:spcPct val="0"/>
              </a:spcAft>
            </a:pPr>
            <a:endParaRPr lang="fr-FR" dirty="0">
              <a:latin typeface="Century Gothic" charset="0"/>
              <a:ea typeface="Arial" charset="0"/>
              <a:cs typeface="Arial" charset="0"/>
            </a:endParaRPr>
          </a:p>
          <a:p>
            <a:pPr marL="0" indent="0" eaLnBrk="1" hangingPunct="1">
              <a:spcAft>
                <a:spcPct val="0"/>
              </a:spcAft>
              <a:buFont typeface="Arial" charset="0"/>
              <a:buNone/>
            </a:pPr>
            <a:r>
              <a:rPr lang="fr-FR" dirty="0">
                <a:latin typeface="Century Gothic" charset="0"/>
              </a:rPr>
              <a:t> 7   </a:t>
            </a:r>
            <a:r>
              <a:rPr lang="fr-FR" sz="1400" dirty="0">
                <a:latin typeface="Century Gothic" charset="0"/>
              </a:rPr>
              <a:t>compagnies </a:t>
            </a:r>
            <a:r>
              <a:rPr lang="fr-FR" sz="1400" dirty="0" err="1">
                <a:latin typeface="Century Gothic" charset="0"/>
              </a:rPr>
              <a:t>created</a:t>
            </a:r>
            <a:r>
              <a:rPr lang="fr-FR" sz="1400" dirty="0">
                <a:latin typeface="Century Gothic" charset="0"/>
              </a:rPr>
              <a:t> in 2011 : </a:t>
            </a:r>
          </a:p>
          <a:p>
            <a:pPr lvl="1" eaLnBrk="1" hangingPunct="1">
              <a:spcAft>
                <a:spcPct val="0"/>
              </a:spcAft>
            </a:pPr>
            <a:r>
              <a:rPr lang="fr-FR" dirty="0" err="1">
                <a:latin typeface="Century Gothic" charset="0"/>
                <a:ea typeface="Arial" charset="0"/>
                <a:cs typeface="Arial" charset="0"/>
              </a:rPr>
              <a:t>Alien</a:t>
            </a:r>
            <a:r>
              <a:rPr lang="fr-FR" dirty="0">
                <a:latin typeface="Century Gothic" charset="0"/>
                <a:ea typeface="Arial" charset="0"/>
                <a:cs typeface="Arial" charset="0"/>
              </a:rPr>
              <a:t> </a:t>
            </a:r>
          </a:p>
          <a:p>
            <a:pPr lvl="1" eaLnBrk="1" hangingPunct="1">
              <a:spcAft>
                <a:spcPct val="0"/>
              </a:spcAft>
            </a:pPr>
            <a:r>
              <a:rPr lang="fr-FR" dirty="0" err="1">
                <a:latin typeface="Century Gothic" charset="0"/>
                <a:ea typeface="Arial" charset="0"/>
                <a:cs typeface="Arial" charset="0"/>
              </a:rPr>
              <a:t>Alphability</a:t>
            </a:r>
            <a:r>
              <a:rPr lang="fr-FR" dirty="0">
                <a:latin typeface="Century Gothic" charset="0"/>
                <a:ea typeface="Arial" charset="0"/>
                <a:cs typeface="Arial" charset="0"/>
              </a:rPr>
              <a:t> </a:t>
            </a:r>
          </a:p>
          <a:p>
            <a:pPr lvl="1" eaLnBrk="1" hangingPunct="1">
              <a:spcAft>
                <a:spcPct val="0"/>
              </a:spcAft>
            </a:pPr>
            <a:r>
              <a:rPr lang="fr-FR" dirty="0" err="1">
                <a:latin typeface="Century Gothic" charset="0"/>
                <a:ea typeface="Arial" charset="0"/>
                <a:cs typeface="Arial" charset="0"/>
              </a:rPr>
              <a:t>Ambientic</a:t>
            </a:r>
            <a:endParaRPr lang="fr-FR" dirty="0">
              <a:latin typeface="Century Gothic" charset="0"/>
              <a:ea typeface="Arial" charset="0"/>
              <a:cs typeface="Arial" charset="0"/>
            </a:endParaRPr>
          </a:p>
          <a:p>
            <a:pPr lvl="1" eaLnBrk="1" hangingPunct="1">
              <a:spcAft>
                <a:spcPct val="0"/>
              </a:spcAft>
            </a:pPr>
            <a:r>
              <a:rPr lang="fr-FR" dirty="0" err="1">
                <a:latin typeface="Century Gothic" charset="0"/>
                <a:ea typeface="Arial" charset="0"/>
                <a:cs typeface="Arial" charset="0"/>
              </a:rPr>
              <a:t>HiKoB</a:t>
            </a:r>
            <a:r>
              <a:rPr lang="fr-FR" dirty="0">
                <a:latin typeface="Century Gothic" charset="0"/>
                <a:ea typeface="Arial" charset="0"/>
                <a:cs typeface="Arial" charset="0"/>
              </a:rPr>
              <a:t> </a:t>
            </a:r>
          </a:p>
          <a:p>
            <a:pPr lvl="1" eaLnBrk="1" hangingPunct="1">
              <a:spcAft>
                <a:spcPct val="0"/>
              </a:spcAft>
            </a:pPr>
            <a:r>
              <a:rPr lang="fr-FR" dirty="0" err="1">
                <a:latin typeface="Century Gothic" charset="0"/>
                <a:ea typeface="Arial" charset="0"/>
                <a:cs typeface="Arial" charset="0"/>
              </a:rPr>
              <a:t>Lixoft</a:t>
            </a:r>
            <a:r>
              <a:rPr lang="fr-FR" dirty="0">
                <a:latin typeface="Century Gothic" charset="0"/>
                <a:ea typeface="Arial" charset="0"/>
                <a:cs typeface="Arial" charset="0"/>
              </a:rPr>
              <a:t> </a:t>
            </a:r>
          </a:p>
          <a:p>
            <a:pPr lvl="1" eaLnBrk="1" hangingPunct="1">
              <a:spcAft>
                <a:spcPct val="0"/>
              </a:spcAft>
            </a:pPr>
            <a:r>
              <a:rPr lang="fr-FR" dirty="0" err="1">
                <a:latin typeface="Century Gothic" charset="0"/>
                <a:ea typeface="Arial" charset="0"/>
                <a:cs typeface="Arial" charset="0"/>
              </a:rPr>
              <a:t>OCamlPro</a:t>
            </a:r>
            <a:r>
              <a:rPr lang="fr-FR" dirty="0">
                <a:latin typeface="Century Gothic" charset="0"/>
                <a:ea typeface="Arial" charset="0"/>
                <a:cs typeface="Arial" charset="0"/>
              </a:rPr>
              <a:t> </a:t>
            </a:r>
          </a:p>
          <a:p>
            <a:pPr lvl="1" eaLnBrk="1" hangingPunct="1">
              <a:spcAft>
                <a:spcPct val="0"/>
              </a:spcAft>
            </a:pPr>
            <a:r>
              <a:rPr lang="fr-FR" dirty="0" err="1">
                <a:latin typeface="Century Gothic" charset="0"/>
                <a:ea typeface="Arial" charset="0"/>
                <a:cs typeface="Arial" charset="0"/>
              </a:rPr>
              <a:t>Tocea</a:t>
            </a:r>
            <a:r>
              <a:rPr lang="fr-FR" dirty="0">
                <a:latin typeface="Century Gothic" charset="0"/>
                <a:ea typeface="Arial" charset="0"/>
                <a:cs typeface="Arial" charset="0"/>
              </a:rPr>
              <a:t> </a:t>
            </a:r>
          </a:p>
          <a:p>
            <a:pPr lvl="1" eaLnBrk="1" hangingPunct="1">
              <a:spcAft>
                <a:spcPct val="0"/>
              </a:spcAft>
            </a:pPr>
            <a:r>
              <a:rPr lang="fr-FR" dirty="0">
                <a:latin typeface="Century Gothic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460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re 1"/>
          <p:cNvSpPr>
            <a:spLocks noGrp="1"/>
          </p:cNvSpPr>
          <p:nvPr>
            <p:ph type="title"/>
          </p:nvPr>
        </p:nvSpPr>
        <p:spPr>
          <a:xfrm>
            <a:off x="388938" y="116632"/>
            <a:ext cx="8229600" cy="1143000"/>
          </a:xfrm>
        </p:spPr>
        <p:txBody>
          <a:bodyPr/>
          <a:lstStyle/>
          <a:p>
            <a:pPr eaLnBrk="1" hangingPunct="1"/>
            <a:r>
              <a:rPr lang="fr-FR" dirty="0" smtClean="0">
                <a:solidFill>
                  <a:srgbClr val="E1001A"/>
                </a:solidFill>
              </a:rPr>
              <a:t>A </a:t>
            </a:r>
            <a:r>
              <a:rPr lang="fr-FR" dirty="0" err="1" smtClean="0">
                <a:solidFill>
                  <a:srgbClr val="E1001A"/>
                </a:solidFill>
              </a:rPr>
              <a:t>way</a:t>
            </a:r>
            <a:r>
              <a:rPr lang="fr-FR" dirty="0" smtClean="0">
                <a:solidFill>
                  <a:srgbClr val="E1001A"/>
                </a:solidFill>
              </a:rPr>
              <a:t> for </a:t>
            </a:r>
            <a:r>
              <a:rPr lang="fr-FR" dirty="0" err="1" smtClean="0">
                <a:solidFill>
                  <a:srgbClr val="E1001A"/>
                </a:solidFill>
              </a:rPr>
              <a:t>transfer</a:t>
            </a:r>
            <a:endParaRPr lang="fr-FR" dirty="0" smtClean="0">
              <a:solidFill>
                <a:srgbClr val="E1001A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8618538" y="6488113"/>
            <a:ext cx="525462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- </a:t>
            </a:r>
            <a:fld id="{CCD8A327-4A42-4F42-8894-A6F43B7F265B}" type="slidenum">
              <a:rPr lang="fr-FR" smtClean="0"/>
              <a:pPr>
                <a:defRPr/>
              </a:pPr>
              <a:t>41</a:t>
            </a:fld>
            <a:endParaRPr lang="fr-FR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24473" y="1259632"/>
            <a:ext cx="8435280" cy="412516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200025" rtl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  <a:defRPr lang="fr-FR" sz="2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1950" indent="352425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•"/>
              <a:defRPr sz="220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2pPr>
            <a:lvl3pPr marL="1076325" indent="3619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3pPr>
            <a:lvl4pPr marL="1438275" indent="371475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lang="fr-FR" sz="1800" dirty="0" smtClean="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4pPr>
            <a:lvl5pPr marL="1790700" indent="3619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60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5pPr>
            <a:lvl6pPr marL="10144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6pPr>
            <a:lvl7pPr marL="14716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7pPr>
            <a:lvl8pPr marL="19288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8pPr>
            <a:lvl9pPr marL="23860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marL="0" indent="0" eaLnBrk="1" hangingPunct="1">
              <a:spcBef>
                <a:spcPts val="600"/>
              </a:spcBef>
            </a:pPr>
            <a:endParaRPr lang="fr-FR" sz="2400" dirty="0" smtClean="0">
              <a:solidFill>
                <a:schemeClr val="tx1"/>
              </a:solidFill>
            </a:endParaRPr>
          </a:p>
          <a:p>
            <a:pPr marL="457200" indent="-457200" eaLnBrk="1" hangingPunct="1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fr-FR" sz="2400" dirty="0" err="1" smtClean="0">
                <a:solidFill>
                  <a:schemeClr val="tx1"/>
                </a:solidFill>
              </a:rPr>
              <a:t>From</a:t>
            </a:r>
            <a:r>
              <a:rPr lang="fr-FR" sz="2400" dirty="0" smtClean="0">
                <a:solidFill>
                  <a:schemeClr val="tx1"/>
                </a:solidFill>
              </a:rPr>
              <a:t> 2009 to 2012:</a:t>
            </a:r>
          </a:p>
          <a:p>
            <a:pPr marL="733425" lvl="2" indent="0" eaLnBrk="1" hangingPunct="1">
              <a:lnSpc>
                <a:spcPct val="110000"/>
              </a:lnSpc>
              <a:spcBef>
                <a:spcPts val="600"/>
              </a:spcBef>
              <a:buClr>
                <a:srgbClr val="E1001A"/>
              </a:buClr>
            </a:pPr>
            <a:r>
              <a:rPr lang="fr-FR" sz="2400" dirty="0" err="1" smtClean="0">
                <a:solidFill>
                  <a:schemeClr val="tx1"/>
                </a:solidFill>
              </a:rPr>
              <a:t>Purchase</a:t>
            </a:r>
            <a:r>
              <a:rPr lang="fr-FR" sz="2400" dirty="0" smtClean="0">
                <a:solidFill>
                  <a:schemeClr val="tx1"/>
                </a:solidFill>
              </a:rPr>
              <a:t> of Lorin by </a:t>
            </a:r>
            <a:r>
              <a:rPr lang="fr-FR" sz="2400" dirty="0" err="1" smtClean="0">
                <a:solidFill>
                  <a:schemeClr val="tx1"/>
                </a:solidFill>
              </a:rPr>
              <a:t>Nexeya</a:t>
            </a:r>
            <a:r>
              <a:rPr lang="fr-FR" sz="2400" dirty="0" smtClean="0">
                <a:solidFill>
                  <a:schemeClr val="tx1"/>
                </a:solidFill>
              </a:rPr>
              <a:t> (2009), </a:t>
            </a:r>
            <a:r>
              <a:rPr lang="fr-FR" sz="2400" dirty="0" err="1" smtClean="0">
                <a:solidFill>
                  <a:schemeClr val="tx1"/>
                </a:solidFill>
              </a:rPr>
              <a:t>Ilog</a:t>
            </a:r>
            <a:r>
              <a:rPr lang="fr-FR" sz="2400" dirty="0" smtClean="0">
                <a:solidFill>
                  <a:schemeClr val="tx1"/>
                </a:solidFill>
              </a:rPr>
              <a:t> by IBM (2009), Gene-IT par </a:t>
            </a:r>
            <a:r>
              <a:rPr lang="fr-FR" sz="2400" dirty="0" err="1" smtClean="0">
                <a:solidFill>
                  <a:schemeClr val="tx1"/>
                </a:solidFill>
              </a:rPr>
              <a:t>GenomeQuest</a:t>
            </a:r>
            <a:r>
              <a:rPr lang="fr-FR" sz="2400" dirty="0" smtClean="0">
                <a:solidFill>
                  <a:schemeClr val="tx1"/>
                </a:solidFill>
              </a:rPr>
              <a:t> (2009), </a:t>
            </a:r>
            <a:r>
              <a:rPr lang="fr-FR" sz="2400" dirty="0" err="1" smtClean="0">
                <a:solidFill>
                  <a:schemeClr val="tx1"/>
                </a:solidFill>
              </a:rPr>
              <a:t>Trusted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</a:rPr>
              <a:t>Logic</a:t>
            </a:r>
            <a:r>
              <a:rPr lang="fr-FR" sz="2400" dirty="0" smtClean="0">
                <a:solidFill>
                  <a:schemeClr val="tx1"/>
                </a:solidFill>
              </a:rPr>
              <a:t> by </a:t>
            </a:r>
            <a:r>
              <a:rPr lang="fr-FR" sz="2400" dirty="0" err="1" smtClean="0">
                <a:solidFill>
                  <a:schemeClr val="tx1"/>
                </a:solidFill>
              </a:rPr>
              <a:t>Gemalto</a:t>
            </a:r>
            <a:r>
              <a:rPr lang="fr-FR" sz="2400" dirty="0" smtClean="0">
                <a:solidFill>
                  <a:schemeClr val="tx1"/>
                </a:solidFill>
              </a:rPr>
              <a:t> (2009), </a:t>
            </a:r>
            <a:r>
              <a:rPr lang="fr-FR" sz="2400" dirty="0" err="1" smtClean="0">
                <a:solidFill>
                  <a:schemeClr val="tx1"/>
                </a:solidFill>
              </a:rPr>
              <a:t>UdCast</a:t>
            </a:r>
            <a:r>
              <a:rPr lang="fr-FR" sz="2400" dirty="0" smtClean="0">
                <a:solidFill>
                  <a:schemeClr val="tx1"/>
                </a:solidFill>
              </a:rPr>
              <a:t> by Digital </a:t>
            </a:r>
            <a:r>
              <a:rPr lang="fr-FR" sz="2400" dirty="0" err="1" smtClean="0">
                <a:solidFill>
                  <a:schemeClr val="tx1"/>
                </a:solidFill>
              </a:rPr>
              <a:t>Barriers</a:t>
            </a:r>
            <a:r>
              <a:rPr lang="fr-FR" sz="2400" dirty="0" smtClean="0">
                <a:solidFill>
                  <a:schemeClr val="tx1"/>
                </a:solidFill>
              </a:rPr>
              <a:t> (2011) </a:t>
            </a:r>
            <a:r>
              <a:rPr lang="fr-FR" sz="2400" dirty="0" err="1" smtClean="0">
                <a:solidFill>
                  <a:schemeClr val="tx1"/>
                </a:solidFill>
              </a:rPr>
              <a:t>andEsterel</a:t>
            </a:r>
            <a:r>
              <a:rPr lang="fr-FR" sz="2400" dirty="0" smtClean="0">
                <a:solidFill>
                  <a:schemeClr val="tx1"/>
                </a:solidFill>
              </a:rPr>
              <a:t> Technologies by </a:t>
            </a:r>
            <a:r>
              <a:rPr lang="fr-FR" sz="2400" dirty="0" err="1" smtClean="0">
                <a:solidFill>
                  <a:schemeClr val="tx1"/>
                </a:solidFill>
              </a:rPr>
              <a:t>Ansys</a:t>
            </a:r>
            <a:r>
              <a:rPr lang="fr-FR" sz="2400" dirty="0" smtClean="0">
                <a:solidFill>
                  <a:schemeClr val="tx1"/>
                </a:solidFill>
              </a:rPr>
              <a:t> (2012).</a:t>
            </a:r>
          </a:p>
          <a:p>
            <a:pPr marL="1190625" lvl="2" indent="-457200" eaLnBrk="1" hangingPunct="1">
              <a:buClr>
                <a:srgbClr val="E1001A"/>
              </a:buClr>
              <a:buFont typeface="Lucida Grande"/>
              <a:buChar char="–"/>
            </a:pP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73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r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pPr eaLnBrk="1" hangingPunct="1"/>
            <a:r>
              <a:rPr lang="fr-FR" dirty="0" smtClean="0">
                <a:solidFill>
                  <a:srgbClr val="E1001A"/>
                </a:solidFill>
              </a:rPr>
              <a:t>A </a:t>
            </a:r>
            <a:r>
              <a:rPr lang="fr-FR" dirty="0" err="1" smtClean="0">
                <a:solidFill>
                  <a:srgbClr val="E1001A"/>
                </a:solidFill>
              </a:rPr>
              <a:t>nice</a:t>
            </a:r>
            <a:r>
              <a:rPr lang="fr-FR" dirty="0" smtClean="0">
                <a:solidFill>
                  <a:srgbClr val="E1001A"/>
                </a:solidFill>
              </a:rPr>
              <a:t> story</a:t>
            </a:r>
          </a:p>
        </p:txBody>
      </p:sp>
      <p:sp>
        <p:nvSpPr>
          <p:cNvPr id="91139" name="Espace réservé du contenu 2"/>
          <p:cNvSpPr>
            <a:spLocks noGrp="1"/>
          </p:cNvSpPr>
          <p:nvPr>
            <p:ph idx="1"/>
          </p:nvPr>
        </p:nvSpPr>
        <p:spPr>
          <a:xfrm>
            <a:off x="251520" y="1238548"/>
            <a:ext cx="8784976" cy="4761656"/>
          </a:xfrm>
        </p:spPr>
        <p:txBody>
          <a:bodyPr>
            <a:normAutofit fontScale="77500" lnSpcReduction="20000"/>
          </a:bodyPr>
          <a:lstStyle/>
          <a:p>
            <a:pPr marL="457200" indent="-457200" eaLnBrk="1" hangingPunct="1">
              <a:buClr>
                <a:schemeClr val="bg2"/>
              </a:buClr>
              <a:buFont typeface="Arial" pitchFamily="34" charset="0"/>
              <a:buChar char="•"/>
            </a:pPr>
            <a:r>
              <a:rPr lang="fr-FR" dirty="0" err="1" smtClean="0">
                <a:solidFill>
                  <a:srgbClr val="000000"/>
                </a:solidFill>
              </a:rPr>
              <a:t>Research</a:t>
            </a:r>
            <a:endParaRPr lang="fr-FR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buClr>
                <a:schemeClr val="bg2"/>
              </a:buClr>
              <a:buFont typeface="Arial" pitchFamily="34" charset="0"/>
              <a:buChar char="•"/>
            </a:pPr>
            <a:r>
              <a:rPr lang="fr-FR" dirty="0" smtClean="0">
                <a:solidFill>
                  <a:srgbClr val="000000"/>
                </a:solidFill>
              </a:rPr>
              <a:t>Software </a:t>
            </a:r>
            <a:r>
              <a:rPr lang="fr-FR" dirty="0" err="1" smtClean="0">
                <a:solidFill>
                  <a:srgbClr val="000000"/>
                </a:solidFill>
              </a:rPr>
              <a:t>development</a:t>
            </a:r>
            <a:r>
              <a:rPr lang="fr-FR" dirty="0" smtClean="0">
                <a:solidFill>
                  <a:srgbClr val="000000"/>
                </a:solidFill>
              </a:rPr>
              <a:t> : </a:t>
            </a:r>
            <a:r>
              <a:rPr lang="fr-FR" dirty="0" smtClean="0">
                <a:solidFill>
                  <a:srgbClr val="000000"/>
                </a:solidFill>
                <a:hlinkClick r:id="rId3"/>
              </a:rPr>
              <a:t>Sofa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</a:p>
          <a:p>
            <a:pPr marL="1190625" lvl="2" indent="-457200" eaLnBrk="1" hangingPunct="1">
              <a:buClr>
                <a:srgbClr val="E1001A"/>
              </a:buClr>
              <a:buFont typeface="Lucida Grande"/>
              <a:buChar char="–"/>
            </a:pPr>
            <a:r>
              <a:rPr lang="fr-FR" dirty="0" smtClean="0">
                <a:solidFill>
                  <a:srgbClr val="000000"/>
                </a:solidFill>
              </a:rPr>
              <a:t>2005 </a:t>
            </a:r>
            <a:r>
              <a:rPr lang="fr-FR" dirty="0" err="1" smtClean="0">
                <a:solidFill>
                  <a:srgbClr val="000000"/>
                </a:solidFill>
              </a:rPr>
              <a:t>start</a:t>
            </a:r>
            <a:r>
              <a:rPr lang="fr-FR" dirty="0" smtClean="0">
                <a:solidFill>
                  <a:srgbClr val="000000"/>
                </a:solidFill>
              </a:rPr>
              <a:t> of a Inria – Boston </a:t>
            </a:r>
            <a:r>
              <a:rPr lang="fr-FR" dirty="0" err="1" smtClean="0">
                <a:solidFill>
                  <a:srgbClr val="000000"/>
                </a:solidFill>
              </a:rPr>
              <a:t>project</a:t>
            </a:r>
            <a:endParaRPr lang="fr-FR" dirty="0" smtClean="0">
              <a:solidFill>
                <a:srgbClr val="000000"/>
              </a:solidFill>
            </a:endParaRPr>
          </a:p>
          <a:p>
            <a:pPr marL="1190625" lvl="2" indent="-457200" eaLnBrk="1" hangingPunct="1">
              <a:buClr>
                <a:srgbClr val="E1001A"/>
              </a:buClr>
              <a:buFont typeface="Lucida Grande"/>
              <a:buChar char="–"/>
            </a:pPr>
            <a:r>
              <a:rPr lang="fr-FR" dirty="0" smtClean="0">
                <a:solidFill>
                  <a:srgbClr val="000000"/>
                </a:solidFill>
              </a:rPr>
              <a:t>Virtual simulation </a:t>
            </a:r>
            <a:r>
              <a:rPr lang="fr-FR" dirty="0" err="1" smtClean="0">
                <a:solidFill>
                  <a:srgbClr val="000000"/>
                </a:solidFill>
              </a:rPr>
              <a:t>platform</a:t>
            </a:r>
            <a:r>
              <a:rPr lang="fr-FR" dirty="0" smtClean="0">
                <a:solidFill>
                  <a:srgbClr val="000000"/>
                </a:solidFill>
              </a:rPr>
              <a:t> (</a:t>
            </a:r>
            <a:r>
              <a:rPr lang="fr-FR" dirty="0" err="1" smtClean="0">
                <a:solidFill>
                  <a:srgbClr val="000000"/>
                </a:solidFill>
              </a:rPr>
              <a:t>Surgery</a:t>
            </a:r>
            <a:r>
              <a:rPr lang="fr-FR" dirty="0" smtClean="0">
                <a:solidFill>
                  <a:srgbClr val="000000"/>
                </a:solidFill>
              </a:rPr>
              <a:t>, </a:t>
            </a:r>
            <a:r>
              <a:rPr lang="fr-FR" dirty="0" err="1" smtClean="0">
                <a:solidFill>
                  <a:srgbClr val="000000"/>
                </a:solidFill>
              </a:rPr>
              <a:t>video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games</a:t>
            </a:r>
            <a:r>
              <a:rPr lang="fr-FR" dirty="0" smtClean="0">
                <a:solidFill>
                  <a:srgbClr val="000000"/>
                </a:solidFill>
              </a:rPr>
              <a:t>,…)</a:t>
            </a:r>
          </a:p>
          <a:p>
            <a:pPr marL="1190625" lvl="2" indent="-457200" eaLnBrk="1" hangingPunct="1">
              <a:buClr>
                <a:srgbClr val="E1001A"/>
              </a:buClr>
              <a:buFont typeface="Lucida Grande"/>
              <a:buChar char="–"/>
            </a:pPr>
            <a:r>
              <a:rPr lang="fr-FR" dirty="0" smtClean="0">
                <a:solidFill>
                  <a:srgbClr val="000000"/>
                </a:solidFill>
              </a:rPr>
              <a:t>90 </a:t>
            </a:r>
            <a:r>
              <a:rPr lang="fr-FR" dirty="0" err="1" smtClean="0">
                <a:solidFill>
                  <a:srgbClr val="000000"/>
                </a:solidFill>
              </a:rPr>
              <a:t>contributors</a:t>
            </a:r>
            <a:r>
              <a:rPr lang="fr-FR" dirty="0" smtClean="0">
                <a:solidFill>
                  <a:srgbClr val="000000"/>
                </a:solidFill>
              </a:rPr>
              <a:t>, 140 k </a:t>
            </a:r>
            <a:r>
              <a:rPr lang="fr-FR" dirty="0" err="1" smtClean="0">
                <a:solidFill>
                  <a:srgbClr val="000000"/>
                </a:solidFill>
              </a:rPr>
              <a:t>loadings</a:t>
            </a:r>
            <a:endParaRPr lang="fr-FR" dirty="0" smtClean="0">
              <a:solidFill>
                <a:srgbClr val="000000"/>
              </a:solidFill>
            </a:endParaRPr>
          </a:p>
          <a:p>
            <a:pPr marL="454025" lvl="1" indent="-454025" eaLnBrk="1" hangingPunct="1">
              <a:buFont typeface="Arial"/>
              <a:buChar char="•"/>
            </a:pPr>
            <a:r>
              <a:rPr lang="fr-FR" dirty="0" smtClean="0">
                <a:solidFill>
                  <a:srgbClr val="000000"/>
                </a:solidFill>
              </a:rPr>
              <a:t>A NGO : </a:t>
            </a:r>
            <a:r>
              <a:rPr lang="fr-FR" dirty="0" smtClean="0">
                <a:solidFill>
                  <a:srgbClr val="000000"/>
                </a:solidFill>
                <a:hlinkClick r:id="rId4"/>
              </a:rPr>
              <a:t>HelpMeSee</a:t>
            </a:r>
            <a:endParaRPr lang="fr-FR" dirty="0" smtClean="0">
              <a:solidFill>
                <a:srgbClr val="000000"/>
              </a:solidFill>
            </a:endParaRPr>
          </a:p>
          <a:p>
            <a:pPr marL="1190625" lvl="2" indent="-457200" eaLnBrk="1" hangingPunct="1">
              <a:buClr>
                <a:srgbClr val="E1001A"/>
              </a:buClr>
              <a:buFont typeface="Lucida Grande"/>
              <a:buChar char="–"/>
            </a:pPr>
            <a:r>
              <a:rPr lang="fr-FR" dirty="0" err="1" smtClean="0">
                <a:solidFill>
                  <a:srgbClr val="000000"/>
                </a:solidFill>
              </a:rPr>
              <a:t>Fights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againt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blindness</a:t>
            </a:r>
            <a:r>
              <a:rPr lang="fr-FR" dirty="0" smtClean="0">
                <a:solidFill>
                  <a:srgbClr val="000000"/>
                </a:solidFill>
              </a:rPr>
              <a:t>, </a:t>
            </a:r>
            <a:r>
              <a:rPr lang="fr-FR" dirty="0" err="1" smtClean="0">
                <a:solidFill>
                  <a:srgbClr val="000000"/>
                </a:solidFill>
              </a:rPr>
              <a:t>specially</a:t>
            </a:r>
            <a:r>
              <a:rPr lang="fr-FR" dirty="0" smtClean="0">
                <a:solidFill>
                  <a:srgbClr val="000000"/>
                </a:solidFill>
              </a:rPr>
              <a:t> in </a:t>
            </a:r>
            <a:r>
              <a:rPr lang="fr-FR" dirty="0" err="1" smtClean="0">
                <a:solidFill>
                  <a:srgbClr val="000000"/>
                </a:solidFill>
              </a:rPr>
              <a:t>Afrrica</a:t>
            </a:r>
            <a:endParaRPr lang="fr-FR" dirty="0" smtClean="0">
              <a:solidFill>
                <a:srgbClr val="000000"/>
              </a:solidFill>
            </a:endParaRPr>
          </a:p>
          <a:p>
            <a:pPr marL="1190625" lvl="2" indent="-457200" eaLnBrk="1" hangingPunct="1">
              <a:buClr>
                <a:srgbClr val="E1001A"/>
              </a:buClr>
              <a:buFont typeface="Lucida Grande"/>
              <a:buChar char="–"/>
            </a:pPr>
            <a:r>
              <a:rPr lang="fr-FR" dirty="0" smtClean="0">
                <a:solidFill>
                  <a:srgbClr val="000000"/>
                </a:solidFill>
              </a:rPr>
              <a:t>Has </a:t>
            </a:r>
            <a:r>
              <a:rPr lang="fr-FR" dirty="0" err="1" smtClean="0">
                <a:solidFill>
                  <a:srgbClr val="000000"/>
                </a:solidFill>
              </a:rPr>
              <a:t>conceived</a:t>
            </a:r>
            <a:r>
              <a:rPr lang="fr-FR" dirty="0" smtClean="0">
                <a:solidFill>
                  <a:srgbClr val="000000"/>
                </a:solidFill>
              </a:rPr>
              <a:t> a quick (15’) and cheap (50$) </a:t>
            </a:r>
            <a:r>
              <a:rPr lang="fr-FR" dirty="0" smtClean="0">
                <a:solidFill>
                  <a:srgbClr val="000000"/>
                </a:solidFill>
                <a:hlinkClick r:id="rId5"/>
              </a:rPr>
              <a:t>cataract surgery</a:t>
            </a:r>
            <a:endParaRPr lang="fr-FR" dirty="0" smtClean="0">
              <a:solidFill>
                <a:srgbClr val="000000"/>
              </a:solidFill>
            </a:endParaRPr>
          </a:p>
          <a:p>
            <a:pPr marL="1190625" lvl="2" indent="-457200" eaLnBrk="1" hangingPunct="1">
              <a:buClr>
                <a:srgbClr val="E1001A"/>
              </a:buClr>
              <a:buFont typeface="Lucida Grande"/>
              <a:buChar char="–"/>
            </a:pPr>
            <a:r>
              <a:rPr lang="fr-FR" dirty="0" smtClean="0">
                <a:solidFill>
                  <a:schemeClr val="tx1"/>
                </a:solidFill>
              </a:rPr>
              <a:t>Call for </a:t>
            </a:r>
            <a:r>
              <a:rPr lang="fr-FR" dirty="0" err="1" smtClean="0">
                <a:solidFill>
                  <a:schemeClr val="tx1"/>
                </a:solidFill>
              </a:rPr>
              <a:t>proposals</a:t>
            </a:r>
            <a:r>
              <a:rPr lang="fr-FR" dirty="0" smtClean="0">
                <a:solidFill>
                  <a:schemeClr val="tx1"/>
                </a:solidFill>
              </a:rPr>
              <a:t> for a </a:t>
            </a:r>
            <a:r>
              <a:rPr lang="fr-FR" dirty="0" err="1" smtClean="0">
                <a:solidFill>
                  <a:schemeClr val="tx1"/>
                </a:solidFill>
              </a:rPr>
              <a:t>cataract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surgery</a:t>
            </a:r>
            <a:r>
              <a:rPr lang="fr-FR" dirty="0" smtClean="0">
                <a:solidFill>
                  <a:schemeClr val="tx1"/>
                </a:solidFill>
              </a:rPr>
              <a:t> simulator : a consortium </a:t>
            </a:r>
            <a:r>
              <a:rPr lang="fr-FR" dirty="0" err="1" smtClean="0">
                <a:solidFill>
                  <a:schemeClr val="tx1"/>
                </a:solidFill>
              </a:rPr>
              <a:t>leaded</a:t>
            </a:r>
            <a:r>
              <a:rPr lang="fr-FR" dirty="0" smtClean="0">
                <a:solidFill>
                  <a:schemeClr val="tx1"/>
                </a:solidFill>
              </a:rPr>
              <a:t> by MOOG </a:t>
            </a:r>
            <a:r>
              <a:rPr lang="fr-FR" dirty="0" err="1" smtClean="0">
                <a:solidFill>
                  <a:schemeClr val="tx1"/>
                </a:solidFill>
              </a:rPr>
              <a:t>with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partnership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with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InSimo</a:t>
            </a:r>
            <a:r>
              <a:rPr lang="fr-FR" dirty="0" smtClean="0">
                <a:solidFill>
                  <a:schemeClr val="tx1"/>
                </a:solidFill>
              </a:rPr>
              <a:t> and </a:t>
            </a:r>
            <a:r>
              <a:rPr lang="fr-FR" dirty="0" err="1" smtClean="0">
                <a:solidFill>
                  <a:schemeClr val="tx1"/>
                </a:solidFill>
              </a:rPr>
              <a:t>SenseGraphics</a:t>
            </a:r>
            <a:r>
              <a:rPr lang="fr-FR" dirty="0" smtClean="0">
                <a:solidFill>
                  <a:schemeClr val="tx1"/>
                </a:solidFill>
              </a:rPr>
              <a:t> has been </a:t>
            </a:r>
            <a:r>
              <a:rPr lang="fr-FR" dirty="0" err="1" smtClean="0">
                <a:solidFill>
                  <a:schemeClr val="tx1"/>
                </a:solidFill>
              </a:rPr>
              <a:t>selected</a:t>
            </a:r>
            <a:endParaRPr lang="fr-FR" dirty="0" smtClean="0">
              <a:solidFill>
                <a:schemeClr val="tx1"/>
              </a:solidFill>
            </a:endParaRPr>
          </a:p>
          <a:p>
            <a:pPr marL="457200" indent="-457200" eaLnBrk="1" hangingPunct="1">
              <a:buClr>
                <a:schemeClr val="bg2"/>
              </a:buClr>
              <a:buFont typeface="Arial" pitchFamily="34" charset="0"/>
              <a:buChar char="•"/>
              <a:tabLst>
                <a:tab pos="357188" algn="l"/>
              </a:tabLst>
            </a:pPr>
            <a:r>
              <a:rPr lang="fr-FR" dirty="0" smtClean="0">
                <a:solidFill>
                  <a:srgbClr val="000000"/>
                </a:solidFill>
              </a:rPr>
              <a:t>Start-up </a:t>
            </a:r>
            <a:r>
              <a:rPr lang="fr-FR" dirty="0" smtClean="0">
                <a:solidFill>
                  <a:srgbClr val="000000"/>
                </a:solidFill>
                <a:hlinkClick r:id="rId6"/>
              </a:rPr>
              <a:t>InSimo</a:t>
            </a:r>
            <a:endParaRPr lang="fr-FR" dirty="0" smtClean="0">
              <a:solidFill>
                <a:srgbClr val="000000"/>
              </a:solidFill>
            </a:endParaRPr>
          </a:p>
          <a:p>
            <a:pPr marL="1190625" lvl="2" indent="-457200" eaLnBrk="1" hangingPunct="1">
              <a:buClr>
                <a:srgbClr val="E1001A"/>
              </a:buClr>
              <a:buFont typeface="Lucida Grande"/>
              <a:buChar char="–"/>
            </a:pPr>
            <a:r>
              <a:rPr lang="fr-FR" dirty="0" err="1" smtClean="0">
                <a:solidFill>
                  <a:srgbClr val="000000"/>
                </a:solidFill>
              </a:rPr>
              <a:t>Created</a:t>
            </a:r>
            <a:r>
              <a:rPr lang="fr-FR" dirty="0" smtClean="0">
                <a:solidFill>
                  <a:srgbClr val="000000"/>
                </a:solidFill>
              </a:rPr>
              <a:t> in 2013, to </a:t>
            </a:r>
            <a:r>
              <a:rPr lang="fr-FR" dirty="0" err="1" smtClean="0">
                <a:solidFill>
                  <a:srgbClr val="000000"/>
                </a:solidFill>
              </a:rPr>
              <a:t>develop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simulators</a:t>
            </a:r>
            <a:endParaRPr lang="fr-FR" dirty="0" smtClean="0">
              <a:solidFill>
                <a:srgbClr val="0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8618538" y="6488113"/>
            <a:ext cx="525462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- </a:t>
            </a:r>
            <a:fld id="{CCD8A327-4A42-4F42-8894-A6F43B7F265B}" type="slidenum">
              <a:rPr lang="fr-FR" smtClean="0"/>
              <a:pPr>
                <a:defRPr/>
              </a:pPr>
              <a:t>42</a:t>
            </a:fld>
            <a:endParaRPr lang="fr-FR"/>
          </a:p>
        </p:txBody>
      </p:sp>
      <p:pic>
        <p:nvPicPr>
          <p:cNvPr id="7" name="Image 6" descr="insimo-logo-white-36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672767"/>
            <a:ext cx="1039786" cy="1119299"/>
          </a:xfrm>
          <a:prstGeom prst="rect">
            <a:avLst/>
          </a:prstGeom>
        </p:spPr>
      </p:pic>
      <p:pic>
        <p:nvPicPr>
          <p:cNvPr id="8" name="Image 7" descr="HelpMeSee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74" y="6124144"/>
            <a:ext cx="2285714" cy="685714"/>
          </a:xfrm>
          <a:prstGeom prst="rect">
            <a:avLst/>
          </a:prstGeom>
        </p:spPr>
      </p:pic>
      <p:pic>
        <p:nvPicPr>
          <p:cNvPr id="9" name="Image 8" descr="Sans titre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674" y="1"/>
            <a:ext cx="3422729" cy="25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4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EIT ICT </a:t>
            </a:r>
            <a:r>
              <a:rPr lang="fr-FR" dirty="0" err="1" smtClean="0"/>
              <a:t>Labs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642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463279"/>
            <a:ext cx="8147248" cy="87295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GB" dirty="0" smtClean="0"/>
              <a:t>6 European </a:t>
            </a:r>
            <a:r>
              <a:rPr lang="en-GB" dirty="0"/>
              <a:t>colocations bringing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together </a:t>
            </a:r>
            <a:r>
              <a:rPr lang="en-GB" dirty="0"/>
              <a:t>top ICT players</a:t>
            </a:r>
            <a:endParaRPr lang="en-GB" dirty="0">
              <a:ea typeface="+mj-ea"/>
              <a:cs typeface="MS PGothic" charset="0"/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388194"/>
            <a:ext cx="1313200" cy="1078437"/>
          </a:xfrm>
          <a:prstGeom prst="rect">
            <a:avLst/>
          </a:prstGeom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78" y="5751281"/>
            <a:ext cx="1528249" cy="715351"/>
          </a:xfrm>
          <a:prstGeom prst="rect">
            <a:avLst/>
          </a:prstGeom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302" y="5394324"/>
            <a:ext cx="1396023" cy="1072307"/>
          </a:xfrm>
          <a:prstGeom prst="rect">
            <a:avLst/>
          </a:prstGeom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142" y="5264587"/>
            <a:ext cx="755887" cy="1202044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27" y="5264587"/>
            <a:ext cx="1268299" cy="1202045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149" y="5602393"/>
            <a:ext cx="1385355" cy="1354999"/>
          </a:xfrm>
          <a:prstGeom prst="rect">
            <a:avLst/>
          </a:prstGeom>
        </p:spPr>
      </p:pic>
      <p:sp>
        <p:nvSpPr>
          <p:cNvPr id="12" name="Rechteck 6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850916" y="4792148"/>
            <a:ext cx="1092174" cy="252413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rgbClr val="FFFFFF"/>
                </a:solidFill>
              </a:rPr>
              <a:t>Eindhoven</a:t>
            </a:r>
          </a:p>
        </p:txBody>
      </p:sp>
      <p:sp>
        <p:nvSpPr>
          <p:cNvPr id="13" name="Rechteck 6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18017" y="4792148"/>
            <a:ext cx="1092174" cy="252413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 smtClean="0">
                <a:solidFill>
                  <a:srgbClr val="FFFFFF"/>
                </a:solidFill>
              </a:rPr>
              <a:t>Berlin</a:t>
            </a: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4" name="Rechteck 6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525226" y="4792148"/>
            <a:ext cx="1092174" cy="252413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 smtClean="0">
                <a:solidFill>
                  <a:srgbClr val="FFFFFF"/>
                </a:solidFill>
              </a:rPr>
              <a:t>Helsinki</a:t>
            </a: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5" name="Rechteck 64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4940998" y="4792148"/>
            <a:ext cx="1092174" cy="252413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 smtClean="0">
                <a:solidFill>
                  <a:srgbClr val="FFFFFF"/>
                </a:solidFill>
              </a:rPr>
              <a:t>Paris</a:t>
            </a: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6" name="Rechteck 64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6405453" y="4792148"/>
            <a:ext cx="1092174" cy="252413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 smtClean="0">
                <a:solidFill>
                  <a:srgbClr val="FFFFFF"/>
                </a:solidFill>
              </a:rPr>
              <a:t>Stockholm</a:t>
            </a: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17" name="Rechteck 64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7666161" y="4792148"/>
            <a:ext cx="1092174" cy="252413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 err="1" smtClean="0">
                <a:solidFill>
                  <a:srgbClr val="FFFFFF"/>
                </a:solidFill>
              </a:rPr>
              <a:t>Trento</a:t>
            </a:r>
            <a:endParaRPr lang="de-DE" sz="1400" b="1" dirty="0">
              <a:solidFill>
                <a:srgbClr val="FFFFFF"/>
              </a:solidFill>
            </a:endParaRPr>
          </a:p>
        </p:txBody>
      </p:sp>
      <p:pic>
        <p:nvPicPr>
          <p:cNvPr id="18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41" y="3827513"/>
            <a:ext cx="1038095" cy="923810"/>
          </a:xfrm>
          <a:prstGeom prst="rect">
            <a:avLst/>
          </a:prstGeom>
        </p:spPr>
      </p:pic>
      <p:pic>
        <p:nvPicPr>
          <p:cNvPr id="19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33" y="3712101"/>
            <a:ext cx="895649" cy="1080047"/>
          </a:xfrm>
          <a:prstGeom prst="rect">
            <a:avLst/>
          </a:prstGeom>
        </p:spPr>
      </p:pic>
      <p:pic>
        <p:nvPicPr>
          <p:cNvPr id="20" name="Picture 3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329" y="3442153"/>
            <a:ext cx="1079717" cy="1309169"/>
          </a:xfrm>
          <a:prstGeom prst="rect">
            <a:avLst/>
          </a:prstGeom>
        </p:spPr>
      </p:pic>
      <p:pic>
        <p:nvPicPr>
          <p:cNvPr id="21" name="Picture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142" y="3935005"/>
            <a:ext cx="1047619" cy="857143"/>
          </a:xfrm>
          <a:prstGeom prst="rect">
            <a:avLst/>
          </a:prstGeom>
        </p:spPr>
      </p:pic>
      <p:pic>
        <p:nvPicPr>
          <p:cNvPr id="22" name="Picture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201" y="3744685"/>
            <a:ext cx="1038095" cy="1030013"/>
          </a:xfrm>
          <a:prstGeom prst="rect">
            <a:avLst/>
          </a:prstGeom>
        </p:spPr>
      </p:pic>
      <p:pic>
        <p:nvPicPr>
          <p:cNvPr id="23" name="Picture 34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96"/>
          <a:stretch/>
        </p:blipFill>
        <p:spPr>
          <a:xfrm>
            <a:off x="6446425" y="3912035"/>
            <a:ext cx="1028571" cy="857143"/>
          </a:xfrm>
          <a:prstGeom prst="rect">
            <a:avLst/>
          </a:prstGeom>
        </p:spPr>
      </p:pic>
      <p:pic>
        <p:nvPicPr>
          <p:cNvPr id="24" name="Picture 12" descr="http://t3.gstatic.com/images?q=tbn:ANd9GcSqePluhGT0kjbabhU67j934zHP2wv1pCbxtA_nzCN7tJv_3eeD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764" y="3280973"/>
            <a:ext cx="858477" cy="2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4" descr="http://t0.gstatic.com/images?q=tbn:ANd9GcRrTzA7Hs-5tf4zgsab5bKRaV-rNg-kXqWKBgGWhB2_J1NTI3yd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605" y="3048304"/>
            <a:ext cx="752305" cy="19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6" descr="http://t1.gstatic.com/images?q=tbn:ANd9GcTWsuwi9Xv5S6fENJFKracez3uVQ2Qb8YOelR8nXbE6B-Ssb50BSA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122" y="2808015"/>
            <a:ext cx="705270" cy="26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http://www.esi.nl/img/logo.gif">
            <a:hlinkClick r:id="rId23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94" y="2633695"/>
            <a:ext cx="857927" cy="1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77" y="1519335"/>
            <a:ext cx="329761" cy="328295"/>
          </a:xfrm>
          <a:prstGeom prst="rect">
            <a:avLst/>
          </a:prstGeom>
        </p:spPr>
      </p:pic>
      <p:grpSp>
        <p:nvGrpSpPr>
          <p:cNvPr id="29" name="Group 37"/>
          <p:cNvGrpSpPr/>
          <p:nvPr/>
        </p:nvGrpSpPr>
        <p:grpSpPr>
          <a:xfrm>
            <a:off x="3717750" y="3229876"/>
            <a:ext cx="708874" cy="408505"/>
            <a:chOff x="3827122" y="2604655"/>
            <a:chExt cx="708874" cy="408505"/>
          </a:xfrm>
        </p:grpSpPr>
        <p:pic>
          <p:nvPicPr>
            <p:cNvPr id="30" name="Picture 6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7122" y="2604655"/>
              <a:ext cx="276826" cy="408505"/>
            </a:xfrm>
            <a:prstGeom prst="rect">
              <a:avLst/>
            </a:prstGeom>
          </p:spPr>
        </p:pic>
        <p:pic>
          <p:nvPicPr>
            <p:cNvPr id="31" name="Picture 7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214940" y="2656404"/>
              <a:ext cx="321056" cy="321056"/>
            </a:xfrm>
            <a:prstGeom prst="rect">
              <a:avLst/>
            </a:prstGeom>
          </p:spPr>
        </p:pic>
      </p:grpSp>
      <p:pic>
        <p:nvPicPr>
          <p:cNvPr id="32" name="Picture 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556" y="3657939"/>
            <a:ext cx="535496" cy="339148"/>
          </a:xfrm>
          <a:prstGeom prst="rect">
            <a:avLst/>
          </a:prstGeom>
        </p:spPr>
      </p:pic>
      <p:pic>
        <p:nvPicPr>
          <p:cNvPr id="33" name="Picture 1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90" y="2736241"/>
            <a:ext cx="1062394" cy="129848"/>
          </a:xfrm>
          <a:prstGeom prst="rect">
            <a:avLst/>
          </a:prstGeom>
        </p:spPr>
      </p:pic>
      <p:pic>
        <p:nvPicPr>
          <p:cNvPr id="34" name="Picture 1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477" y="2478808"/>
            <a:ext cx="1213421" cy="148307"/>
          </a:xfrm>
          <a:prstGeom prst="rect">
            <a:avLst/>
          </a:prstGeom>
        </p:spPr>
      </p:pic>
      <p:pic>
        <p:nvPicPr>
          <p:cNvPr id="35" name="Picture 1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07" y="1902605"/>
            <a:ext cx="676960" cy="135392"/>
          </a:xfrm>
          <a:prstGeom prst="rect">
            <a:avLst/>
          </a:prstGeom>
        </p:spPr>
      </p:pic>
      <p:pic>
        <p:nvPicPr>
          <p:cNvPr id="36" name="Picture 1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867" y="2951702"/>
            <a:ext cx="548640" cy="237744"/>
          </a:xfrm>
          <a:prstGeom prst="rect">
            <a:avLst/>
          </a:prstGeom>
        </p:spPr>
      </p:pic>
      <p:pic>
        <p:nvPicPr>
          <p:cNvPr id="37" name="Picture 21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625" y="2395549"/>
            <a:ext cx="454265" cy="238349"/>
          </a:xfrm>
          <a:prstGeom prst="rect">
            <a:avLst/>
          </a:prstGeom>
        </p:spPr>
      </p:pic>
      <p:pic>
        <p:nvPicPr>
          <p:cNvPr id="38" name="Picture 46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22" y="1982098"/>
            <a:ext cx="833471" cy="400066"/>
          </a:xfrm>
          <a:prstGeom prst="rect">
            <a:avLst/>
          </a:prstGeom>
        </p:spPr>
      </p:pic>
      <p:pic>
        <p:nvPicPr>
          <p:cNvPr id="39" name="Picture 4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994" y="4036687"/>
            <a:ext cx="57174" cy="35067"/>
          </a:xfrm>
          <a:prstGeom prst="rect">
            <a:avLst/>
          </a:prstGeom>
        </p:spPr>
      </p:pic>
      <p:pic>
        <p:nvPicPr>
          <p:cNvPr id="40" name="Picture 48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097" y="1847630"/>
            <a:ext cx="1035320" cy="206239"/>
          </a:xfrm>
          <a:prstGeom prst="rect">
            <a:avLst/>
          </a:prstGeom>
        </p:spPr>
      </p:pic>
      <p:pic>
        <p:nvPicPr>
          <p:cNvPr id="41" name="Picture 49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295" y="2055487"/>
            <a:ext cx="751784" cy="386701"/>
          </a:xfrm>
          <a:prstGeom prst="rect">
            <a:avLst/>
          </a:prstGeom>
        </p:spPr>
      </p:pic>
      <p:pic>
        <p:nvPicPr>
          <p:cNvPr id="42" name="Picture 50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198" y="1643310"/>
            <a:ext cx="769025" cy="276797"/>
          </a:xfrm>
          <a:prstGeom prst="rect">
            <a:avLst/>
          </a:prstGeom>
        </p:spPr>
      </p:pic>
      <p:pic>
        <p:nvPicPr>
          <p:cNvPr id="43" name="Picture 52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274" y="2079496"/>
            <a:ext cx="732873" cy="179728"/>
          </a:xfrm>
          <a:prstGeom prst="rect">
            <a:avLst/>
          </a:prstGeom>
        </p:spPr>
      </p:pic>
      <p:grpSp>
        <p:nvGrpSpPr>
          <p:cNvPr id="44" name="Group 38"/>
          <p:cNvGrpSpPr/>
          <p:nvPr/>
        </p:nvGrpSpPr>
        <p:grpSpPr>
          <a:xfrm>
            <a:off x="6330074" y="2305634"/>
            <a:ext cx="1066803" cy="690607"/>
            <a:chOff x="6434518" y="1680413"/>
            <a:chExt cx="1066803" cy="690607"/>
          </a:xfrm>
        </p:grpSpPr>
        <p:pic>
          <p:nvPicPr>
            <p:cNvPr id="45" name="Picture 51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4518" y="1875779"/>
              <a:ext cx="774112" cy="495241"/>
            </a:xfrm>
            <a:prstGeom prst="rect">
              <a:avLst/>
            </a:prstGeom>
          </p:spPr>
        </p:pic>
        <p:pic>
          <p:nvPicPr>
            <p:cNvPr id="46" name="Picture 53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5835" y="1680413"/>
              <a:ext cx="445486" cy="424320"/>
            </a:xfrm>
            <a:prstGeom prst="rect">
              <a:avLst/>
            </a:prstGeom>
          </p:spPr>
        </p:pic>
      </p:grpSp>
      <p:grpSp>
        <p:nvGrpSpPr>
          <p:cNvPr id="47" name="Group 39"/>
          <p:cNvGrpSpPr/>
          <p:nvPr/>
        </p:nvGrpSpPr>
        <p:grpSpPr>
          <a:xfrm>
            <a:off x="6576870" y="3048304"/>
            <a:ext cx="767681" cy="779209"/>
            <a:chOff x="6529324" y="2423083"/>
            <a:chExt cx="767681" cy="779209"/>
          </a:xfrm>
        </p:grpSpPr>
        <p:pic>
          <p:nvPicPr>
            <p:cNvPr id="48" name="Picture 45"/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324" y="2824292"/>
              <a:ext cx="767681" cy="378000"/>
            </a:xfrm>
            <a:prstGeom prst="rect">
              <a:avLst/>
            </a:prstGeom>
          </p:spPr>
        </p:pic>
        <p:pic>
          <p:nvPicPr>
            <p:cNvPr id="49" name="Picture 54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4066" y="2423083"/>
              <a:ext cx="356208" cy="312403"/>
            </a:xfrm>
            <a:prstGeom prst="rect">
              <a:avLst/>
            </a:prstGeom>
          </p:spPr>
        </p:pic>
      </p:grpSp>
      <p:pic>
        <p:nvPicPr>
          <p:cNvPr id="50" name="Picture 10" descr="Datei:TU Darmstadt Logo.sv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70" y="3386819"/>
            <a:ext cx="1205237" cy="49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http://www.uni-saarland.de/fileadmin/templates/extranet_uds/gif/allgemein/logo_uds_175_49_neu.pn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09" y="2939293"/>
            <a:ext cx="1222758" cy="34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https://encrypted-tbn3.google.com/images?q=tbn:ANd9GcQOuCFTBKXsN5YUayghXzumcDTFtGM0MtKti7jPgGojELBRgEOvcg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84" y="2634834"/>
            <a:ext cx="707809" cy="22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98"/>
          <a:stretch/>
        </p:blipFill>
        <p:spPr bwMode="auto">
          <a:xfrm>
            <a:off x="488342" y="2358698"/>
            <a:ext cx="552293" cy="22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4" descr="KIT-Homepage"/>
          <p:cNvPicPr>
            <a:picLocks noChangeAspect="1" noChangeArrowheads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7" t="21826"/>
          <a:stretch/>
        </p:blipFill>
        <p:spPr bwMode="auto">
          <a:xfrm>
            <a:off x="328650" y="1900940"/>
            <a:ext cx="871676" cy="40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0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645024"/>
            <a:ext cx="518604" cy="334583"/>
          </a:xfrm>
          <a:prstGeom prst="rect">
            <a:avLst/>
          </a:prstGeom>
        </p:spPr>
      </p:pic>
      <p:pic>
        <p:nvPicPr>
          <p:cNvPr id="56" name="Picture 4" descr="http://www.eitictlabs.eu/typo3temp/pics/c442404739.jpg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40968"/>
            <a:ext cx="857250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7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21" y="2954198"/>
            <a:ext cx="607652" cy="312562"/>
          </a:xfrm>
          <a:prstGeom prst="rect">
            <a:avLst/>
          </a:prstGeom>
        </p:spPr>
      </p:pic>
      <p:pic>
        <p:nvPicPr>
          <p:cNvPr id="58" name="Picture 6" descr="http://www.eitictlabs.eu/typo3temp/pics/71776d53c6.jpg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381" y="2801165"/>
            <a:ext cx="85725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http://www.eitictlabs.eu/typo3temp/pics/2676f9fee1.png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873" y="2421467"/>
            <a:ext cx="740424" cy="36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http://www.eitictlabs.eu/typo3temp/pics/762cc221d8.jpg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814" y="2117644"/>
            <a:ext cx="592661" cy="28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2" descr="http://www.eitictlabs.eu/typo3temp/pics/a87fe7a498.png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124" y="1920107"/>
            <a:ext cx="857250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4" descr="http://www.eitictlabs.eu/typo3temp/pics/14cbaf2297.jpg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109" y="1790197"/>
            <a:ext cx="1033793" cy="11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6" descr="http://www.eitictlabs.eu/typo3temp/pics/9fbc2aad2c.jpg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616" y="1537930"/>
            <a:ext cx="574797" cy="21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Group 36"/>
          <p:cNvGrpSpPr>
            <a:grpSpLocks/>
          </p:cNvGrpSpPr>
          <p:nvPr/>
        </p:nvGrpSpPr>
        <p:grpSpPr bwMode="auto">
          <a:xfrm>
            <a:off x="7498048" y="3371726"/>
            <a:ext cx="520700" cy="372833"/>
            <a:chOff x="0" y="0"/>
            <a:chExt cx="327" cy="304"/>
          </a:xfrm>
        </p:grpSpPr>
        <p:sp>
          <p:nvSpPr>
            <p:cNvPr id="65" name="Rectangle 34"/>
            <p:cNvSpPr>
              <a:spLocks/>
            </p:cNvSpPr>
            <p:nvPr/>
          </p:nvSpPr>
          <p:spPr bwMode="auto">
            <a:xfrm>
              <a:off x="0" y="0"/>
              <a:ext cx="327" cy="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it-IT"/>
            </a:p>
          </p:txBody>
        </p:sp>
        <p:pic>
          <p:nvPicPr>
            <p:cNvPr id="66" name="Picture 35"/>
            <p:cNvPicPr>
              <a:picLocks noChangeArrowheads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7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7" name="Group 39"/>
          <p:cNvGrpSpPr>
            <a:grpSpLocks/>
          </p:cNvGrpSpPr>
          <p:nvPr/>
        </p:nvGrpSpPr>
        <p:grpSpPr bwMode="auto">
          <a:xfrm>
            <a:off x="8212248" y="3413020"/>
            <a:ext cx="767921" cy="290244"/>
            <a:chOff x="0" y="0"/>
            <a:chExt cx="679" cy="288"/>
          </a:xfrm>
        </p:grpSpPr>
        <p:sp>
          <p:nvSpPr>
            <p:cNvPr id="68" name="Rectangle 37"/>
            <p:cNvSpPr>
              <a:spLocks/>
            </p:cNvSpPr>
            <p:nvPr/>
          </p:nvSpPr>
          <p:spPr bwMode="auto">
            <a:xfrm>
              <a:off x="0" y="0"/>
              <a:ext cx="679" cy="2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it-IT"/>
            </a:p>
          </p:txBody>
        </p:sp>
        <p:pic>
          <p:nvPicPr>
            <p:cNvPr id="69" name="Picture 38"/>
            <p:cNvPicPr>
              <a:picLocks noChangeArrowheads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96"/>
            <a:stretch>
              <a:fillRect/>
            </a:stretch>
          </p:blipFill>
          <p:spPr bwMode="auto">
            <a:xfrm>
              <a:off x="0" y="0"/>
              <a:ext cx="67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" name="Group 22"/>
          <p:cNvGrpSpPr>
            <a:grpSpLocks/>
          </p:cNvGrpSpPr>
          <p:nvPr/>
        </p:nvGrpSpPr>
        <p:grpSpPr bwMode="auto">
          <a:xfrm>
            <a:off x="8607958" y="2917252"/>
            <a:ext cx="408440" cy="377825"/>
            <a:chOff x="0" y="0"/>
            <a:chExt cx="324" cy="239"/>
          </a:xfrm>
        </p:grpSpPr>
        <p:sp>
          <p:nvSpPr>
            <p:cNvPr id="71" name="Rectangle 20"/>
            <p:cNvSpPr>
              <a:spLocks/>
            </p:cNvSpPr>
            <p:nvPr/>
          </p:nvSpPr>
          <p:spPr bwMode="auto">
            <a:xfrm>
              <a:off x="0" y="0"/>
              <a:ext cx="324" cy="23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it-IT"/>
            </a:p>
          </p:txBody>
        </p:sp>
        <p:pic>
          <p:nvPicPr>
            <p:cNvPr id="72" name="Picture 21"/>
            <p:cNvPicPr>
              <a:picLocks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4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98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Group 13"/>
          <p:cNvGrpSpPr>
            <a:grpSpLocks/>
          </p:cNvGrpSpPr>
          <p:nvPr/>
        </p:nvGrpSpPr>
        <p:grpSpPr bwMode="auto">
          <a:xfrm>
            <a:off x="7466056" y="2961108"/>
            <a:ext cx="1101670" cy="410618"/>
            <a:chOff x="0" y="0"/>
            <a:chExt cx="712" cy="304"/>
          </a:xfrm>
        </p:grpSpPr>
        <p:sp>
          <p:nvSpPr>
            <p:cNvPr id="74" name="Rectangle 11"/>
            <p:cNvSpPr>
              <a:spLocks/>
            </p:cNvSpPr>
            <p:nvPr/>
          </p:nvSpPr>
          <p:spPr bwMode="auto">
            <a:xfrm>
              <a:off x="0" y="0"/>
              <a:ext cx="712" cy="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it-IT"/>
            </a:p>
          </p:txBody>
        </p:sp>
        <p:pic>
          <p:nvPicPr>
            <p:cNvPr id="75" name="Picture 12"/>
            <p:cNvPicPr>
              <a:picLocks noChangeArrowheads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11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98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6" name="Group 25"/>
          <p:cNvGrpSpPr>
            <a:grpSpLocks/>
          </p:cNvGrpSpPr>
          <p:nvPr/>
        </p:nvGrpSpPr>
        <p:grpSpPr bwMode="auto">
          <a:xfrm>
            <a:off x="7430937" y="2595746"/>
            <a:ext cx="1677567" cy="319719"/>
            <a:chOff x="0" y="0"/>
            <a:chExt cx="1057" cy="184"/>
          </a:xfrm>
        </p:grpSpPr>
        <p:sp>
          <p:nvSpPr>
            <p:cNvPr id="77" name="Rectangle 23"/>
            <p:cNvSpPr>
              <a:spLocks/>
            </p:cNvSpPr>
            <p:nvPr/>
          </p:nvSpPr>
          <p:spPr bwMode="auto">
            <a:xfrm>
              <a:off x="0" y="0"/>
              <a:ext cx="1057" cy="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it-IT"/>
            </a:p>
          </p:txBody>
        </p:sp>
        <p:pic>
          <p:nvPicPr>
            <p:cNvPr id="78" name="Picture 24"/>
            <p:cNvPicPr>
              <a:picLocks noChangeArrowheads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5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98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9" name="Group 16"/>
          <p:cNvGrpSpPr>
            <a:grpSpLocks/>
          </p:cNvGrpSpPr>
          <p:nvPr/>
        </p:nvGrpSpPr>
        <p:grpSpPr bwMode="auto">
          <a:xfrm>
            <a:off x="7592651" y="2213780"/>
            <a:ext cx="1354138" cy="363537"/>
            <a:chOff x="0" y="0"/>
            <a:chExt cx="853" cy="229"/>
          </a:xfrm>
        </p:grpSpPr>
        <p:sp>
          <p:nvSpPr>
            <p:cNvPr id="80" name="Rectangle 14"/>
            <p:cNvSpPr>
              <a:spLocks/>
            </p:cNvSpPr>
            <p:nvPr/>
          </p:nvSpPr>
          <p:spPr bwMode="auto">
            <a:xfrm>
              <a:off x="0" y="0"/>
              <a:ext cx="853" cy="22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it-IT"/>
            </a:p>
          </p:txBody>
        </p:sp>
        <p:pic>
          <p:nvPicPr>
            <p:cNvPr id="81" name="Picture 15"/>
            <p:cNvPicPr>
              <a:picLocks noChangeArrowheads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53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98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" name="Group 19"/>
          <p:cNvGrpSpPr>
            <a:grpSpLocks/>
          </p:cNvGrpSpPr>
          <p:nvPr/>
        </p:nvGrpSpPr>
        <p:grpSpPr bwMode="auto">
          <a:xfrm>
            <a:off x="7857714" y="1864631"/>
            <a:ext cx="1243013" cy="317500"/>
            <a:chOff x="0" y="0"/>
            <a:chExt cx="783" cy="200"/>
          </a:xfrm>
        </p:grpSpPr>
        <p:sp>
          <p:nvSpPr>
            <p:cNvPr id="83" name="Rectangle 17"/>
            <p:cNvSpPr>
              <a:spLocks/>
            </p:cNvSpPr>
            <p:nvPr/>
          </p:nvSpPr>
          <p:spPr bwMode="auto">
            <a:xfrm>
              <a:off x="0" y="0"/>
              <a:ext cx="783" cy="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it-IT"/>
            </a:p>
          </p:txBody>
        </p:sp>
        <p:pic>
          <p:nvPicPr>
            <p:cNvPr id="84" name="Picture 18"/>
            <p:cNvPicPr>
              <a:picLocks noChangeArrowheads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83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98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4824660" y="1412776"/>
            <a:ext cx="1296144" cy="518457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5" name="Image 88"/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83" b="31715"/>
          <a:stretch>
            <a:fillRect/>
          </a:stretch>
        </p:blipFill>
        <p:spPr bwMode="auto">
          <a:xfrm>
            <a:off x="5004048" y="3501008"/>
            <a:ext cx="1084198" cy="15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40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GB" dirty="0" smtClean="0"/>
              <a:t>Paris Node Partners</a:t>
            </a:r>
            <a:endParaRPr lang="en-GB" dirty="0">
              <a:ea typeface="+mj-ea"/>
              <a:cs typeface="MS PGothic" charset="0"/>
            </a:endParaRPr>
          </a:p>
        </p:txBody>
      </p:sp>
      <p:pic>
        <p:nvPicPr>
          <p:cNvPr id="6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818" y="1803425"/>
            <a:ext cx="102711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eitictlabs.eu/typo3temp/pics/c4424047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905" y="3130575"/>
            <a:ext cx="146685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405" y="1716112"/>
            <a:ext cx="1444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http://www.eitictlabs.eu/typo3temp/pics/9fbc2aad2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993" y="4403750"/>
            <a:ext cx="1277937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539552" y="1319237"/>
            <a:ext cx="1935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dirty="0" err="1"/>
              <a:t>Academics</a:t>
            </a:r>
            <a:r>
              <a:rPr lang="fr-FR" dirty="0"/>
              <a:t> (6)</a:t>
            </a:r>
          </a:p>
        </p:txBody>
      </p:sp>
      <p:sp>
        <p:nvSpPr>
          <p:cNvPr id="11" name="ZoneTexte 82"/>
          <p:cNvSpPr txBox="1">
            <a:spLocks noChangeArrowheads="1"/>
          </p:cNvSpPr>
          <p:nvPr/>
        </p:nvSpPr>
        <p:spPr bwMode="auto">
          <a:xfrm>
            <a:off x="539552" y="2673375"/>
            <a:ext cx="2770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/>
              <a:t>Research Centers (2)</a:t>
            </a:r>
          </a:p>
        </p:txBody>
      </p:sp>
      <p:sp>
        <p:nvSpPr>
          <p:cNvPr id="12" name="ZoneTexte 83"/>
          <p:cNvSpPr txBox="1">
            <a:spLocks noChangeArrowheads="1"/>
          </p:cNvSpPr>
          <p:nvPr/>
        </p:nvSpPr>
        <p:spPr bwMode="auto">
          <a:xfrm>
            <a:off x="606227" y="5172100"/>
            <a:ext cx="20558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/>
              <a:t>Industrials (10)</a:t>
            </a:r>
          </a:p>
        </p:txBody>
      </p:sp>
      <p:sp>
        <p:nvSpPr>
          <p:cNvPr id="13" name="ZoneTexte 84"/>
          <p:cNvSpPr txBox="1">
            <a:spLocks noChangeArrowheads="1"/>
          </p:cNvSpPr>
          <p:nvPr/>
        </p:nvSpPr>
        <p:spPr bwMode="auto">
          <a:xfrm>
            <a:off x="676077" y="3865587"/>
            <a:ext cx="15986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/>
              <a:t>Clusters (4)</a:t>
            </a:r>
          </a:p>
        </p:txBody>
      </p:sp>
      <p:pic>
        <p:nvPicPr>
          <p:cNvPr id="14" name="Image 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83" b="31715"/>
          <a:stretch>
            <a:fillRect/>
          </a:stretch>
        </p:blipFill>
        <p:spPr bwMode="auto">
          <a:xfrm>
            <a:off x="1856755" y="5797575"/>
            <a:ext cx="1635125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505" y="5732487"/>
            <a:ext cx="11874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55" y="6016650"/>
            <a:ext cx="512763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9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193" y="5756300"/>
            <a:ext cx="16906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9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180" y="6016650"/>
            <a:ext cx="83026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9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443" y="6084912"/>
            <a:ext cx="119221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94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28800"/>
            <a:ext cx="1998663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mariloor\Pictures\Bilder till Intranet\logos\core_partners\upmc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493" y="1963762"/>
            <a:ext cx="1141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993" y="1781200"/>
            <a:ext cx="88265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102" descr="parisSud-logo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680" y="1779612"/>
            <a:ext cx="1163638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6"/>
          <a:stretch>
            <a:fillRect/>
          </a:stretch>
        </p:blipFill>
        <p:spPr bwMode="auto">
          <a:xfrm>
            <a:off x="2739405" y="6254775"/>
            <a:ext cx="1463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2" descr="orange_logo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776" y="6161360"/>
            <a:ext cx="508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3" descr="SCS_logo_02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768" y="4286275"/>
            <a:ext cx="17272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4" descr="1EFBF6C6-B31B-486E-968A-D19BA71678EB[94]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593" y="4173562"/>
            <a:ext cx="665162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05" y="4294212"/>
            <a:ext cx="24955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343" y="3036912"/>
            <a:ext cx="18161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8" y="5632475"/>
            <a:ext cx="6858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 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8" y="6307162"/>
            <a:ext cx="88423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15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765175" y="131763"/>
            <a:ext cx="7540625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GB" dirty="0" smtClean="0"/>
              <a:t>French Node Organization</a:t>
            </a:r>
            <a:br>
              <a:rPr lang="en-GB" dirty="0" smtClean="0"/>
            </a:br>
            <a:r>
              <a:rPr lang="en-GB" sz="2000" dirty="0" smtClean="0"/>
              <a:t>1 Site in Paris / 2 Satellites (Rennes, Sophia-</a:t>
            </a:r>
            <a:r>
              <a:rPr lang="en-GB" sz="2000" dirty="0" err="1" smtClean="0"/>
              <a:t>Antipolis</a:t>
            </a:r>
            <a:r>
              <a:rPr lang="en-GB" sz="2000" dirty="0" smtClean="0"/>
              <a:t>)</a:t>
            </a:r>
            <a:endParaRPr lang="en-GB" sz="2000" dirty="0">
              <a:cs typeface="MS PGothic" charset="0"/>
            </a:endParaRPr>
          </a:p>
        </p:txBody>
      </p:sp>
      <p:grpSp>
        <p:nvGrpSpPr>
          <p:cNvPr id="36" name="Grouper 35"/>
          <p:cNvGrpSpPr/>
          <p:nvPr/>
        </p:nvGrpSpPr>
        <p:grpSpPr>
          <a:xfrm>
            <a:off x="3026536" y="2924944"/>
            <a:ext cx="3201648" cy="2880320"/>
            <a:chOff x="3059832" y="2780928"/>
            <a:chExt cx="3201648" cy="2880320"/>
          </a:xfrm>
        </p:grpSpPr>
        <p:sp>
          <p:nvSpPr>
            <p:cNvPr id="6" name="Freeform 285"/>
            <p:cNvSpPr>
              <a:spLocks/>
            </p:cNvSpPr>
            <p:nvPr>
              <p:custDataLst>
                <p:tags r:id="rId1"/>
              </p:custDataLst>
            </p:nvPr>
          </p:nvSpPr>
          <p:spPr bwMode="gray">
            <a:xfrm>
              <a:off x="3059832" y="2780928"/>
              <a:ext cx="3201648" cy="28803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w 21600"/>
                <a:gd name="T39" fmla="*/ 0 h 21600"/>
                <a:gd name="T40" fmla="*/ 0 w 21600"/>
                <a:gd name="T41" fmla="*/ 0 h 21600"/>
                <a:gd name="T42" fmla="*/ 0 w 21600"/>
                <a:gd name="T43" fmla="*/ 0 h 21600"/>
                <a:gd name="T44" fmla="*/ 0 w 21600"/>
                <a:gd name="T45" fmla="*/ 0 h 21600"/>
                <a:gd name="T46" fmla="*/ 0 w 21600"/>
                <a:gd name="T47" fmla="*/ 0 h 21600"/>
                <a:gd name="T48" fmla="*/ 0 w 21600"/>
                <a:gd name="T49" fmla="*/ 0 h 21600"/>
                <a:gd name="T50" fmla="*/ 0 w 21600"/>
                <a:gd name="T51" fmla="*/ 0 h 21600"/>
                <a:gd name="T52" fmla="*/ 0 w 21600"/>
                <a:gd name="T53" fmla="*/ 0 h 21600"/>
                <a:gd name="T54" fmla="*/ 0 w 21600"/>
                <a:gd name="T55" fmla="*/ 0 h 21600"/>
                <a:gd name="T56" fmla="*/ 0 w 21600"/>
                <a:gd name="T57" fmla="*/ 0 h 21600"/>
                <a:gd name="T58" fmla="*/ 0 w 21600"/>
                <a:gd name="T59" fmla="*/ 0 h 21600"/>
                <a:gd name="T60" fmla="*/ 0 w 21600"/>
                <a:gd name="T61" fmla="*/ 0 h 21600"/>
                <a:gd name="T62" fmla="*/ 0 w 21600"/>
                <a:gd name="T63" fmla="*/ 0 h 21600"/>
                <a:gd name="T64" fmla="*/ 0 w 21600"/>
                <a:gd name="T65" fmla="*/ 0 h 21600"/>
                <a:gd name="T66" fmla="*/ 0 w 21600"/>
                <a:gd name="T67" fmla="*/ 0 h 21600"/>
                <a:gd name="T68" fmla="*/ 0 w 21600"/>
                <a:gd name="T69" fmla="*/ 0 h 21600"/>
                <a:gd name="T70" fmla="*/ 0 w 21600"/>
                <a:gd name="T71" fmla="*/ 0 h 21600"/>
                <a:gd name="T72" fmla="*/ 0 w 21600"/>
                <a:gd name="T73" fmla="*/ 0 h 21600"/>
                <a:gd name="T74" fmla="*/ 0 w 21600"/>
                <a:gd name="T75" fmla="*/ 0 h 21600"/>
                <a:gd name="T76" fmla="*/ 0 w 21600"/>
                <a:gd name="T77" fmla="*/ 0 h 21600"/>
                <a:gd name="T78" fmla="*/ 0 w 21600"/>
                <a:gd name="T79" fmla="*/ 0 h 21600"/>
                <a:gd name="T80" fmla="*/ 0 w 21600"/>
                <a:gd name="T81" fmla="*/ 0 h 21600"/>
                <a:gd name="T82" fmla="*/ 0 w 21600"/>
                <a:gd name="T83" fmla="*/ 0 h 21600"/>
                <a:gd name="T84" fmla="*/ 0 w 21600"/>
                <a:gd name="T85" fmla="*/ 0 h 21600"/>
                <a:gd name="T86" fmla="*/ 0 w 21600"/>
                <a:gd name="T87" fmla="*/ 0 h 21600"/>
                <a:gd name="T88" fmla="*/ 0 w 21600"/>
                <a:gd name="T89" fmla="*/ 0 h 21600"/>
                <a:gd name="T90" fmla="*/ 0 w 21600"/>
                <a:gd name="T91" fmla="*/ 0 h 21600"/>
                <a:gd name="T92" fmla="*/ 0 w 21600"/>
                <a:gd name="T93" fmla="*/ 0 h 21600"/>
                <a:gd name="T94" fmla="*/ 0 w 21600"/>
                <a:gd name="T95" fmla="*/ 0 h 21600"/>
                <a:gd name="T96" fmla="*/ 0 w 21600"/>
                <a:gd name="T97" fmla="*/ 0 h 21600"/>
                <a:gd name="T98" fmla="*/ 0 w 21600"/>
                <a:gd name="T99" fmla="*/ 0 h 21600"/>
                <a:gd name="T100" fmla="*/ 0 w 21600"/>
                <a:gd name="T101" fmla="*/ 0 h 21600"/>
                <a:gd name="T102" fmla="*/ 0 w 21600"/>
                <a:gd name="T103" fmla="*/ 0 h 21600"/>
                <a:gd name="T104" fmla="*/ 0 w 21600"/>
                <a:gd name="T105" fmla="*/ 0 h 21600"/>
                <a:gd name="T106" fmla="*/ 0 w 21600"/>
                <a:gd name="T107" fmla="*/ 0 h 21600"/>
                <a:gd name="T108" fmla="*/ 0 w 21600"/>
                <a:gd name="T109" fmla="*/ 0 h 21600"/>
                <a:gd name="T110" fmla="*/ 0 w 21600"/>
                <a:gd name="T111" fmla="*/ 0 h 21600"/>
                <a:gd name="T112" fmla="*/ 0 w 21600"/>
                <a:gd name="T113" fmla="*/ 0 h 21600"/>
                <a:gd name="T114" fmla="*/ 0 w 21600"/>
                <a:gd name="T115" fmla="*/ 0 h 21600"/>
                <a:gd name="T116" fmla="*/ 0 w 21600"/>
                <a:gd name="T117" fmla="*/ 0 h 216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1600"/>
                <a:gd name="T178" fmla="*/ 0 h 21600"/>
                <a:gd name="T179" fmla="*/ 21600 w 21600"/>
                <a:gd name="T180" fmla="*/ 21600 h 216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1600" h="21600">
                  <a:moveTo>
                    <a:pt x="0" y="7413"/>
                  </a:moveTo>
                  <a:lnTo>
                    <a:pt x="216" y="7413"/>
                  </a:lnTo>
                  <a:lnTo>
                    <a:pt x="324" y="7285"/>
                  </a:lnTo>
                  <a:lnTo>
                    <a:pt x="540" y="7285"/>
                  </a:lnTo>
                  <a:lnTo>
                    <a:pt x="756" y="7285"/>
                  </a:lnTo>
                  <a:lnTo>
                    <a:pt x="756" y="7030"/>
                  </a:lnTo>
                  <a:lnTo>
                    <a:pt x="540" y="7030"/>
                  </a:lnTo>
                  <a:lnTo>
                    <a:pt x="324" y="7030"/>
                  </a:lnTo>
                  <a:lnTo>
                    <a:pt x="216" y="6902"/>
                  </a:lnTo>
                  <a:lnTo>
                    <a:pt x="432" y="6774"/>
                  </a:lnTo>
                  <a:lnTo>
                    <a:pt x="540" y="6902"/>
                  </a:lnTo>
                  <a:lnTo>
                    <a:pt x="756" y="6774"/>
                  </a:lnTo>
                  <a:lnTo>
                    <a:pt x="972" y="6774"/>
                  </a:lnTo>
                  <a:lnTo>
                    <a:pt x="756" y="6774"/>
                  </a:lnTo>
                  <a:lnTo>
                    <a:pt x="540" y="6774"/>
                  </a:lnTo>
                  <a:lnTo>
                    <a:pt x="648" y="6518"/>
                  </a:lnTo>
                  <a:lnTo>
                    <a:pt x="432" y="6646"/>
                  </a:lnTo>
                  <a:lnTo>
                    <a:pt x="216" y="6646"/>
                  </a:lnTo>
                  <a:lnTo>
                    <a:pt x="108" y="6774"/>
                  </a:lnTo>
                  <a:lnTo>
                    <a:pt x="0" y="6774"/>
                  </a:lnTo>
                  <a:lnTo>
                    <a:pt x="0" y="6518"/>
                  </a:lnTo>
                  <a:lnTo>
                    <a:pt x="0" y="6263"/>
                  </a:lnTo>
                  <a:lnTo>
                    <a:pt x="216" y="6135"/>
                  </a:lnTo>
                  <a:lnTo>
                    <a:pt x="324" y="6007"/>
                  </a:lnTo>
                  <a:lnTo>
                    <a:pt x="540" y="6007"/>
                  </a:lnTo>
                  <a:lnTo>
                    <a:pt x="756" y="5879"/>
                  </a:lnTo>
                  <a:lnTo>
                    <a:pt x="864" y="5879"/>
                  </a:lnTo>
                  <a:lnTo>
                    <a:pt x="1080" y="5879"/>
                  </a:lnTo>
                  <a:lnTo>
                    <a:pt x="1296" y="5751"/>
                  </a:lnTo>
                  <a:lnTo>
                    <a:pt x="1404" y="5879"/>
                  </a:lnTo>
                  <a:lnTo>
                    <a:pt x="1620" y="5751"/>
                  </a:lnTo>
                  <a:lnTo>
                    <a:pt x="1836" y="5751"/>
                  </a:lnTo>
                  <a:lnTo>
                    <a:pt x="1944" y="5879"/>
                  </a:lnTo>
                  <a:lnTo>
                    <a:pt x="2052" y="5751"/>
                  </a:lnTo>
                  <a:lnTo>
                    <a:pt x="2052" y="5496"/>
                  </a:lnTo>
                  <a:lnTo>
                    <a:pt x="2268" y="5496"/>
                  </a:lnTo>
                  <a:lnTo>
                    <a:pt x="2484" y="5496"/>
                  </a:lnTo>
                  <a:lnTo>
                    <a:pt x="2592" y="5368"/>
                  </a:lnTo>
                  <a:lnTo>
                    <a:pt x="2808" y="5368"/>
                  </a:lnTo>
                  <a:lnTo>
                    <a:pt x="2808" y="5624"/>
                  </a:lnTo>
                  <a:lnTo>
                    <a:pt x="3024" y="5624"/>
                  </a:lnTo>
                  <a:lnTo>
                    <a:pt x="3132" y="5879"/>
                  </a:lnTo>
                  <a:lnTo>
                    <a:pt x="3240" y="6007"/>
                  </a:lnTo>
                  <a:lnTo>
                    <a:pt x="3456" y="6263"/>
                  </a:lnTo>
                  <a:lnTo>
                    <a:pt x="3672" y="6135"/>
                  </a:lnTo>
                  <a:lnTo>
                    <a:pt x="3780" y="6007"/>
                  </a:lnTo>
                  <a:lnTo>
                    <a:pt x="3996" y="5879"/>
                  </a:lnTo>
                  <a:lnTo>
                    <a:pt x="4104" y="5879"/>
                  </a:lnTo>
                  <a:lnTo>
                    <a:pt x="4212" y="6007"/>
                  </a:lnTo>
                  <a:lnTo>
                    <a:pt x="4428" y="6007"/>
                  </a:lnTo>
                  <a:lnTo>
                    <a:pt x="4536" y="6007"/>
                  </a:lnTo>
                  <a:lnTo>
                    <a:pt x="4644" y="6135"/>
                  </a:lnTo>
                  <a:lnTo>
                    <a:pt x="4644" y="6263"/>
                  </a:lnTo>
                  <a:lnTo>
                    <a:pt x="4644" y="6135"/>
                  </a:lnTo>
                  <a:lnTo>
                    <a:pt x="4644" y="5879"/>
                  </a:lnTo>
                  <a:lnTo>
                    <a:pt x="4860" y="5751"/>
                  </a:lnTo>
                  <a:lnTo>
                    <a:pt x="4860" y="6007"/>
                  </a:lnTo>
                  <a:lnTo>
                    <a:pt x="5076" y="6007"/>
                  </a:lnTo>
                  <a:lnTo>
                    <a:pt x="5292" y="6007"/>
                  </a:lnTo>
                  <a:lnTo>
                    <a:pt x="5508" y="6007"/>
                  </a:lnTo>
                  <a:lnTo>
                    <a:pt x="5616" y="6007"/>
                  </a:lnTo>
                  <a:lnTo>
                    <a:pt x="5508" y="5879"/>
                  </a:lnTo>
                  <a:lnTo>
                    <a:pt x="5400" y="5624"/>
                  </a:lnTo>
                  <a:lnTo>
                    <a:pt x="5400" y="5368"/>
                  </a:lnTo>
                  <a:lnTo>
                    <a:pt x="5400" y="5112"/>
                  </a:lnTo>
                  <a:lnTo>
                    <a:pt x="5292" y="4985"/>
                  </a:lnTo>
                  <a:lnTo>
                    <a:pt x="5400" y="4729"/>
                  </a:lnTo>
                  <a:lnTo>
                    <a:pt x="5400" y="4473"/>
                  </a:lnTo>
                  <a:lnTo>
                    <a:pt x="5184" y="4346"/>
                  </a:lnTo>
                  <a:lnTo>
                    <a:pt x="5076" y="4090"/>
                  </a:lnTo>
                  <a:lnTo>
                    <a:pt x="4968" y="3962"/>
                  </a:lnTo>
                  <a:lnTo>
                    <a:pt x="4968" y="3707"/>
                  </a:lnTo>
                  <a:lnTo>
                    <a:pt x="4968" y="3579"/>
                  </a:lnTo>
                  <a:lnTo>
                    <a:pt x="4860" y="3323"/>
                  </a:lnTo>
                  <a:lnTo>
                    <a:pt x="5076" y="3323"/>
                  </a:lnTo>
                  <a:lnTo>
                    <a:pt x="5184" y="3451"/>
                  </a:lnTo>
                  <a:lnTo>
                    <a:pt x="5400" y="3451"/>
                  </a:lnTo>
                  <a:lnTo>
                    <a:pt x="5508" y="3451"/>
                  </a:lnTo>
                  <a:lnTo>
                    <a:pt x="5724" y="3323"/>
                  </a:lnTo>
                  <a:lnTo>
                    <a:pt x="5940" y="3323"/>
                  </a:lnTo>
                  <a:lnTo>
                    <a:pt x="6048" y="3579"/>
                  </a:lnTo>
                  <a:lnTo>
                    <a:pt x="5940" y="3834"/>
                  </a:lnTo>
                  <a:lnTo>
                    <a:pt x="6048" y="3962"/>
                  </a:lnTo>
                  <a:lnTo>
                    <a:pt x="6156" y="4218"/>
                  </a:lnTo>
                  <a:lnTo>
                    <a:pt x="6372" y="4090"/>
                  </a:lnTo>
                  <a:lnTo>
                    <a:pt x="6480" y="4090"/>
                  </a:lnTo>
                  <a:lnTo>
                    <a:pt x="6696" y="4218"/>
                  </a:lnTo>
                  <a:lnTo>
                    <a:pt x="6912" y="4218"/>
                  </a:lnTo>
                  <a:lnTo>
                    <a:pt x="7020" y="4218"/>
                  </a:lnTo>
                  <a:lnTo>
                    <a:pt x="7236" y="4218"/>
                  </a:lnTo>
                  <a:lnTo>
                    <a:pt x="7452" y="4218"/>
                  </a:lnTo>
                  <a:lnTo>
                    <a:pt x="7560" y="4346"/>
                  </a:lnTo>
                  <a:lnTo>
                    <a:pt x="7776" y="4346"/>
                  </a:lnTo>
                  <a:lnTo>
                    <a:pt x="7992" y="4346"/>
                  </a:lnTo>
                  <a:lnTo>
                    <a:pt x="7992" y="4218"/>
                  </a:lnTo>
                  <a:lnTo>
                    <a:pt x="8100" y="4218"/>
                  </a:lnTo>
                  <a:lnTo>
                    <a:pt x="8316" y="4090"/>
                  </a:lnTo>
                  <a:lnTo>
                    <a:pt x="8532" y="3962"/>
                  </a:lnTo>
                  <a:lnTo>
                    <a:pt x="8640" y="3962"/>
                  </a:lnTo>
                  <a:lnTo>
                    <a:pt x="8748" y="3962"/>
                  </a:lnTo>
                  <a:lnTo>
                    <a:pt x="8856" y="3834"/>
                  </a:lnTo>
                  <a:lnTo>
                    <a:pt x="8748" y="3834"/>
                  </a:lnTo>
                  <a:lnTo>
                    <a:pt x="8640" y="3962"/>
                  </a:lnTo>
                  <a:lnTo>
                    <a:pt x="8424" y="3962"/>
                  </a:lnTo>
                  <a:lnTo>
                    <a:pt x="8208" y="3834"/>
                  </a:lnTo>
                  <a:lnTo>
                    <a:pt x="8208" y="3707"/>
                  </a:lnTo>
                  <a:lnTo>
                    <a:pt x="8316" y="3451"/>
                  </a:lnTo>
                  <a:lnTo>
                    <a:pt x="8532" y="3323"/>
                  </a:lnTo>
                  <a:lnTo>
                    <a:pt x="8640" y="3195"/>
                  </a:lnTo>
                  <a:lnTo>
                    <a:pt x="8856" y="3067"/>
                  </a:lnTo>
                  <a:lnTo>
                    <a:pt x="9072" y="2940"/>
                  </a:lnTo>
                  <a:lnTo>
                    <a:pt x="9180" y="2940"/>
                  </a:lnTo>
                  <a:lnTo>
                    <a:pt x="9396" y="2940"/>
                  </a:lnTo>
                  <a:lnTo>
                    <a:pt x="9612" y="2812"/>
                  </a:lnTo>
                  <a:lnTo>
                    <a:pt x="9720" y="2812"/>
                  </a:lnTo>
                  <a:lnTo>
                    <a:pt x="9936" y="2684"/>
                  </a:lnTo>
                  <a:lnTo>
                    <a:pt x="10152" y="2684"/>
                  </a:lnTo>
                  <a:lnTo>
                    <a:pt x="10152" y="2556"/>
                  </a:lnTo>
                  <a:lnTo>
                    <a:pt x="10368" y="2428"/>
                  </a:lnTo>
                  <a:lnTo>
                    <a:pt x="10476" y="2173"/>
                  </a:lnTo>
                  <a:lnTo>
                    <a:pt x="10692" y="2045"/>
                  </a:lnTo>
                  <a:lnTo>
                    <a:pt x="10800" y="2173"/>
                  </a:lnTo>
                  <a:lnTo>
                    <a:pt x="10692" y="1917"/>
                  </a:lnTo>
                  <a:lnTo>
                    <a:pt x="10692" y="1662"/>
                  </a:lnTo>
                  <a:lnTo>
                    <a:pt x="10692" y="1534"/>
                  </a:lnTo>
                  <a:lnTo>
                    <a:pt x="10800" y="1278"/>
                  </a:lnTo>
                  <a:lnTo>
                    <a:pt x="10692" y="1022"/>
                  </a:lnTo>
                  <a:lnTo>
                    <a:pt x="10692" y="895"/>
                  </a:lnTo>
                  <a:lnTo>
                    <a:pt x="10800" y="639"/>
                  </a:lnTo>
                  <a:lnTo>
                    <a:pt x="10908" y="383"/>
                  </a:lnTo>
                  <a:lnTo>
                    <a:pt x="11124" y="256"/>
                  </a:lnTo>
                  <a:lnTo>
                    <a:pt x="11232" y="256"/>
                  </a:lnTo>
                  <a:lnTo>
                    <a:pt x="11448" y="128"/>
                  </a:lnTo>
                  <a:lnTo>
                    <a:pt x="11556" y="128"/>
                  </a:lnTo>
                  <a:lnTo>
                    <a:pt x="11772" y="128"/>
                  </a:lnTo>
                  <a:lnTo>
                    <a:pt x="11988" y="0"/>
                  </a:lnTo>
                  <a:lnTo>
                    <a:pt x="12096" y="0"/>
                  </a:lnTo>
                  <a:lnTo>
                    <a:pt x="12312" y="0"/>
                  </a:lnTo>
                  <a:lnTo>
                    <a:pt x="12420" y="0"/>
                  </a:lnTo>
                  <a:lnTo>
                    <a:pt x="12420" y="256"/>
                  </a:lnTo>
                  <a:lnTo>
                    <a:pt x="12420" y="383"/>
                  </a:lnTo>
                  <a:lnTo>
                    <a:pt x="12420" y="639"/>
                  </a:lnTo>
                  <a:lnTo>
                    <a:pt x="12636" y="767"/>
                  </a:lnTo>
                  <a:lnTo>
                    <a:pt x="12852" y="895"/>
                  </a:lnTo>
                  <a:lnTo>
                    <a:pt x="13068" y="767"/>
                  </a:lnTo>
                  <a:lnTo>
                    <a:pt x="13176" y="767"/>
                  </a:lnTo>
                  <a:lnTo>
                    <a:pt x="13284" y="639"/>
                  </a:lnTo>
                  <a:lnTo>
                    <a:pt x="13392" y="767"/>
                  </a:lnTo>
                  <a:lnTo>
                    <a:pt x="13392" y="895"/>
                  </a:lnTo>
                  <a:lnTo>
                    <a:pt x="13500" y="895"/>
                  </a:lnTo>
                  <a:lnTo>
                    <a:pt x="13500" y="1150"/>
                  </a:lnTo>
                  <a:lnTo>
                    <a:pt x="13608" y="1406"/>
                  </a:lnTo>
                  <a:lnTo>
                    <a:pt x="13716" y="1406"/>
                  </a:lnTo>
                  <a:lnTo>
                    <a:pt x="13932" y="1406"/>
                  </a:lnTo>
                  <a:lnTo>
                    <a:pt x="14040" y="1406"/>
                  </a:lnTo>
                  <a:lnTo>
                    <a:pt x="14148" y="1534"/>
                  </a:lnTo>
                  <a:lnTo>
                    <a:pt x="14148" y="1662"/>
                  </a:lnTo>
                  <a:lnTo>
                    <a:pt x="14148" y="1789"/>
                  </a:lnTo>
                  <a:lnTo>
                    <a:pt x="14364" y="1789"/>
                  </a:lnTo>
                  <a:lnTo>
                    <a:pt x="14472" y="1789"/>
                  </a:lnTo>
                  <a:lnTo>
                    <a:pt x="14580" y="1789"/>
                  </a:lnTo>
                  <a:lnTo>
                    <a:pt x="14796" y="1789"/>
                  </a:lnTo>
                  <a:lnTo>
                    <a:pt x="14904" y="1917"/>
                  </a:lnTo>
                  <a:lnTo>
                    <a:pt x="14904" y="2045"/>
                  </a:lnTo>
                  <a:lnTo>
                    <a:pt x="15012" y="2301"/>
                  </a:lnTo>
                  <a:lnTo>
                    <a:pt x="14904" y="2556"/>
                  </a:lnTo>
                  <a:lnTo>
                    <a:pt x="14904" y="2684"/>
                  </a:lnTo>
                  <a:lnTo>
                    <a:pt x="15012" y="2684"/>
                  </a:lnTo>
                  <a:lnTo>
                    <a:pt x="15228" y="2684"/>
                  </a:lnTo>
                  <a:lnTo>
                    <a:pt x="15336" y="2812"/>
                  </a:lnTo>
                  <a:lnTo>
                    <a:pt x="15552" y="2684"/>
                  </a:lnTo>
                  <a:lnTo>
                    <a:pt x="15660" y="2684"/>
                  </a:lnTo>
                  <a:lnTo>
                    <a:pt x="15768" y="2556"/>
                  </a:lnTo>
                  <a:lnTo>
                    <a:pt x="15768" y="2428"/>
                  </a:lnTo>
                  <a:lnTo>
                    <a:pt x="15984" y="2301"/>
                  </a:lnTo>
                  <a:lnTo>
                    <a:pt x="15984" y="2173"/>
                  </a:lnTo>
                  <a:lnTo>
                    <a:pt x="15984" y="2301"/>
                  </a:lnTo>
                  <a:lnTo>
                    <a:pt x="15984" y="2428"/>
                  </a:lnTo>
                  <a:lnTo>
                    <a:pt x="15984" y="2556"/>
                  </a:lnTo>
                  <a:lnTo>
                    <a:pt x="16092" y="2812"/>
                  </a:lnTo>
                  <a:lnTo>
                    <a:pt x="16092" y="3067"/>
                  </a:lnTo>
                  <a:lnTo>
                    <a:pt x="16200" y="3067"/>
                  </a:lnTo>
                  <a:lnTo>
                    <a:pt x="16308" y="3067"/>
                  </a:lnTo>
                  <a:lnTo>
                    <a:pt x="16416" y="3195"/>
                  </a:lnTo>
                  <a:lnTo>
                    <a:pt x="16524" y="3323"/>
                  </a:lnTo>
                  <a:lnTo>
                    <a:pt x="16740" y="3323"/>
                  </a:lnTo>
                  <a:lnTo>
                    <a:pt x="16848" y="3579"/>
                  </a:lnTo>
                  <a:lnTo>
                    <a:pt x="16956" y="3579"/>
                  </a:lnTo>
                  <a:lnTo>
                    <a:pt x="17064" y="3707"/>
                  </a:lnTo>
                  <a:lnTo>
                    <a:pt x="17064" y="3834"/>
                  </a:lnTo>
                  <a:lnTo>
                    <a:pt x="17280" y="3707"/>
                  </a:lnTo>
                  <a:lnTo>
                    <a:pt x="17388" y="3707"/>
                  </a:lnTo>
                  <a:lnTo>
                    <a:pt x="17496" y="3707"/>
                  </a:lnTo>
                  <a:lnTo>
                    <a:pt x="17604" y="3707"/>
                  </a:lnTo>
                  <a:lnTo>
                    <a:pt x="17604" y="3834"/>
                  </a:lnTo>
                  <a:lnTo>
                    <a:pt x="17820" y="3834"/>
                  </a:lnTo>
                  <a:lnTo>
                    <a:pt x="17928" y="3962"/>
                  </a:lnTo>
                  <a:lnTo>
                    <a:pt x="18036" y="3962"/>
                  </a:lnTo>
                  <a:lnTo>
                    <a:pt x="18144" y="3962"/>
                  </a:lnTo>
                  <a:lnTo>
                    <a:pt x="18252" y="3834"/>
                  </a:lnTo>
                  <a:lnTo>
                    <a:pt x="18360" y="3834"/>
                  </a:lnTo>
                  <a:lnTo>
                    <a:pt x="18468" y="3962"/>
                  </a:lnTo>
                  <a:lnTo>
                    <a:pt x="18576" y="3962"/>
                  </a:lnTo>
                  <a:lnTo>
                    <a:pt x="18684" y="3962"/>
                  </a:lnTo>
                  <a:lnTo>
                    <a:pt x="18900" y="4218"/>
                  </a:lnTo>
                  <a:lnTo>
                    <a:pt x="19008" y="4346"/>
                  </a:lnTo>
                  <a:lnTo>
                    <a:pt x="19008" y="4473"/>
                  </a:lnTo>
                  <a:lnTo>
                    <a:pt x="19224" y="4729"/>
                  </a:lnTo>
                  <a:lnTo>
                    <a:pt x="19440" y="4473"/>
                  </a:lnTo>
                  <a:lnTo>
                    <a:pt x="19440" y="4601"/>
                  </a:lnTo>
                  <a:lnTo>
                    <a:pt x="19548" y="4601"/>
                  </a:lnTo>
                  <a:lnTo>
                    <a:pt x="19656" y="4857"/>
                  </a:lnTo>
                  <a:lnTo>
                    <a:pt x="19764" y="4729"/>
                  </a:lnTo>
                  <a:lnTo>
                    <a:pt x="19980" y="4729"/>
                  </a:lnTo>
                  <a:lnTo>
                    <a:pt x="20196" y="4601"/>
                  </a:lnTo>
                  <a:lnTo>
                    <a:pt x="20304" y="4729"/>
                  </a:lnTo>
                  <a:lnTo>
                    <a:pt x="20520" y="4857"/>
                  </a:lnTo>
                  <a:lnTo>
                    <a:pt x="20628" y="4985"/>
                  </a:lnTo>
                  <a:lnTo>
                    <a:pt x="20736" y="4985"/>
                  </a:lnTo>
                  <a:lnTo>
                    <a:pt x="20952" y="4985"/>
                  </a:lnTo>
                  <a:lnTo>
                    <a:pt x="21060" y="4985"/>
                  </a:lnTo>
                  <a:lnTo>
                    <a:pt x="21168" y="4985"/>
                  </a:lnTo>
                  <a:lnTo>
                    <a:pt x="21276" y="5112"/>
                  </a:lnTo>
                  <a:lnTo>
                    <a:pt x="21492" y="5112"/>
                  </a:lnTo>
                  <a:lnTo>
                    <a:pt x="21600" y="5112"/>
                  </a:lnTo>
                  <a:lnTo>
                    <a:pt x="21492" y="5240"/>
                  </a:lnTo>
                  <a:lnTo>
                    <a:pt x="21384" y="5496"/>
                  </a:lnTo>
                  <a:lnTo>
                    <a:pt x="21168" y="5624"/>
                  </a:lnTo>
                  <a:lnTo>
                    <a:pt x="20952" y="5879"/>
                  </a:lnTo>
                  <a:lnTo>
                    <a:pt x="20844" y="6007"/>
                  </a:lnTo>
                  <a:lnTo>
                    <a:pt x="20844" y="6135"/>
                  </a:lnTo>
                  <a:lnTo>
                    <a:pt x="20844" y="6263"/>
                  </a:lnTo>
                  <a:lnTo>
                    <a:pt x="20736" y="6518"/>
                  </a:lnTo>
                  <a:lnTo>
                    <a:pt x="20736" y="6646"/>
                  </a:lnTo>
                  <a:lnTo>
                    <a:pt x="20628" y="6774"/>
                  </a:lnTo>
                  <a:lnTo>
                    <a:pt x="20628" y="7030"/>
                  </a:lnTo>
                  <a:lnTo>
                    <a:pt x="20520" y="7157"/>
                  </a:lnTo>
                  <a:lnTo>
                    <a:pt x="20412" y="7285"/>
                  </a:lnTo>
                  <a:lnTo>
                    <a:pt x="20412" y="7413"/>
                  </a:lnTo>
                  <a:lnTo>
                    <a:pt x="20520" y="7541"/>
                  </a:lnTo>
                  <a:lnTo>
                    <a:pt x="20520" y="7796"/>
                  </a:lnTo>
                  <a:lnTo>
                    <a:pt x="20412" y="7924"/>
                  </a:lnTo>
                  <a:lnTo>
                    <a:pt x="20412" y="8052"/>
                  </a:lnTo>
                  <a:lnTo>
                    <a:pt x="20304" y="8308"/>
                  </a:lnTo>
                  <a:lnTo>
                    <a:pt x="20412" y="8436"/>
                  </a:lnTo>
                  <a:lnTo>
                    <a:pt x="20520" y="8563"/>
                  </a:lnTo>
                  <a:lnTo>
                    <a:pt x="20412" y="8563"/>
                  </a:lnTo>
                  <a:lnTo>
                    <a:pt x="20304" y="8819"/>
                  </a:lnTo>
                  <a:lnTo>
                    <a:pt x="20196" y="8819"/>
                  </a:lnTo>
                  <a:lnTo>
                    <a:pt x="20196" y="8947"/>
                  </a:lnTo>
                  <a:lnTo>
                    <a:pt x="20088" y="8947"/>
                  </a:lnTo>
                  <a:lnTo>
                    <a:pt x="19980" y="8947"/>
                  </a:lnTo>
                  <a:lnTo>
                    <a:pt x="19872" y="8947"/>
                  </a:lnTo>
                  <a:lnTo>
                    <a:pt x="19764" y="8819"/>
                  </a:lnTo>
                  <a:lnTo>
                    <a:pt x="19656" y="8819"/>
                  </a:lnTo>
                  <a:lnTo>
                    <a:pt x="19548" y="8819"/>
                  </a:lnTo>
                  <a:lnTo>
                    <a:pt x="19440" y="8819"/>
                  </a:lnTo>
                  <a:lnTo>
                    <a:pt x="19440" y="8947"/>
                  </a:lnTo>
                  <a:lnTo>
                    <a:pt x="19332" y="9075"/>
                  </a:lnTo>
                  <a:lnTo>
                    <a:pt x="19548" y="9202"/>
                  </a:lnTo>
                  <a:lnTo>
                    <a:pt x="19440" y="9202"/>
                  </a:lnTo>
                  <a:lnTo>
                    <a:pt x="19440" y="9458"/>
                  </a:lnTo>
                  <a:lnTo>
                    <a:pt x="19224" y="9586"/>
                  </a:lnTo>
                  <a:lnTo>
                    <a:pt x="19116" y="9714"/>
                  </a:lnTo>
                  <a:lnTo>
                    <a:pt x="19008" y="9841"/>
                  </a:lnTo>
                  <a:lnTo>
                    <a:pt x="18900" y="9969"/>
                  </a:lnTo>
                  <a:lnTo>
                    <a:pt x="18684" y="10097"/>
                  </a:lnTo>
                  <a:lnTo>
                    <a:pt x="18576" y="10225"/>
                  </a:lnTo>
                  <a:lnTo>
                    <a:pt x="18576" y="10353"/>
                  </a:lnTo>
                  <a:lnTo>
                    <a:pt x="18576" y="10480"/>
                  </a:lnTo>
                  <a:lnTo>
                    <a:pt x="18360" y="10736"/>
                  </a:lnTo>
                  <a:lnTo>
                    <a:pt x="18144" y="10864"/>
                  </a:lnTo>
                  <a:lnTo>
                    <a:pt x="18036" y="11120"/>
                  </a:lnTo>
                  <a:lnTo>
                    <a:pt x="17928" y="11375"/>
                  </a:lnTo>
                  <a:lnTo>
                    <a:pt x="17928" y="11503"/>
                  </a:lnTo>
                  <a:lnTo>
                    <a:pt x="17928" y="11631"/>
                  </a:lnTo>
                  <a:lnTo>
                    <a:pt x="17928" y="11886"/>
                  </a:lnTo>
                  <a:lnTo>
                    <a:pt x="17712" y="12014"/>
                  </a:lnTo>
                  <a:lnTo>
                    <a:pt x="17712" y="12142"/>
                  </a:lnTo>
                  <a:lnTo>
                    <a:pt x="17928" y="12142"/>
                  </a:lnTo>
                  <a:lnTo>
                    <a:pt x="18036" y="12014"/>
                  </a:lnTo>
                  <a:lnTo>
                    <a:pt x="18144" y="12014"/>
                  </a:lnTo>
                  <a:lnTo>
                    <a:pt x="18144" y="11759"/>
                  </a:lnTo>
                  <a:lnTo>
                    <a:pt x="18252" y="11503"/>
                  </a:lnTo>
                  <a:lnTo>
                    <a:pt x="18360" y="11503"/>
                  </a:lnTo>
                  <a:lnTo>
                    <a:pt x="18576" y="11375"/>
                  </a:lnTo>
                  <a:lnTo>
                    <a:pt x="18792" y="11375"/>
                  </a:lnTo>
                  <a:lnTo>
                    <a:pt x="18900" y="11375"/>
                  </a:lnTo>
                  <a:lnTo>
                    <a:pt x="19116" y="11503"/>
                  </a:lnTo>
                  <a:lnTo>
                    <a:pt x="19116" y="11759"/>
                  </a:lnTo>
                  <a:lnTo>
                    <a:pt x="19116" y="11886"/>
                  </a:lnTo>
                  <a:lnTo>
                    <a:pt x="19116" y="12142"/>
                  </a:lnTo>
                  <a:lnTo>
                    <a:pt x="19332" y="12398"/>
                  </a:lnTo>
                  <a:lnTo>
                    <a:pt x="19440" y="12398"/>
                  </a:lnTo>
                  <a:lnTo>
                    <a:pt x="19440" y="12653"/>
                  </a:lnTo>
                  <a:lnTo>
                    <a:pt x="19224" y="12909"/>
                  </a:lnTo>
                  <a:lnTo>
                    <a:pt x="19116" y="13037"/>
                  </a:lnTo>
                  <a:lnTo>
                    <a:pt x="19224" y="13292"/>
                  </a:lnTo>
                  <a:lnTo>
                    <a:pt x="19332" y="13292"/>
                  </a:lnTo>
                  <a:lnTo>
                    <a:pt x="19440" y="13548"/>
                  </a:lnTo>
                  <a:lnTo>
                    <a:pt x="19548" y="13804"/>
                  </a:lnTo>
                  <a:lnTo>
                    <a:pt x="19656" y="13931"/>
                  </a:lnTo>
                  <a:lnTo>
                    <a:pt x="19656" y="14187"/>
                  </a:lnTo>
                  <a:lnTo>
                    <a:pt x="19548" y="14443"/>
                  </a:lnTo>
                  <a:lnTo>
                    <a:pt x="19332" y="14443"/>
                  </a:lnTo>
                  <a:lnTo>
                    <a:pt x="19224" y="14570"/>
                  </a:lnTo>
                  <a:lnTo>
                    <a:pt x="19008" y="14570"/>
                  </a:lnTo>
                  <a:lnTo>
                    <a:pt x="18900" y="14570"/>
                  </a:lnTo>
                  <a:lnTo>
                    <a:pt x="18792" y="14698"/>
                  </a:lnTo>
                  <a:lnTo>
                    <a:pt x="18792" y="14826"/>
                  </a:lnTo>
                  <a:lnTo>
                    <a:pt x="19008" y="14954"/>
                  </a:lnTo>
                  <a:lnTo>
                    <a:pt x="19008" y="15082"/>
                  </a:lnTo>
                  <a:lnTo>
                    <a:pt x="19008" y="15209"/>
                  </a:lnTo>
                  <a:lnTo>
                    <a:pt x="19224" y="15337"/>
                  </a:lnTo>
                  <a:lnTo>
                    <a:pt x="19440" y="15465"/>
                  </a:lnTo>
                  <a:lnTo>
                    <a:pt x="19548" y="15593"/>
                  </a:lnTo>
                  <a:lnTo>
                    <a:pt x="19440" y="15721"/>
                  </a:lnTo>
                  <a:lnTo>
                    <a:pt x="19332" y="15849"/>
                  </a:lnTo>
                  <a:lnTo>
                    <a:pt x="19224" y="15976"/>
                  </a:lnTo>
                  <a:lnTo>
                    <a:pt x="19116" y="16232"/>
                  </a:lnTo>
                  <a:lnTo>
                    <a:pt x="19224" y="16360"/>
                  </a:lnTo>
                  <a:lnTo>
                    <a:pt x="19224" y="16615"/>
                  </a:lnTo>
                  <a:lnTo>
                    <a:pt x="19440" y="16871"/>
                  </a:lnTo>
                  <a:lnTo>
                    <a:pt x="19656" y="16871"/>
                  </a:lnTo>
                  <a:lnTo>
                    <a:pt x="19764" y="16999"/>
                  </a:lnTo>
                  <a:lnTo>
                    <a:pt x="19980" y="17127"/>
                  </a:lnTo>
                  <a:lnTo>
                    <a:pt x="20196" y="17127"/>
                  </a:lnTo>
                  <a:lnTo>
                    <a:pt x="20304" y="16999"/>
                  </a:lnTo>
                  <a:lnTo>
                    <a:pt x="20520" y="16999"/>
                  </a:lnTo>
                  <a:lnTo>
                    <a:pt x="20628" y="17254"/>
                  </a:lnTo>
                  <a:lnTo>
                    <a:pt x="20412" y="17510"/>
                  </a:lnTo>
                  <a:lnTo>
                    <a:pt x="20304" y="17766"/>
                  </a:lnTo>
                  <a:lnTo>
                    <a:pt x="20304" y="17893"/>
                  </a:lnTo>
                  <a:lnTo>
                    <a:pt x="20304" y="18021"/>
                  </a:lnTo>
                  <a:lnTo>
                    <a:pt x="20088" y="18021"/>
                  </a:lnTo>
                  <a:lnTo>
                    <a:pt x="19980" y="18149"/>
                  </a:lnTo>
                  <a:lnTo>
                    <a:pt x="19872" y="18149"/>
                  </a:lnTo>
                  <a:lnTo>
                    <a:pt x="19656" y="18277"/>
                  </a:lnTo>
                  <a:lnTo>
                    <a:pt x="19548" y="18533"/>
                  </a:lnTo>
                  <a:lnTo>
                    <a:pt x="19440" y="18533"/>
                  </a:lnTo>
                  <a:lnTo>
                    <a:pt x="19332" y="18660"/>
                  </a:lnTo>
                  <a:lnTo>
                    <a:pt x="19224" y="18788"/>
                  </a:lnTo>
                  <a:lnTo>
                    <a:pt x="19008" y="18916"/>
                  </a:lnTo>
                  <a:lnTo>
                    <a:pt x="18900" y="19044"/>
                  </a:lnTo>
                  <a:lnTo>
                    <a:pt x="18684" y="19172"/>
                  </a:lnTo>
                  <a:lnTo>
                    <a:pt x="18792" y="19427"/>
                  </a:lnTo>
                  <a:lnTo>
                    <a:pt x="18576" y="19427"/>
                  </a:lnTo>
                  <a:lnTo>
                    <a:pt x="18468" y="19555"/>
                  </a:lnTo>
                  <a:lnTo>
                    <a:pt x="18252" y="19683"/>
                  </a:lnTo>
                  <a:lnTo>
                    <a:pt x="18036" y="19683"/>
                  </a:lnTo>
                  <a:lnTo>
                    <a:pt x="17820" y="19811"/>
                  </a:lnTo>
                  <a:lnTo>
                    <a:pt x="17712" y="19683"/>
                  </a:lnTo>
                  <a:lnTo>
                    <a:pt x="17496" y="19683"/>
                  </a:lnTo>
                  <a:lnTo>
                    <a:pt x="17280" y="19811"/>
                  </a:lnTo>
                  <a:lnTo>
                    <a:pt x="17172" y="19555"/>
                  </a:lnTo>
                  <a:lnTo>
                    <a:pt x="17064" y="19427"/>
                  </a:lnTo>
                  <a:lnTo>
                    <a:pt x="16956" y="19427"/>
                  </a:lnTo>
                  <a:lnTo>
                    <a:pt x="16740" y="19427"/>
                  </a:lnTo>
                  <a:lnTo>
                    <a:pt x="16524" y="19427"/>
                  </a:lnTo>
                  <a:lnTo>
                    <a:pt x="16524" y="19172"/>
                  </a:lnTo>
                  <a:lnTo>
                    <a:pt x="16308" y="19172"/>
                  </a:lnTo>
                  <a:lnTo>
                    <a:pt x="16200" y="19172"/>
                  </a:lnTo>
                  <a:lnTo>
                    <a:pt x="15984" y="19044"/>
                  </a:lnTo>
                  <a:lnTo>
                    <a:pt x="15984" y="18916"/>
                  </a:lnTo>
                  <a:lnTo>
                    <a:pt x="16200" y="18916"/>
                  </a:lnTo>
                  <a:lnTo>
                    <a:pt x="16092" y="18660"/>
                  </a:lnTo>
                  <a:lnTo>
                    <a:pt x="15984" y="18660"/>
                  </a:lnTo>
                  <a:lnTo>
                    <a:pt x="15984" y="18916"/>
                  </a:lnTo>
                  <a:lnTo>
                    <a:pt x="15876" y="18916"/>
                  </a:lnTo>
                  <a:lnTo>
                    <a:pt x="15768" y="18916"/>
                  </a:lnTo>
                  <a:lnTo>
                    <a:pt x="15660" y="19044"/>
                  </a:lnTo>
                  <a:lnTo>
                    <a:pt x="15552" y="18788"/>
                  </a:lnTo>
                  <a:lnTo>
                    <a:pt x="15444" y="18533"/>
                  </a:lnTo>
                  <a:lnTo>
                    <a:pt x="15444" y="18788"/>
                  </a:lnTo>
                  <a:lnTo>
                    <a:pt x="15552" y="18916"/>
                  </a:lnTo>
                  <a:lnTo>
                    <a:pt x="15336" y="19044"/>
                  </a:lnTo>
                  <a:lnTo>
                    <a:pt x="15228" y="18916"/>
                  </a:lnTo>
                  <a:lnTo>
                    <a:pt x="15012" y="18788"/>
                  </a:lnTo>
                  <a:lnTo>
                    <a:pt x="14904" y="18788"/>
                  </a:lnTo>
                  <a:lnTo>
                    <a:pt x="14688" y="18660"/>
                  </a:lnTo>
                  <a:lnTo>
                    <a:pt x="14688" y="18788"/>
                  </a:lnTo>
                  <a:lnTo>
                    <a:pt x="14472" y="18788"/>
                  </a:lnTo>
                  <a:lnTo>
                    <a:pt x="14364" y="18533"/>
                  </a:lnTo>
                  <a:lnTo>
                    <a:pt x="14148" y="18660"/>
                  </a:lnTo>
                  <a:lnTo>
                    <a:pt x="14040" y="18788"/>
                  </a:lnTo>
                  <a:lnTo>
                    <a:pt x="13824" y="18916"/>
                  </a:lnTo>
                  <a:lnTo>
                    <a:pt x="13608" y="19044"/>
                  </a:lnTo>
                  <a:lnTo>
                    <a:pt x="13500" y="19172"/>
                  </a:lnTo>
                  <a:lnTo>
                    <a:pt x="13284" y="19299"/>
                  </a:lnTo>
                  <a:lnTo>
                    <a:pt x="13068" y="19299"/>
                  </a:lnTo>
                  <a:lnTo>
                    <a:pt x="12960" y="19427"/>
                  </a:lnTo>
                  <a:lnTo>
                    <a:pt x="12744" y="19683"/>
                  </a:lnTo>
                  <a:lnTo>
                    <a:pt x="12528" y="19811"/>
                  </a:lnTo>
                  <a:lnTo>
                    <a:pt x="12528" y="19938"/>
                  </a:lnTo>
                  <a:lnTo>
                    <a:pt x="12528" y="20066"/>
                  </a:lnTo>
                  <a:lnTo>
                    <a:pt x="12528" y="20194"/>
                  </a:lnTo>
                  <a:lnTo>
                    <a:pt x="12420" y="20322"/>
                  </a:lnTo>
                  <a:lnTo>
                    <a:pt x="12528" y="20450"/>
                  </a:lnTo>
                  <a:lnTo>
                    <a:pt x="12528" y="20578"/>
                  </a:lnTo>
                  <a:lnTo>
                    <a:pt x="12528" y="20833"/>
                  </a:lnTo>
                  <a:lnTo>
                    <a:pt x="12528" y="21089"/>
                  </a:lnTo>
                  <a:lnTo>
                    <a:pt x="12744" y="21217"/>
                  </a:lnTo>
                  <a:lnTo>
                    <a:pt x="12744" y="21344"/>
                  </a:lnTo>
                  <a:lnTo>
                    <a:pt x="12636" y="21344"/>
                  </a:lnTo>
                  <a:lnTo>
                    <a:pt x="12420" y="21217"/>
                  </a:lnTo>
                  <a:lnTo>
                    <a:pt x="12204" y="21344"/>
                  </a:lnTo>
                  <a:lnTo>
                    <a:pt x="12096" y="21472"/>
                  </a:lnTo>
                  <a:lnTo>
                    <a:pt x="11880" y="21600"/>
                  </a:lnTo>
                  <a:lnTo>
                    <a:pt x="11664" y="21600"/>
                  </a:lnTo>
                  <a:lnTo>
                    <a:pt x="11556" y="21600"/>
                  </a:lnTo>
                  <a:lnTo>
                    <a:pt x="11340" y="21472"/>
                  </a:lnTo>
                  <a:lnTo>
                    <a:pt x="11232" y="21344"/>
                  </a:lnTo>
                  <a:lnTo>
                    <a:pt x="11016" y="21344"/>
                  </a:lnTo>
                  <a:lnTo>
                    <a:pt x="10800" y="21600"/>
                  </a:lnTo>
                  <a:lnTo>
                    <a:pt x="10692" y="21344"/>
                  </a:lnTo>
                  <a:lnTo>
                    <a:pt x="10584" y="21344"/>
                  </a:lnTo>
                  <a:lnTo>
                    <a:pt x="10476" y="21217"/>
                  </a:lnTo>
                  <a:lnTo>
                    <a:pt x="10260" y="21217"/>
                  </a:lnTo>
                  <a:lnTo>
                    <a:pt x="10260" y="21089"/>
                  </a:lnTo>
                  <a:lnTo>
                    <a:pt x="10368" y="21089"/>
                  </a:lnTo>
                  <a:lnTo>
                    <a:pt x="10260" y="20961"/>
                  </a:lnTo>
                  <a:lnTo>
                    <a:pt x="10044" y="20833"/>
                  </a:lnTo>
                  <a:lnTo>
                    <a:pt x="9828" y="20833"/>
                  </a:lnTo>
                  <a:lnTo>
                    <a:pt x="9828" y="20961"/>
                  </a:lnTo>
                  <a:lnTo>
                    <a:pt x="9720" y="20705"/>
                  </a:lnTo>
                  <a:lnTo>
                    <a:pt x="9504" y="20705"/>
                  </a:lnTo>
                  <a:lnTo>
                    <a:pt x="9288" y="20705"/>
                  </a:lnTo>
                  <a:lnTo>
                    <a:pt x="9180" y="20578"/>
                  </a:lnTo>
                  <a:lnTo>
                    <a:pt x="8964" y="20450"/>
                  </a:lnTo>
                  <a:lnTo>
                    <a:pt x="8748" y="20450"/>
                  </a:lnTo>
                  <a:lnTo>
                    <a:pt x="8640" y="20322"/>
                  </a:lnTo>
                  <a:lnTo>
                    <a:pt x="8532" y="20322"/>
                  </a:lnTo>
                  <a:lnTo>
                    <a:pt x="8424" y="20578"/>
                  </a:lnTo>
                  <a:lnTo>
                    <a:pt x="8424" y="20705"/>
                  </a:lnTo>
                  <a:lnTo>
                    <a:pt x="8316" y="20705"/>
                  </a:lnTo>
                  <a:lnTo>
                    <a:pt x="8100" y="20705"/>
                  </a:lnTo>
                  <a:lnTo>
                    <a:pt x="7884" y="20705"/>
                  </a:lnTo>
                  <a:lnTo>
                    <a:pt x="7668" y="20705"/>
                  </a:lnTo>
                  <a:lnTo>
                    <a:pt x="7452" y="20705"/>
                  </a:lnTo>
                  <a:lnTo>
                    <a:pt x="7344" y="20705"/>
                  </a:lnTo>
                  <a:lnTo>
                    <a:pt x="7128" y="20705"/>
                  </a:lnTo>
                  <a:lnTo>
                    <a:pt x="7020" y="20450"/>
                  </a:lnTo>
                  <a:lnTo>
                    <a:pt x="6804" y="20322"/>
                  </a:lnTo>
                  <a:lnTo>
                    <a:pt x="6588" y="20450"/>
                  </a:lnTo>
                  <a:lnTo>
                    <a:pt x="6480" y="20450"/>
                  </a:lnTo>
                  <a:lnTo>
                    <a:pt x="6372" y="20450"/>
                  </a:lnTo>
                  <a:lnTo>
                    <a:pt x="6264" y="20322"/>
                  </a:lnTo>
                  <a:lnTo>
                    <a:pt x="6048" y="20194"/>
                  </a:lnTo>
                  <a:lnTo>
                    <a:pt x="6048" y="20066"/>
                  </a:lnTo>
                  <a:lnTo>
                    <a:pt x="5832" y="20066"/>
                  </a:lnTo>
                  <a:lnTo>
                    <a:pt x="5724" y="20066"/>
                  </a:lnTo>
                  <a:lnTo>
                    <a:pt x="5508" y="19938"/>
                  </a:lnTo>
                  <a:lnTo>
                    <a:pt x="5292" y="19938"/>
                  </a:lnTo>
                  <a:lnTo>
                    <a:pt x="5184" y="19683"/>
                  </a:lnTo>
                  <a:lnTo>
                    <a:pt x="5076" y="19938"/>
                  </a:lnTo>
                  <a:lnTo>
                    <a:pt x="4860" y="19683"/>
                  </a:lnTo>
                  <a:lnTo>
                    <a:pt x="4968" y="19555"/>
                  </a:lnTo>
                  <a:lnTo>
                    <a:pt x="4968" y="19299"/>
                  </a:lnTo>
                  <a:lnTo>
                    <a:pt x="4752" y="19172"/>
                  </a:lnTo>
                  <a:lnTo>
                    <a:pt x="4536" y="19172"/>
                  </a:lnTo>
                  <a:lnTo>
                    <a:pt x="4428" y="19172"/>
                  </a:lnTo>
                  <a:lnTo>
                    <a:pt x="4320" y="19172"/>
                  </a:lnTo>
                  <a:lnTo>
                    <a:pt x="4320" y="19044"/>
                  </a:lnTo>
                  <a:lnTo>
                    <a:pt x="4536" y="19044"/>
                  </a:lnTo>
                  <a:lnTo>
                    <a:pt x="4644" y="18788"/>
                  </a:lnTo>
                  <a:lnTo>
                    <a:pt x="4752" y="18660"/>
                  </a:lnTo>
                  <a:lnTo>
                    <a:pt x="4968" y="18405"/>
                  </a:lnTo>
                  <a:lnTo>
                    <a:pt x="4968" y="18149"/>
                  </a:lnTo>
                  <a:lnTo>
                    <a:pt x="4968" y="18021"/>
                  </a:lnTo>
                  <a:lnTo>
                    <a:pt x="5076" y="17766"/>
                  </a:lnTo>
                  <a:lnTo>
                    <a:pt x="5076" y="17510"/>
                  </a:lnTo>
                  <a:lnTo>
                    <a:pt x="5184" y="17254"/>
                  </a:lnTo>
                  <a:lnTo>
                    <a:pt x="5184" y="17127"/>
                  </a:lnTo>
                  <a:lnTo>
                    <a:pt x="5292" y="16871"/>
                  </a:lnTo>
                  <a:lnTo>
                    <a:pt x="5292" y="16615"/>
                  </a:lnTo>
                  <a:lnTo>
                    <a:pt x="5292" y="16488"/>
                  </a:lnTo>
                  <a:lnTo>
                    <a:pt x="5400" y="16232"/>
                  </a:lnTo>
                  <a:lnTo>
                    <a:pt x="5400" y="16104"/>
                  </a:lnTo>
                  <a:lnTo>
                    <a:pt x="5508" y="15849"/>
                  </a:lnTo>
                  <a:lnTo>
                    <a:pt x="5616" y="15849"/>
                  </a:lnTo>
                  <a:lnTo>
                    <a:pt x="5616" y="15593"/>
                  </a:lnTo>
                  <a:lnTo>
                    <a:pt x="5508" y="15593"/>
                  </a:lnTo>
                  <a:lnTo>
                    <a:pt x="5400" y="15849"/>
                  </a:lnTo>
                  <a:lnTo>
                    <a:pt x="5400" y="15593"/>
                  </a:lnTo>
                  <a:lnTo>
                    <a:pt x="5400" y="15465"/>
                  </a:lnTo>
                  <a:lnTo>
                    <a:pt x="5508" y="15209"/>
                  </a:lnTo>
                  <a:lnTo>
                    <a:pt x="5508" y="14954"/>
                  </a:lnTo>
                  <a:lnTo>
                    <a:pt x="5508" y="14698"/>
                  </a:lnTo>
                  <a:lnTo>
                    <a:pt x="5616" y="14570"/>
                  </a:lnTo>
                  <a:lnTo>
                    <a:pt x="5616" y="14315"/>
                  </a:lnTo>
                  <a:lnTo>
                    <a:pt x="5616" y="14059"/>
                  </a:lnTo>
                  <a:lnTo>
                    <a:pt x="5616" y="13931"/>
                  </a:lnTo>
                  <a:lnTo>
                    <a:pt x="5724" y="13676"/>
                  </a:lnTo>
                  <a:lnTo>
                    <a:pt x="5940" y="13804"/>
                  </a:lnTo>
                  <a:lnTo>
                    <a:pt x="6048" y="13931"/>
                  </a:lnTo>
                  <a:lnTo>
                    <a:pt x="6264" y="14187"/>
                  </a:lnTo>
                  <a:lnTo>
                    <a:pt x="6372" y="14315"/>
                  </a:lnTo>
                  <a:lnTo>
                    <a:pt x="6372" y="14570"/>
                  </a:lnTo>
                  <a:lnTo>
                    <a:pt x="6372" y="14826"/>
                  </a:lnTo>
                  <a:lnTo>
                    <a:pt x="6588" y="14954"/>
                  </a:lnTo>
                  <a:lnTo>
                    <a:pt x="6588" y="15209"/>
                  </a:lnTo>
                  <a:lnTo>
                    <a:pt x="6588" y="15082"/>
                  </a:lnTo>
                  <a:lnTo>
                    <a:pt x="6588" y="14954"/>
                  </a:lnTo>
                  <a:lnTo>
                    <a:pt x="6480" y="14698"/>
                  </a:lnTo>
                  <a:lnTo>
                    <a:pt x="6372" y="14570"/>
                  </a:lnTo>
                  <a:lnTo>
                    <a:pt x="6372" y="14315"/>
                  </a:lnTo>
                  <a:lnTo>
                    <a:pt x="6372" y="14187"/>
                  </a:lnTo>
                  <a:lnTo>
                    <a:pt x="6372" y="13931"/>
                  </a:lnTo>
                  <a:lnTo>
                    <a:pt x="6156" y="13676"/>
                  </a:lnTo>
                  <a:lnTo>
                    <a:pt x="6048" y="13548"/>
                  </a:lnTo>
                  <a:lnTo>
                    <a:pt x="5832" y="13420"/>
                  </a:lnTo>
                  <a:lnTo>
                    <a:pt x="5616" y="13292"/>
                  </a:lnTo>
                  <a:lnTo>
                    <a:pt x="5508" y="13164"/>
                  </a:lnTo>
                  <a:lnTo>
                    <a:pt x="5616" y="13037"/>
                  </a:lnTo>
                  <a:lnTo>
                    <a:pt x="5724" y="13037"/>
                  </a:lnTo>
                  <a:lnTo>
                    <a:pt x="5940" y="13164"/>
                  </a:lnTo>
                  <a:lnTo>
                    <a:pt x="5724" y="13037"/>
                  </a:lnTo>
                  <a:lnTo>
                    <a:pt x="5724" y="12781"/>
                  </a:lnTo>
                  <a:lnTo>
                    <a:pt x="5832" y="12525"/>
                  </a:lnTo>
                  <a:lnTo>
                    <a:pt x="5832" y="12270"/>
                  </a:lnTo>
                  <a:lnTo>
                    <a:pt x="5724" y="12142"/>
                  </a:lnTo>
                  <a:lnTo>
                    <a:pt x="5724" y="11886"/>
                  </a:lnTo>
                  <a:lnTo>
                    <a:pt x="5832" y="11631"/>
                  </a:lnTo>
                  <a:lnTo>
                    <a:pt x="5616" y="11759"/>
                  </a:lnTo>
                  <a:lnTo>
                    <a:pt x="5400" y="11631"/>
                  </a:lnTo>
                  <a:lnTo>
                    <a:pt x="5292" y="11631"/>
                  </a:lnTo>
                  <a:lnTo>
                    <a:pt x="5076" y="11375"/>
                  </a:lnTo>
                  <a:lnTo>
                    <a:pt x="4968" y="11375"/>
                  </a:lnTo>
                  <a:lnTo>
                    <a:pt x="4752" y="11247"/>
                  </a:lnTo>
                  <a:lnTo>
                    <a:pt x="4644" y="10992"/>
                  </a:lnTo>
                  <a:lnTo>
                    <a:pt x="4536" y="10736"/>
                  </a:lnTo>
                  <a:lnTo>
                    <a:pt x="4428" y="10736"/>
                  </a:lnTo>
                  <a:lnTo>
                    <a:pt x="4320" y="10608"/>
                  </a:lnTo>
                  <a:lnTo>
                    <a:pt x="4212" y="10353"/>
                  </a:lnTo>
                  <a:lnTo>
                    <a:pt x="4320" y="10097"/>
                  </a:lnTo>
                  <a:lnTo>
                    <a:pt x="4428" y="9969"/>
                  </a:lnTo>
                  <a:lnTo>
                    <a:pt x="4212" y="9714"/>
                  </a:lnTo>
                  <a:lnTo>
                    <a:pt x="4104" y="9714"/>
                  </a:lnTo>
                  <a:lnTo>
                    <a:pt x="4212" y="9458"/>
                  </a:lnTo>
                  <a:lnTo>
                    <a:pt x="4212" y="9330"/>
                  </a:lnTo>
                  <a:lnTo>
                    <a:pt x="4320" y="9330"/>
                  </a:lnTo>
                  <a:lnTo>
                    <a:pt x="4536" y="9330"/>
                  </a:lnTo>
                  <a:lnTo>
                    <a:pt x="4752" y="9458"/>
                  </a:lnTo>
                  <a:lnTo>
                    <a:pt x="4860" y="9458"/>
                  </a:lnTo>
                  <a:lnTo>
                    <a:pt x="4752" y="9330"/>
                  </a:lnTo>
                  <a:lnTo>
                    <a:pt x="4536" y="9330"/>
                  </a:lnTo>
                  <a:lnTo>
                    <a:pt x="4320" y="9202"/>
                  </a:lnTo>
                  <a:lnTo>
                    <a:pt x="4212" y="9330"/>
                  </a:lnTo>
                  <a:lnTo>
                    <a:pt x="4104" y="9330"/>
                  </a:lnTo>
                  <a:lnTo>
                    <a:pt x="3996" y="9458"/>
                  </a:lnTo>
                  <a:lnTo>
                    <a:pt x="3780" y="9330"/>
                  </a:lnTo>
                  <a:lnTo>
                    <a:pt x="3564" y="9330"/>
                  </a:lnTo>
                  <a:lnTo>
                    <a:pt x="3564" y="9075"/>
                  </a:lnTo>
                  <a:lnTo>
                    <a:pt x="3780" y="8947"/>
                  </a:lnTo>
                  <a:lnTo>
                    <a:pt x="3672" y="8947"/>
                  </a:lnTo>
                  <a:lnTo>
                    <a:pt x="3888" y="8819"/>
                  </a:lnTo>
                  <a:lnTo>
                    <a:pt x="3672" y="8691"/>
                  </a:lnTo>
                  <a:lnTo>
                    <a:pt x="3456" y="8691"/>
                  </a:lnTo>
                  <a:lnTo>
                    <a:pt x="3348" y="8819"/>
                  </a:lnTo>
                  <a:lnTo>
                    <a:pt x="3132" y="8819"/>
                  </a:lnTo>
                  <a:lnTo>
                    <a:pt x="2916" y="8691"/>
                  </a:lnTo>
                  <a:lnTo>
                    <a:pt x="3132" y="8691"/>
                  </a:lnTo>
                  <a:lnTo>
                    <a:pt x="3348" y="8563"/>
                  </a:lnTo>
                  <a:lnTo>
                    <a:pt x="3132" y="8436"/>
                  </a:lnTo>
                  <a:lnTo>
                    <a:pt x="2916" y="8563"/>
                  </a:lnTo>
                  <a:lnTo>
                    <a:pt x="2916" y="8436"/>
                  </a:lnTo>
                  <a:lnTo>
                    <a:pt x="2700" y="8563"/>
                  </a:lnTo>
                  <a:lnTo>
                    <a:pt x="2592" y="8819"/>
                  </a:lnTo>
                  <a:lnTo>
                    <a:pt x="2592" y="8563"/>
                  </a:lnTo>
                  <a:lnTo>
                    <a:pt x="2484" y="8308"/>
                  </a:lnTo>
                  <a:lnTo>
                    <a:pt x="2592" y="8180"/>
                  </a:lnTo>
                  <a:lnTo>
                    <a:pt x="2484" y="8308"/>
                  </a:lnTo>
                  <a:lnTo>
                    <a:pt x="2268" y="8308"/>
                  </a:lnTo>
                  <a:lnTo>
                    <a:pt x="2376" y="8052"/>
                  </a:lnTo>
                  <a:lnTo>
                    <a:pt x="2160" y="8180"/>
                  </a:lnTo>
                  <a:lnTo>
                    <a:pt x="2052" y="8180"/>
                  </a:lnTo>
                  <a:lnTo>
                    <a:pt x="1944" y="8052"/>
                  </a:lnTo>
                  <a:lnTo>
                    <a:pt x="1836" y="8052"/>
                  </a:lnTo>
                  <a:lnTo>
                    <a:pt x="1620" y="8052"/>
                  </a:lnTo>
                  <a:lnTo>
                    <a:pt x="1404" y="8052"/>
                  </a:lnTo>
                  <a:lnTo>
                    <a:pt x="1296" y="7796"/>
                  </a:lnTo>
                  <a:lnTo>
                    <a:pt x="1080" y="7796"/>
                  </a:lnTo>
                  <a:lnTo>
                    <a:pt x="864" y="7924"/>
                  </a:lnTo>
                  <a:lnTo>
                    <a:pt x="756" y="8052"/>
                  </a:lnTo>
                  <a:lnTo>
                    <a:pt x="648" y="7796"/>
                  </a:lnTo>
                  <a:lnTo>
                    <a:pt x="540" y="7669"/>
                  </a:lnTo>
                  <a:lnTo>
                    <a:pt x="324" y="7541"/>
                  </a:lnTo>
                  <a:lnTo>
                    <a:pt x="108" y="7541"/>
                  </a:lnTo>
                  <a:lnTo>
                    <a:pt x="0" y="7413"/>
                  </a:lnTo>
                  <a:close/>
                  <a:moveTo>
                    <a:pt x="0" y="7413"/>
                  </a:moveTo>
                </a:path>
              </a:pathLst>
            </a:custGeom>
            <a:solidFill>
              <a:srgbClr val="008000"/>
            </a:solidFill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fr-FR" dirty="0"/>
            </a:p>
          </p:txBody>
        </p:sp>
        <p:grpSp>
          <p:nvGrpSpPr>
            <p:cNvPr id="7" name="Group 206"/>
            <p:cNvGrpSpPr>
              <a:grpSpLocks/>
            </p:cNvGrpSpPr>
            <p:nvPr>
              <p:custDataLst>
                <p:tags r:id="rId2"/>
              </p:custDataLst>
            </p:nvPr>
          </p:nvGrpSpPr>
          <p:grpSpPr bwMode="auto">
            <a:xfrm rot="3343521">
              <a:off x="4701046" y="3499052"/>
              <a:ext cx="336550" cy="315913"/>
              <a:chOff x="3733" y="3483"/>
              <a:chExt cx="185" cy="185"/>
            </a:xfrm>
          </p:grpSpPr>
          <p:sp>
            <p:nvSpPr>
              <p:cNvPr id="8" name="Oval 207"/>
              <p:cNvSpPr>
                <a:spLocks noChangeArrowheads="1"/>
              </p:cNvSpPr>
              <p:nvPr/>
            </p:nvSpPr>
            <p:spPr bwMode="auto">
              <a:xfrm>
                <a:off x="3733" y="3483"/>
                <a:ext cx="185" cy="185"/>
              </a:xfrm>
              <a:prstGeom prst="ellipse">
                <a:avLst/>
              </a:prstGeom>
              <a:solidFill>
                <a:srgbClr val="C4EAF5"/>
              </a:solidFill>
              <a:ln w="9525">
                <a:solidFill>
                  <a:srgbClr val="C4EAF5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GB" dirty="0"/>
              </a:p>
            </p:txBody>
          </p:sp>
          <p:sp>
            <p:nvSpPr>
              <p:cNvPr id="9" name="Oval 208"/>
              <p:cNvSpPr>
                <a:spLocks noChangeArrowheads="1"/>
              </p:cNvSpPr>
              <p:nvPr/>
            </p:nvSpPr>
            <p:spPr bwMode="auto">
              <a:xfrm>
                <a:off x="3755" y="3500"/>
                <a:ext cx="136" cy="13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C4EAF5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GB" dirty="0"/>
              </a:p>
            </p:txBody>
          </p:sp>
          <p:sp>
            <p:nvSpPr>
              <p:cNvPr id="10" name="Oval 209"/>
              <p:cNvSpPr>
                <a:spLocks noChangeArrowheads="1"/>
              </p:cNvSpPr>
              <p:nvPr/>
            </p:nvSpPr>
            <p:spPr bwMode="auto">
              <a:xfrm>
                <a:off x="3775" y="3519"/>
                <a:ext cx="93" cy="9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en-GB" dirty="0"/>
              </a:p>
            </p:txBody>
          </p:sp>
          <p:sp>
            <p:nvSpPr>
              <p:cNvPr id="11" name="Oval 210"/>
              <p:cNvSpPr>
                <a:spLocks noChangeArrowheads="1"/>
              </p:cNvSpPr>
              <p:nvPr/>
            </p:nvSpPr>
            <p:spPr bwMode="auto">
              <a:xfrm>
                <a:off x="3786" y="3530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en-GB" dirty="0"/>
              </a:p>
            </p:txBody>
          </p:sp>
        </p:grpSp>
        <p:grpSp>
          <p:nvGrpSpPr>
            <p:cNvPr id="12" name="Group 206"/>
            <p:cNvGrpSpPr>
              <a:grpSpLocks/>
            </p:cNvGrpSpPr>
            <p:nvPr>
              <p:custDataLst>
                <p:tags r:id="rId3"/>
              </p:custDataLst>
            </p:nvPr>
          </p:nvGrpSpPr>
          <p:grpSpPr bwMode="auto">
            <a:xfrm rot="3343521">
              <a:off x="3620905" y="3643068"/>
              <a:ext cx="336550" cy="315913"/>
              <a:chOff x="3744" y="3491"/>
              <a:chExt cx="185" cy="185"/>
            </a:xfrm>
          </p:grpSpPr>
          <p:sp>
            <p:nvSpPr>
              <p:cNvPr id="13" name="Oval 207"/>
              <p:cNvSpPr>
                <a:spLocks noChangeArrowheads="1"/>
              </p:cNvSpPr>
              <p:nvPr/>
            </p:nvSpPr>
            <p:spPr bwMode="auto">
              <a:xfrm>
                <a:off x="3744" y="3491"/>
                <a:ext cx="185" cy="185"/>
              </a:xfrm>
              <a:prstGeom prst="ellipse">
                <a:avLst/>
              </a:prstGeom>
              <a:solidFill>
                <a:srgbClr val="C4EAF5"/>
              </a:solidFill>
              <a:ln w="9525">
                <a:solidFill>
                  <a:srgbClr val="C4EAF5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GB" dirty="0"/>
              </a:p>
            </p:txBody>
          </p:sp>
          <p:sp>
            <p:nvSpPr>
              <p:cNvPr id="14" name="Oval 208"/>
              <p:cNvSpPr>
                <a:spLocks noChangeArrowheads="1"/>
              </p:cNvSpPr>
              <p:nvPr/>
            </p:nvSpPr>
            <p:spPr bwMode="auto">
              <a:xfrm>
                <a:off x="3759" y="3504"/>
                <a:ext cx="136" cy="13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C4EAF5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GB" dirty="0"/>
              </a:p>
            </p:txBody>
          </p:sp>
          <p:sp>
            <p:nvSpPr>
              <p:cNvPr id="15" name="Oval 209"/>
              <p:cNvSpPr>
                <a:spLocks noChangeArrowheads="1"/>
              </p:cNvSpPr>
              <p:nvPr/>
            </p:nvSpPr>
            <p:spPr bwMode="auto">
              <a:xfrm>
                <a:off x="3775" y="3519"/>
                <a:ext cx="93" cy="9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en-GB" dirty="0"/>
              </a:p>
            </p:txBody>
          </p:sp>
          <p:sp>
            <p:nvSpPr>
              <p:cNvPr id="16" name="Oval 210"/>
              <p:cNvSpPr>
                <a:spLocks noChangeArrowheads="1"/>
              </p:cNvSpPr>
              <p:nvPr/>
            </p:nvSpPr>
            <p:spPr bwMode="auto">
              <a:xfrm>
                <a:off x="3786" y="3530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en-GB" dirty="0"/>
              </a:p>
            </p:txBody>
          </p:sp>
        </p:grpSp>
        <p:grpSp>
          <p:nvGrpSpPr>
            <p:cNvPr id="17" name="Group 206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auto">
            <a:xfrm rot="3343521">
              <a:off x="5565122" y="5011220"/>
              <a:ext cx="336550" cy="315913"/>
              <a:chOff x="3744" y="3491"/>
              <a:chExt cx="185" cy="185"/>
            </a:xfrm>
          </p:grpSpPr>
          <p:sp>
            <p:nvSpPr>
              <p:cNvPr id="18" name="Oval 207"/>
              <p:cNvSpPr>
                <a:spLocks noChangeArrowheads="1"/>
              </p:cNvSpPr>
              <p:nvPr/>
            </p:nvSpPr>
            <p:spPr bwMode="auto">
              <a:xfrm>
                <a:off x="3744" y="3491"/>
                <a:ext cx="185" cy="185"/>
              </a:xfrm>
              <a:prstGeom prst="ellipse">
                <a:avLst/>
              </a:prstGeom>
              <a:solidFill>
                <a:srgbClr val="C4EAF5"/>
              </a:solidFill>
              <a:ln w="9525">
                <a:solidFill>
                  <a:srgbClr val="C4EAF5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GB" dirty="0"/>
              </a:p>
            </p:txBody>
          </p:sp>
          <p:sp>
            <p:nvSpPr>
              <p:cNvPr id="19" name="Oval 208"/>
              <p:cNvSpPr>
                <a:spLocks noChangeArrowheads="1"/>
              </p:cNvSpPr>
              <p:nvPr/>
            </p:nvSpPr>
            <p:spPr bwMode="auto">
              <a:xfrm>
                <a:off x="3759" y="3504"/>
                <a:ext cx="136" cy="13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C4EAF5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GB" dirty="0"/>
              </a:p>
            </p:txBody>
          </p:sp>
          <p:sp>
            <p:nvSpPr>
              <p:cNvPr id="20" name="Oval 209"/>
              <p:cNvSpPr>
                <a:spLocks noChangeArrowheads="1"/>
              </p:cNvSpPr>
              <p:nvPr/>
            </p:nvSpPr>
            <p:spPr bwMode="auto">
              <a:xfrm>
                <a:off x="3775" y="3519"/>
                <a:ext cx="93" cy="9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en-GB" dirty="0"/>
              </a:p>
            </p:txBody>
          </p:sp>
          <p:sp>
            <p:nvSpPr>
              <p:cNvPr id="21" name="Oval 210"/>
              <p:cNvSpPr>
                <a:spLocks noChangeArrowheads="1"/>
              </p:cNvSpPr>
              <p:nvPr/>
            </p:nvSpPr>
            <p:spPr bwMode="auto">
              <a:xfrm>
                <a:off x="3786" y="3530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en-GB" dirty="0"/>
              </a:p>
            </p:txBody>
          </p:sp>
        </p:grpSp>
      </p:grpSp>
      <p:sp>
        <p:nvSpPr>
          <p:cNvPr id="37" name="ZoneTexte 36"/>
          <p:cNvSpPr txBox="1"/>
          <p:nvPr/>
        </p:nvSpPr>
        <p:spPr>
          <a:xfrm>
            <a:off x="4799455" y="62642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46" name="Grouper 45"/>
          <p:cNvGrpSpPr/>
          <p:nvPr/>
        </p:nvGrpSpPr>
        <p:grpSpPr>
          <a:xfrm>
            <a:off x="1187624" y="3789040"/>
            <a:ext cx="1598522" cy="2149299"/>
            <a:chOff x="1312984" y="4149080"/>
            <a:chExt cx="1598522" cy="2149299"/>
          </a:xfrm>
        </p:grpSpPr>
        <p:pic>
          <p:nvPicPr>
            <p:cNvPr id="39" name="Picture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2984" y="4585802"/>
              <a:ext cx="1193905" cy="614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Imag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7766" y="5589240"/>
              <a:ext cx="664341" cy="281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Imag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588" y="5157192"/>
              <a:ext cx="914697" cy="329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432" y="4149080"/>
              <a:ext cx="639304" cy="57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Image 4" descr="1EFBF6C6-B31B-486E-968A-D19BA71678EB[94]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5157192"/>
              <a:ext cx="499746" cy="750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26"/>
            <a:stretch>
              <a:fillRect/>
            </a:stretch>
          </p:blipFill>
          <p:spPr bwMode="auto">
            <a:xfrm>
              <a:off x="1475656" y="6021288"/>
              <a:ext cx="1330614" cy="277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Grouper 55"/>
          <p:cNvGrpSpPr/>
          <p:nvPr/>
        </p:nvGrpSpPr>
        <p:grpSpPr>
          <a:xfrm>
            <a:off x="5982390" y="5301208"/>
            <a:ext cx="2766074" cy="1182429"/>
            <a:chOff x="5940152" y="5301208"/>
            <a:chExt cx="2766074" cy="1182429"/>
          </a:xfrm>
        </p:grpSpPr>
        <p:pic>
          <p:nvPicPr>
            <p:cNvPr id="48" name="Picture 2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021288"/>
              <a:ext cx="701532" cy="453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Image 94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5301208"/>
              <a:ext cx="1365114" cy="713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 3" descr="SCS_logo_02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7998" y="6049923"/>
              <a:ext cx="1179701" cy="433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Image 2" descr="orange_logo.gif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4408" y="5733256"/>
              <a:ext cx="461818" cy="461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Imag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5488056"/>
              <a:ext cx="914697" cy="329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8" name="Grouper 37"/>
          <p:cNvGrpSpPr/>
          <p:nvPr/>
        </p:nvGrpSpPr>
        <p:grpSpPr>
          <a:xfrm>
            <a:off x="1907704" y="1412777"/>
            <a:ext cx="5811200" cy="1384776"/>
            <a:chOff x="2195736" y="1412777"/>
            <a:chExt cx="5811200" cy="1384776"/>
          </a:xfrm>
        </p:grpSpPr>
        <p:pic>
          <p:nvPicPr>
            <p:cNvPr id="23" name="Picture 4" descr="http://www.eitictlabs.eu/typo3temp/pics/c442404739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1484784"/>
              <a:ext cx="853951" cy="389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http://www.eitictlabs.eu/typo3temp/pics/9fbc2aad2c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05440"/>
              <a:ext cx="921047" cy="33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Image 88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983" b="31715"/>
            <a:stretch>
              <a:fillRect/>
            </a:stretch>
          </p:blipFill>
          <p:spPr bwMode="auto">
            <a:xfrm>
              <a:off x="5220072" y="2077448"/>
              <a:ext cx="1275085" cy="184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Image 91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492896"/>
              <a:ext cx="1397262" cy="229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Image 93"/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2304248"/>
              <a:ext cx="985299" cy="493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 descr="C:\Users\mariloor\Pictures\Bilder till Intranet\logos\core_partners\upmc.gif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1556792"/>
              <a:ext cx="687906" cy="241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412777"/>
              <a:ext cx="639304" cy="57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Image 102" descr="parisSud-logo.jp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1484784"/>
              <a:ext cx="739933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26"/>
            <a:stretch>
              <a:fillRect/>
            </a:stretch>
          </p:blipFill>
          <p:spPr bwMode="auto">
            <a:xfrm>
              <a:off x="3779912" y="2454993"/>
              <a:ext cx="1330614" cy="277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Image 2" descr="orange_logo.gif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0887" y="1671463"/>
              <a:ext cx="558801" cy="558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Image 5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013262"/>
              <a:ext cx="1387103" cy="348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Imag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1484784"/>
              <a:ext cx="914697" cy="329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Image 7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8928" y="1988840"/>
              <a:ext cx="458233" cy="37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Image 89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8743" y="2397724"/>
              <a:ext cx="981364" cy="257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Image 90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6948" y="2060848"/>
              <a:ext cx="466148" cy="604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Image 92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0768" y="1519057"/>
              <a:ext cx="686168" cy="561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" name="Légende encadrée 2 57"/>
          <p:cNvSpPr/>
          <p:nvPr/>
        </p:nvSpPr>
        <p:spPr>
          <a:xfrm>
            <a:off x="1763688" y="1340768"/>
            <a:ext cx="6120680" cy="2282845"/>
          </a:xfrm>
          <a:custGeom>
            <a:avLst/>
            <a:gdLst>
              <a:gd name="connsiteX0" fmla="*/ 0 w 6120680"/>
              <a:gd name="connsiteY0" fmla="*/ 0 h 1584176"/>
              <a:gd name="connsiteX1" fmla="*/ 6120680 w 6120680"/>
              <a:gd name="connsiteY1" fmla="*/ 0 h 1584176"/>
              <a:gd name="connsiteX2" fmla="*/ 6120680 w 6120680"/>
              <a:gd name="connsiteY2" fmla="*/ 1584176 h 1584176"/>
              <a:gd name="connsiteX3" fmla="*/ 0 w 6120680"/>
              <a:gd name="connsiteY3" fmla="*/ 1584176 h 1584176"/>
              <a:gd name="connsiteX4" fmla="*/ 0 w 6120680"/>
              <a:gd name="connsiteY4" fmla="*/ 0 h 1584176"/>
              <a:gd name="connsiteX0" fmla="*/ 2982669 w 6120680"/>
              <a:gd name="connsiteY0" fmla="*/ 1628026 h 1584176"/>
              <a:gd name="connsiteX1" fmla="*/ 3046630 w 6120680"/>
              <a:gd name="connsiteY1" fmla="*/ 1615828 h 1584176"/>
              <a:gd name="connsiteX2" fmla="*/ 3066644 w 6120680"/>
              <a:gd name="connsiteY2" fmla="*/ 2282845 h 1584176"/>
              <a:gd name="connsiteX0" fmla="*/ 0 w 6120680"/>
              <a:gd name="connsiteY0" fmla="*/ 0 h 2282845"/>
              <a:gd name="connsiteX1" fmla="*/ 6120680 w 6120680"/>
              <a:gd name="connsiteY1" fmla="*/ 0 h 2282845"/>
              <a:gd name="connsiteX2" fmla="*/ 6120680 w 6120680"/>
              <a:gd name="connsiteY2" fmla="*/ 1584176 h 2282845"/>
              <a:gd name="connsiteX3" fmla="*/ 0 w 6120680"/>
              <a:gd name="connsiteY3" fmla="*/ 1584176 h 2282845"/>
              <a:gd name="connsiteX4" fmla="*/ 0 w 6120680"/>
              <a:gd name="connsiteY4" fmla="*/ 0 h 2282845"/>
              <a:gd name="connsiteX0" fmla="*/ 3046630 w 6120680"/>
              <a:gd name="connsiteY0" fmla="*/ 1615828 h 2282845"/>
              <a:gd name="connsiteX1" fmla="*/ 3066644 w 6120680"/>
              <a:gd name="connsiteY1" fmla="*/ 2282845 h 228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20680" h="2282845" extrusionOk="0">
                <a:moveTo>
                  <a:pt x="0" y="0"/>
                </a:moveTo>
                <a:lnTo>
                  <a:pt x="6120680" y="0"/>
                </a:lnTo>
                <a:lnTo>
                  <a:pt x="6120680" y="1584176"/>
                </a:lnTo>
                <a:lnTo>
                  <a:pt x="0" y="1584176"/>
                </a:lnTo>
                <a:lnTo>
                  <a:pt x="0" y="0"/>
                </a:lnTo>
                <a:close/>
              </a:path>
              <a:path w="6120680" h="2282845" fill="none" extrusionOk="0">
                <a:moveTo>
                  <a:pt x="3046630" y="1615828"/>
                </a:moveTo>
                <a:lnTo>
                  <a:pt x="3066644" y="2282845"/>
                </a:lnTo>
              </a:path>
            </a:pathLst>
          </a:custGeom>
          <a:noFill/>
          <a:ln w="57150" cmpd="sng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Légende encadrée 2 57"/>
          <p:cNvSpPr/>
          <p:nvPr/>
        </p:nvSpPr>
        <p:spPr>
          <a:xfrm rot="16200000">
            <a:off x="1236478" y="3740188"/>
            <a:ext cx="2376263" cy="2329953"/>
          </a:xfrm>
          <a:custGeom>
            <a:avLst/>
            <a:gdLst>
              <a:gd name="connsiteX0" fmla="*/ 0 w 6120680"/>
              <a:gd name="connsiteY0" fmla="*/ 0 h 1584176"/>
              <a:gd name="connsiteX1" fmla="*/ 6120680 w 6120680"/>
              <a:gd name="connsiteY1" fmla="*/ 0 h 1584176"/>
              <a:gd name="connsiteX2" fmla="*/ 6120680 w 6120680"/>
              <a:gd name="connsiteY2" fmla="*/ 1584176 h 1584176"/>
              <a:gd name="connsiteX3" fmla="*/ 0 w 6120680"/>
              <a:gd name="connsiteY3" fmla="*/ 1584176 h 1584176"/>
              <a:gd name="connsiteX4" fmla="*/ 0 w 6120680"/>
              <a:gd name="connsiteY4" fmla="*/ 0 h 1584176"/>
              <a:gd name="connsiteX0" fmla="*/ 2982669 w 6120680"/>
              <a:gd name="connsiteY0" fmla="*/ 1628026 h 1584176"/>
              <a:gd name="connsiteX1" fmla="*/ 3046630 w 6120680"/>
              <a:gd name="connsiteY1" fmla="*/ 1615828 h 1584176"/>
              <a:gd name="connsiteX2" fmla="*/ 3066644 w 6120680"/>
              <a:gd name="connsiteY2" fmla="*/ 2282845 h 1584176"/>
              <a:gd name="connsiteX0" fmla="*/ 0 w 6120680"/>
              <a:gd name="connsiteY0" fmla="*/ 0 h 2282845"/>
              <a:gd name="connsiteX1" fmla="*/ 6120680 w 6120680"/>
              <a:gd name="connsiteY1" fmla="*/ 0 h 2282845"/>
              <a:gd name="connsiteX2" fmla="*/ 6120680 w 6120680"/>
              <a:gd name="connsiteY2" fmla="*/ 1584176 h 2282845"/>
              <a:gd name="connsiteX3" fmla="*/ 0 w 6120680"/>
              <a:gd name="connsiteY3" fmla="*/ 1584176 h 2282845"/>
              <a:gd name="connsiteX4" fmla="*/ 0 w 6120680"/>
              <a:gd name="connsiteY4" fmla="*/ 0 h 2282845"/>
              <a:gd name="connsiteX0" fmla="*/ 3046630 w 6120680"/>
              <a:gd name="connsiteY0" fmla="*/ 1615828 h 2282845"/>
              <a:gd name="connsiteX1" fmla="*/ 3066644 w 6120680"/>
              <a:gd name="connsiteY1" fmla="*/ 2282845 h 2282845"/>
              <a:gd name="connsiteX0" fmla="*/ 0 w 6120680"/>
              <a:gd name="connsiteY0" fmla="*/ 0 h 2432717"/>
              <a:gd name="connsiteX1" fmla="*/ 6120680 w 6120680"/>
              <a:gd name="connsiteY1" fmla="*/ 0 h 2432717"/>
              <a:gd name="connsiteX2" fmla="*/ 6120680 w 6120680"/>
              <a:gd name="connsiteY2" fmla="*/ 1584176 h 2432717"/>
              <a:gd name="connsiteX3" fmla="*/ 0 w 6120680"/>
              <a:gd name="connsiteY3" fmla="*/ 1584176 h 2432717"/>
              <a:gd name="connsiteX4" fmla="*/ 0 w 6120680"/>
              <a:gd name="connsiteY4" fmla="*/ 0 h 2432717"/>
              <a:gd name="connsiteX0" fmla="*/ 3046630 w 6120680"/>
              <a:gd name="connsiteY0" fmla="*/ 1615828 h 2432717"/>
              <a:gd name="connsiteX1" fmla="*/ 5236874 w 6120680"/>
              <a:gd name="connsiteY1" fmla="*/ 2432717 h 2432717"/>
              <a:gd name="connsiteX0" fmla="*/ 0 w 6120680"/>
              <a:gd name="connsiteY0" fmla="*/ 0 h 2432717"/>
              <a:gd name="connsiteX1" fmla="*/ 6120680 w 6120680"/>
              <a:gd name="connsiteY1" fmla="*/ 0 h 2432717"/>
              <a:gd name="connsiteX2" fmla="*/ 6120680 w 6120680"/>
              <a:gd name="connsiteY2" fmla="*/ 1584176 h 2432717"/>
              <a:gd name="connsiteX3" fmla="*/ 0 w 6120680"/>
              <a:gd name="connsiteY3" fmla="*/ 1584176 h 2432717"/>
              <a:gd name="connsiteX4" fmla="*/ 0 w 6120680"/>
              <a:gd name="connsiteY4" fmla="*/ 0 h 2432717"/>
              <a:gd name="connsiteX0" fmla="*/ 4650706 w 6120680"/>
              <a:gd name="connsiteY0" fmla="*/ 1590852 h 2432717"/>
              <a:gd name="connsiteX1" fmla="*/ 5236874 w 6120680"/>
              <a:gd name="connsiteY1" fmla="*/ 2432717 h 2432717"/>
              <a:gd name="connsiteX0" fmla="*/ 0 w 6120680"/>
              <a:gd name="connsiteY0" fmla="*/ 0 h 2382762"/>
              <a:gd name="connsiteX1" fmla="*/ 6120680 w 6120680"/>
              <a:gd name="connsiteY1" fmla="*/ 0 h 2382762"/>
              <a:gd name="connsiteX2" fmla="*/ 6120680 w 6120680"/>
              <a:gd name="connsiteY2" fmla="*/ 1584176 h 2382762"/>
              <a:gd name="connsiteX3" fmla="*/ 0 w 6120680"/>
              <a:gd name="connsiteY3" fmla="*/ 1584176 h 2382762"/>
              <a:gd name="connsiteX4" fmla="*/ 0 w 6120680"/>
              <a:gd name="connsiteY4" fmla="*/ 0 h 2382762"/>
              <a:gd name="connsiteX0" fmla="*/ 4650706 w 6120680"/>
              <a:gd name="connsiteY0" fmla="*/ 1590852 h 2382762"/>
              <a:gd name="connsiteX1" fmla="*/ 5457042 w 6120680"/>
              <a:gd name="connsiteY1" fmla="*/ 2382762 h 2382762"/>
              <a:gd name="connsiteX0" fmla="*/ 0 w 6120680"/>
              <a:gd name="connsiteY0" fmla="*/ 0 h 2382765"/>
              <a:gd name="connsiteX1" fmla="*/ 6120680 w 6120680"/>
              <a:gd name="connsiteY1" fmla="*/ 0 h 2382765"/>
              <a:gd name="connsiteX2" fmla="*/ 6120680 w 6120680"/>
              <a:gd name="connsiteY2" fmla="*/ 1584176 h 2382765"/>
              <a:gd name="connsiteX3" fmla="*/ 0 w 6120680"/>
              <a:gd name="connsiteY3" fmla="*/ 1584176 h 2382765"/>
              <a:gd name="connsiteX4" fmla="*/ 0 w 6120680"/>
              <a:gd name="connsiteY4" fmla="*/ 0 h 2382765"/>
              <a:gd name="connsiteX0" fmla="*/ 4650706 w 6120680"/>
              <a:gd name="connsiteY0" fmla="*/ 1590852 h 2382765"/>
              <a:gd name="connsiteX1" fmla="*/ 5299779 w 6120680"/>
              <a:gd name="connsiteY1" fmla="*/ 2382765 h 238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20680" h="2382765" extrusionOk="0">
                <a:moveTo>
                  <a:pt x="0" y="0"/>
                </a:moveTo>
                <a:lnTo>
                  <a:pt x="6120680" y="0"/>
                </a:lnTo>
                <a:lnTo>
                  <a:pt x="6120680" y="1584176"/>
                </a:lnTo>
                <a:lnTo>
                  <a:pt x="0" y="1584176"/>
                </a:lnTo>
                <a:lnTo>
                  <a:pt x="0" y="0"/>
                </a:lnTo>
                <a:close/>
              </a:path>
              <a:path w="6120680" h="2382765" fill="none" extrusionOk="0">
                <a:moveTo>
                  <a:pt x="4650706" y="1590852"/>
                </a:moveTo>
                <a:lnTo>
                  <a:pt x="5299779" y="2382765"/>
                </a:lnTo>
              </a:path>
            </a:pathLst>
          </a:custGeom>
          <a:noFill/>
          <a:ln w="57150" cmpd="sng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Légende encadrée 2 57"/>
          <p:cNvSpPr/>
          <p:nvPr/>
        </p:nvSpPr>
        <p:spPr>
          <a:xfrm rot="10800000">
            <a:off x="5795937" y="5225602"/>
            <a:ext cx="3024534" cy="1443758"/>
          </a:xfrm>
          <a:custGeom>
            <a:avLst/>
            <a:gdLst>
              <a:gd name="connsiteX0" fmla="*/ 0 w 6120680"/>
              <a:gd name="connsiteY0" fmla="*/ 0 h 1584176"/>
              <a:gd name="connsiteX1" fmla="*/ 6120680 w 6120680"/>
              <a:gd name="connsiteY1" fmla="*/ 0 h 1584176"/>
              <a:gd name="connsiteX2" fmla="*/ 6120680 w 6120680"/>
              <a:gd name="connsiteY2" fmla="*/ 1584176 h 1584176"/>
              <a:gd name="connsiteX3" fmla="*/ 0 w 6120680"/>
              <a:gd name="connsiteY3" fmla="*/ 1584176 h 1584176"/>
              <a:gd name="connsiteX4" fmla="*/ 0 w 6120680"/>
              <a:gd name="connsiteY4" fmla="*/ 0 h 1584176"/>
              <a:gd name="connsiteX0" fmla="*/ 2982669 w 6120680"/>
              <a:gd name="connsiteY0" fmla="*/ 1628026 h 1584176"/>
              <a:gd name="connsiteX1" fmla="*/ 3046630 w 6120680"/>
              <a:gd name="connsiteY1" fmla="*/ 1615828 h 1584176"/>
              <a:gd name="connsiteX2" fmla="*/ 3066644 w 6120680"/>
              <a:gd name="connsiteY2" fmla="*/ 2282845 h 1584176"/>
              <a:gd name="connsiteX0" fmla="*/ 0 w 6120680"/>
              <a:gd name="connsiteY0" fmla="*/ 0 h 2282845"/>
              <a:gd name="connsiteX1" fmla="*/ 6120680 w 6120680"/>
              <a:gd name="connsiteY1" fmla="*/ 0 h 2282845"/>
              <a:gd name="connsiteX2" fmla="*/ 6120680 w 6120680"/>
              <a:gd name="connsiteY2" fmla="*/ 1584176 h 2282845"/>
              <a:gd name="connsiteX3" fmla="*/ 0 w 6120680"/>
              <a:gd name="connsiteY3" fmla="*/ 1584176 h 2282845"/>
              <a:gd name="connsiteX4" fmla="*/ 0 w 6120680"/>
              <a:gd name="connsiteY4" fmla="*/ 0 h 2282845"/>
              <a:gd name="connsiteX0" fmla="*/ 3046630 w 6120680"/>
              <a:gd name="connsiteY0" fmla="*/ 1615828 h 2282845"/>
              <a:gd name="connsiteX1" fmla="*/ 3066644 w 6120680"/>
              <a:gd name="connsiteY1" fmla="*/ 2282845 h 2282845"/>
              <a:gd name="connsiteX0" fmla="*/ 0 w 6120680"/>
              <a:gd name="connsiteY0" fmla="*/ 0 h 2432717"/>
              <a:gd name="connsiteX1" fmla="*/ 6120680 w 6120680"/>
              <a:gd name="connsiteY1" fmla="*/ 0 h 2432717"/>
              <a:gd name="connsiteX2" fmla="*/ 6120680 w 6120680"/>
              <a:gd name="connsiteY2" fmla="*/ 1584176 h 2432717"/>
              <a:gd name="connsiteX3" fmla="*/ 0 w 6120680"/>
              <a:gd name="connsiteY3" fmla="*/ 1584176 h 2432717"/>
              <a:gd name="connsiteX4" fmla="*/ 0 w 6120680"/>
              <a:gd name="connsiteY4" fmla="*/ 0 h 2432717"/>
              <a:gd name="connsiteX0" fmla="*/ 3046630 w 6120680"/>
              <a:gd name="connsiteY0" fmla="*/ 1615828 h 2432717"/>
              <a:gd name="connsiteX1" fmla="*/ 5236874 w 6120680"/>
              <a:gd name="connsiteY1" fmla="*/ 2432717 h 2432717"/>
              <a:gd name="connsiteX0" fmla="*/ 0 w 6120680"/>
              <a:gd name="connsiteY0" fmla="*/ 0 h 2432717"/>
              <a:gd name="connsiteX1" fmla="*/ 6120680 w 6120680"/>
              <a:gd name="connsiteY1" fmla="*/ 0 h 2432717"/>
              <a:gd name="connsiteX2" fmla="*/ 6120680 w 6120680"/>
              <a:gd name="connsiteY2" fmla="*/ 1584176 h 2432717"/>
              <a:gd name="connsiteX3" fmla="*/ 0 w 6120680"/>
              <a:gd name="connsiteY3" fmla="*/ 1584176 h 2432717"/>
              <a:gd name="connsiteX4" fmla="*/ 0 w 6120680"/>
              <a:gd name="connsiteY4" fmla="*/ 0 h 2432717"/>
              <a:gd name="connsiteX0" fmla="*/ 4650706 w 6120680"/>
              <a:gd name="connsiteY0" fmla="*/ 1590852 h 2432717"/>
              <a:gd name="connsiteX1" fmla="*/ 5236874 w 6120680"/>
              <a:gd name="connsiteY1" fmla="*/ 2432717 h 2432717"/>
              <a:gd name="connsiteX0" fmla="*/ 0 w 6165698"/>
              <a:gd name="connsiteY0" fmla="*/ 0 h 2432717"/>
              <a:gd name="connsiteX1" fmla="*/ 6120680 w 6165698"/>
              <a:gd name="connsiteY1" fmla="*/ 0 h 2432717"/>
              <a:gd name="connsiteX2" fmla="*/ 6120680 w 6165698"/>
              <a:gd name="connsiteY2" fmla="*/ 1584176 h 2432717"/>
              <a:gd name="connsiteX3" fmla="*/ 0 w 6165698"/>
              <a:gd name="connsiteY3" fmla="*/ 1584176 h 2432717"/>
              <a:gd name="connsiteX4" fmla="*/ 0 w 6165698"/>
              <a:gd name="connsiteY4" fmla="*/ 0 h 2432717"/>
              <a:gd name="connsiteX0" fmla="*/ 6165698 w 6165698"/>
              <a:gd name="connsiteY0" fmla="*/ 1054907 h 2432717"/>
              <a:gd name="connsiteX1" fmla="*/ 5236874 w 6165698"/>
              <a:gd name="connsiteY1" fmla="*/ 2432717 h 2432717"/>
              <a:gd name="connsiteX0" fmla="*/ 0 w 7088529"/>
              <a:gd name="connsiteY0" fmla="*/ 0 h 1584176"/>
              <a:gd name="connsiteX1" fmla="*/ 6120680 w 7088529"/>
              <a:gd name="connsiteY1" fmla="*/ 0 h 1584176"/>
              <a:gd name="connsiteX2" fmla="*/ 6120680 w 7088529"/>
              <a:gd name="connsiteY2" fmla="*/ 1584176 h 1584176"/>
              <a:gd name="connsiteX3" fmla="*/ 0 w 7088529"/>
              <a:gd name="connsiteY3" fmla="*/ 1584176 h 1584176"/>
              <a:gd name="connsiteX4" fmla="*/ 0 w 7088529"/>
              <a:gd name="connsiteY4" fmla="*/ 0 h 1584176"/>
              <a:gd name="connsiteX0" fmla="*/ 6165698 w 7088529"/>
              <a:gd name="connsiteY0" fmla="*/ 1054907 h 1584176"/>
              <a:gd name="connsiteX1" fmla="*/ 7088529 w 7088529"/>
              <a:gd name="connsiteY1" fmla="*/ 1387624 h 1584176"/>
              <a:gd name="connsiteX0" fmla="*/ 0 w 6948251"/>
              <a:gd name="connsiteY0" fmla="*/ 0 h 1584176"/>
              <a:gd name="connsiteX1" fmla="*/ 6120680 w 6948251"/>
              <a:gd name="connsiteY1" fmla="*/ 0 h 1584176"/>
              <a:gd name="connsiteX2" fmla="*/ 6120680 w 6948251"/>
              <a:gd name="connsiteY2" fmla="*/ 1584176 h 1584176"/>
              <a:gd name="connsiteX3" fmla="*/ 0 w 6948251"/>
              <a:gd name="connsiteY3" fmla="*/ 1584176 h 1584176"/>
              <a:gd name="connsiteX4" fmla="*/ 0 w 6948251"/>
              <a:gd name="connsiteY4" fmla="*/ 0 h 1584176"/>
              <a:gd name="connsiteX0" fmla="*/ 6165698 w 6948251"/>
              <a:gd name="connsiteY0" fmla="*/ 1054907 h 1584176"/>
              <a:gd name="connsiteX1" fmla="*/ 6948251 w 6948251"/>
              <a:gd name="connsiteY1" fmla="*/ 1334030 h 158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48251" h="1584176" extrusionOk="0">
                <a:moveTo>
                  <a:pt x="0" y="0"/>
                </a:moveTo>
                <a:lnTo>
                  <a:pt x="6120680" y="0"/>
                </a:lnTo>
                <a:lnTo>
                  <a:pt x="6120680" y="1584176"/>
                </a:lnTo>
                <a:lnTo>
                  <a:pt x="0" y="1584176"/>
                </a:lnTo>
                <a:lnTo>
                  <a:pt x="0" y="0"/>
                </a:lnTo>
                <a:close/>
              </a:path>
              <a:path w="6948251" h="1584176" fill="none" extrusionOk="0">
                <a:moveTo>
                  <a:pt x="6165698" y="1054907"/>
                </a:moveTo>
                <a:lnTo>
                  <a:pt x="6948251" y="1334030"/>
                </a:lnTo>
              </a:path>
            </a:pathLst>
          </a:custGeom>
          <a:noFill/>
          <a:ln w="57150" cmpd="sng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7" name="Image 8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83" b="31715"/>
          <a:stretch>
            <a:fillRect/>
          </a:stretch>
        </p:blipFill>
        <p:spPr bwMode="auto">
          <a:xfrm>
            <a:off x="1475656" y="5877272"/>
            <a:ext cx="915045" cy="13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10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753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79400" y="742950"/>
            <a:ext cx="8407400" cy="5378450"/>
          </a:xfrm>
        </p:spPr>
        <p:txBody>
          <a:bodyPr/>
          <a:lstStyle/>
          <a:p>
            <a:pPr marL="342900" lvl="2" indent="-342900">
              <a:spcBef>
                <a:spcPct val="45000"/>
              </a:spcBef>
              <a:buClr>
                <a:schemeClr val="bg2"/>
              </a:buClr>
              <a:buFont typeface="Arial"/>
              <a:buChar char="•"/>
              <a:defRPr/>
            </a:pPr>
            <a:r>
              <a:rPr lang="en-GB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R&amp;D partnerships is distinct from transfer technology</a:t>
            </a:r>
          </a:p>
          <a:p>
            <a:pPr marL="342900" lvl="2" indent="-342900">
              <a:spcBef>
                <a:spcPct val="45000"/>
              </a:spcBef>
              <a:buClr>
                <a:schemeClr val="bg2"/>
              </a:buClr>
              <a:buFont typeface="Arial"/>
              <a:buChar char="•"/>
              <a:defRPr/>
            </a:pPr>
            <a:r>
              <a:rPr lang="en-GB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Both are necessary and useful for Inria</a:t>
            </a:r>
          </a:p>
          <a:p>
            <a:pPr marL="342900" lvl="2" indent="-342900">
              <a:lnSpc>
                <a:spcPct val="110000"/>
              </a:lnSpc>
              <a:spcBef>
                <a:spcPct val="45000"/>
              </a:spcBef>
              <a:buClr>
                <a:schemeClr val="bg2"/>
              </a:buClr>
              <a:buFont typeface="Arial"/>
              <a:buChar char="•"/>
              <a:defRPr/>
            </a:pPr>
            <a:r>
              <a:rPr lang="en-GB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Transfer technology is more difficult </a:t>
            </a:r>
            <a:r>
              <a:rPr lang="en-GB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than R&amp;D partnerships </a:t>
            </a:r>
            <a:r>
              <a:rPr lang="en-GB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since it is less natural for researchers and more constraining</a:t>
            </a:r>
          </a:p>
          <a:p>
            <a:pPr marL="342900" lvl="2" indent="-342900">
              <a:spcBef>
                <a:spcPct val="45000"/>
              </a:spcBef>
              <a:buClr>
                <a:schemeClr val="bg2"/>
              </a:buClr>
              <a:buFont typeface="Arial"/>
              <a:buChar char="•"/>
              <a:defRPr/>
            </a:pPr>
            <a:r>
              <a:rPr lang="en-GB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Transfer technology needs a </a:t>
            </a:r>
            <a:r>
              <a:rPr lang="en-GB" dirty="0" err="1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voluntarist</a:t>
            </a:r>
            <a:r>
              <a:rPr lang="en-GB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 policy</a:t>
            </a:r>
          </a:p>
          <a:p>
            <a:pPr marL="1260475" lvl="6" indent="-342900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Lucida Grande"/>
              <a:buChar char="–"/>
              <a:defRPr/>
            </a:pPr>
            <a:r>
              <a:rPr lang="en-GB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Clear, known, shared processes</a:t>
            </a:r>
          </a:p>
          <a:p>
            <a:pPr marL="1260475" lvl="6" indent="-342900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Lucida Grande"/>
              <a:buChar char="–"/>
              <a:defRPr/>
            </a:pPr>
            <a:r>
              <a:rPr lang="en-GB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Dedicated staff</a:t>
            </a:r>
          </a:p>
          <a:p>
            <a:pPr marL="1260475" lvl="6" indent="-342900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Lucida Grande"/>
              <a:buChar char="–"/>
              <a:defRPr/>
            </a:pPr>
            <a:r>
              <a:rPr lang="en-GB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Stimulation of the environment</a:t>
            </a:r>
          </a:p>
          <a:p>
            <a:pPr marL="346075" lvl="4" indent="-342900">
              <a:lnSpc>
                <a:spcPct val="130000"/>
              </a:lnSpc>
              <a:spcBef>
                <a:spcPct val="45000"/>
              </a:spcBef>
              <a:buClr>
                <a:schemeClr val="bg2"/>
              </a:buClr>
              <a:buFont typeface="Arial"/>
              <a:buChar char="•"/>
              <a:defRPr/>
            </a:pPr>
            <a:r>
              <a:rPr lang="en-GB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All this require investments before being a source of profit</a:t>
            </a:r>
          </a:p>
          <a:p>
            <a:pPr marL="346075" lvl="4" indent="-342900">
              <a:lnSpc>
                <a:spcPct val="130000"/>
              </a:lnSpc>
              <a:spcBef>
                <a:spcPct val="45000"/>
              </a:spcBef>
              <a:buClr>
                <a:schemeClr val="bg2"/>
              </a:buClr>
              <a:buFont typeface="Arial"/>
              <a:buChar char="•"/>
              <a:defRPr/>
            </a:pPr>
            <a:r>
              <a:rPr lang="en-GB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Critical to share between academic and industrial worlds</a:t>
            </a:r>
          </a:p>
          <a:p>
            <a:pPr marL="1260475" lvl="6" indent="-342900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Lucida Grande"/>
              <a:buChar char="–"/>
              <a:defRPr/>
            </a:pPr>
            <a:r>
              <a:rPr lang="en-GB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R</a:t>
            </a:r>
            <a:r>
              <a:rPr lang="fr-FR" dirty="0" err="1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egular</a:t>
            </a:r>
            <a:r>
              <a:rPr lang="fr-FR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 meetings / workshops </a:t>
            </a:r>
            <a:r>
              <a:rPr lang="fr-FR" dirty="0" err="1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between</a:t>
            </a:r>
            <a:r>
              <a:rPr lang="fr-FR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our</a:t>
            </a:r>
            <a:r>
              <a:rPr lang="fr-FR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researchers</a:t>
            </a:r>
            <a:r>
              <a:rPr lang="fr-FR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 and </a:t>
            </a:r>
            <a:r>
              <a:rPr lang="fr-FR" dirty="0" err="1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industry</a:t>
            </a:r>
            <a:r>
              <a:rPr lang="fr-FR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, on a </a:t>
            </a:r>
            <a:r>
              <a:rPr lang="fr-FR" dirty="0" err="1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given</a:t>
            </a:r>
            <a:r>
              <a:rPr lang="fr-FR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subject</a:t>
            </a:r>
            <a:r>
              <a:rPr lang="fr-FR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 (« Rencontre Inria – Industrie »)</a:t>
            </a:r>
          </a:p>
          <a:p>
            <a:pPr marL="1260475" lvl="6" indent="-342900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Lucida Grande"/>
              <a:buChar char="–"/>
              <a:defRPr/>
            </a:pPr>
            <a:r>
              <a:rPr lang="fr-FR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hlinkClick r:id="rId3"/>
              </a:rPr>
              <a:t>www.iCommunity.fr</a:t>
            </a:r>
            <a:endParaRPr lang="fr-FR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  <a:p>
            <a:pPr marL="361950" indent="-361950">
              <a:defRPr/>
            </a:pPr>
            <a:endParaRPr lang="fr-FR" sz="16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61950" indent="-361950">
              <a:defRPr/>
            </a:pPr>
            <a:endParaRPr lang="fr-FR" sz="1900" dirty="0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61950" indent="-361950">
              <a:defRPr/>
            </a:pPr>
            <a:endParaRPr lang="fr-FR" sz="19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687388" y="12842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88900" y="108248"/>
            <a:ext cx="8229600" cy="717252"/>
          </a:xfrm>
        </p:spPr>
        <p:txBody>
          <a:bodyPr/>
          <a:lstStyle/>
          <a:p>
            <a:pPr eaLnBrk="1" hangingPunct="1"/>
            <a:r>
              <a:rPr lang="fr-FR" dirty="0" smtClean="0">
                <a:solidFill>
                  <a:srgbClr val="E1001A"/>
                </a:solidFill>
              </a:rPr>
              <a:t>Conclusion - discussion</a:t>
            </a:r>
          </a:p>
        </p:txBody>
      </p:sp>
    </p:spTree>
    <p:extLst>
      <p:ext uri="{BB962C8B-B14F-4D97-AF65-F5344CB8AC3E}">
        <p14:creationId xmlns:p14="http://schemas.microsoft.com/office/powerpoint/2010/main" val="341852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3" descr="Carte Pol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5"/>
          <a:stretch>
            <a:fillRect/>
          </a:stretch>
        </p:blipFill>
        <p:spPr bwMode="auto">
          <a:xfrm>
            <a:off x="4064000" y="720271"/>
            <a:ext cx="5803900" cy="504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687388" y="12842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>
              <a:solidFill>
                <a:srgbClr val="FF0066"/>
              </a:solidFill>
              <a:latin typeface="Arial" charset="0"/>
            </a:endParaRPr>
          </a:p>
        </p:txBody>
      </p:sp>
      <p:pic>
        <p:nvPicPr>
          <p:cNvPr id="17412" name="Imag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4151313"/>
            <a:ext cx="1339850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15900" y="1365250"/>
            <a:ext cx="6400800" cy="2266950"/>
          </a:xfrm>
        </p:spPr>
        <p:txBody>
          <a:bodyPr/>
          <a:lstStyle/>
          <a:p>
            <a:pPr marL="342900" lvl="2" indent="-342900">
              <a:spcBef>
                <a:spcPct val="45000"/>
              </a:spcBef>
              <a:buClr>
                <a:schemeClr val="bg2"/>
              </a:buClr>
              <a:buFont typeface="Arial"/>
              <a:buChar char="•"/>
              <a:defRPr/>
            </a:pPr>
            <a:r>
              <a:rPr lang="fr-FR" sz="2400" dirty="0" err="1">
                <a:solidFill>
                  <a:schemeClr val="tx1"/>
                </a:solidFill>
                <a:latin typeface="Arial" charset="0"/>
                <a:ea typeface="ＭＳ Ｐゴシック" charset="0"/>
              </a:rPr>
              <a:t>C</a:t>
            </a:r>
            <a:r>
              <a:rPr lang="fr-FR" sz="24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ompetitiveness</a:t>
            </a:r>
            <a:r>
              <a:rPr lang="fr-FR" sz="24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 clusters</a:t>
            </a:r>
            <a:endParaRPr lang="fr-FR" sz="18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61950" indent="-361950">
              <a:defRPr/>
            </a:pPr>
            <a:endParaRPr lang="fr-FR" sz="1900" dirty="0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61950" indent="-361950">
              <a:defRPr/>
            </a:pPr>
            <a:endParaRPr lang="fr-FR" sz="19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03200" y="2857500"/>
            <a:ext cx="6121400" cy="1079500"/>
          </a:xfrm>
        </p:spPr>
        <p:txBody>
          <a:bodyPr/>
          <a:lstStyle/>
          <a:p>
            <a:pPr marL="342900" indent="-342900">
              <a:buClr>
                <a:schemeClr val="bg2"/>
              </a:buClr>
              <a:buFont typeface="Arial"/>
              <a:buChar char="•"/>
              <a:defRPr/>
            </a:pPr>
            <a:r>
              <a:rPr lang="fr-FR" sz="2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EIT </a:t>
            </a:r>
            <a:r>
              <a:rPr lang="fr-FR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ICT </a:t>
            </a:r>
            <a:r>
              <a:rPr lang="fr-FR" sz="24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Labs</a:t>
            </a:r>
            <a:r>
              <a:rPr lang="fr-FR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,</a:t>
            </a:r>
            <a:r>
              <a:rPr lang="fr-FR" sz="2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2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Clr>
                <a:schemeClr val="bg2"/>
              </a:buClr>
              <a:defRPr/>
            </a:pPr>
            <a:r>
              <a:rPr lang="fr-FR" sz="2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fr-FR" sz="24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European</a:t>
            </a:r>
            <a:r>
              <a:rPr lang="fr-FR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IT </a:t>
            </a:r>
            <a:r>
              <a:rPr lang="fr-FR" sz="24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innovative</a:t>
            </a:r>
            <a:r>
              <a:rPr lang="fr-FR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cluster</a:t>
            </a:r>
            <a:endParaRPr lang="fr-FR" sz="18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61950" indent="-361950">
              <a:defRPr/>
            </a:pPr>
            <a:endParaRPr lang="fr-FR" sz="1900" dirty="0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61950" indent="-361950">
              <a:defRPr/>
            </a:pPr>
            <a:endParaRPr lang="fr-FR" sz="19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>
          <a:xfrm>
            <a:off x="260350" y="292100"/>
            <a:ext cx="8299450" cy="819150"/>
          </a:xfrm>
        </p:spPr>
        <p:txBody>
          <a:bodyPr/>
          <a:lstStyle/>
          <a:p>
            <a:r>
              <a:rPr lang="fr-FR" sz="32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French and </a:t>
            </a:r>
            <a:r>
              <a:rPr lang="fr-FR" sz="3200" dirty="0" err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european</a:t>
            </a:r>
            <a:r>
              <a:rPr lang="fr-FR" sz="32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3200" dirty="0" err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contexts</a:t>
            </a:r>
            <a:r>
              <a:rPr lang="fr-FR" sz="32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br>
              <a:rPr lang="fr-FR" sz="32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sz="32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for </a:t>
            </a:r>
            <a:r>
              <a:rPr lang="fr-FR" sz="3200" dirty="0" err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transfer</a:t>
            </a:r>
            <a:r>
              <a:rPr lang="fr-FR" sz="32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@ Inria</a:t>
            </a:r>
            <a:endParaRPr lang="fr-FR" sz="40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84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Joint </a:t>
            </a:r>
            <a:r>
              <a:rPr lang="fr-FR" dirty="0" err="1" smtClean="0"/>
              <a:t>Labs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481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re 1"/>
          <p:cNvSpPr>
            <a:spLocks noGrp="1"/>
          </p:cNvSpPr>
          <p:nvPr>
            <p:ph type="title"/>
          </p:nvPr>
        </p:nvSpPr>
        <p:spPr>
          <a:xfrm>
            <a:off x="252622" y="284626"/>
            <a:ext cx="8229600" cy="648072"/>
          </a:xfrm>
        </p:spPr>
        <p:txBody>
          <a:bodyPr/>
          <a:lstStyle/>
          <a:p>
            <a:pPr eaLnBrk="1" hangingPunct="1"/>
            <a:r>
              <a:rPr lang="fr-FR" dirty="0" smtClean="0">
                <a:solidFill>
                  <a:srgbClr val="E1001A"/>
                </a:solidFill>
              </a:rPr>
              <a:t>Joint </a:t>
            </a:r>
            <a:r>
              <a:rPr lang="fr-FR" dirty="0" err="1" smtClean="0">
                <a:solidFill>
                  <a:srgbClr val="E1001A"/>
                </a:solidFill>
              </a:rPr>
              <a:t>Labs</a:t>
            </a:r>
            <a:r>
              <a:rPr lang="fr-FR" dirty="0">
                <a:solidFill>
                  <a:srgbClr val="E1001A"/>
                </a:solidFill>
              </a:rPr>
              <a:t> </a:t>
            </a:r>
            <a:r>
              <a:rPr lang="fr-FR" dirty="0" err="1" smtClean="0">
                <a:solidFill>
                  <a:srgbClr val="E1001A"/>
                </a:solidFill>
              </a:rPr>
              <a:t>with</a:t>
            </a:r>
            <a:r>
              <a:rPr lang="fr-FR" dirty="0" smtClean="0">
                <a:solidFill>
                  <a:srgbClr val="E1001A"/>
                </a:solidFill>
              </a:rPr>
              <a:t> « </a:t>
            </a:r>
            <a:r>
              <a:rPr lang="fr-FR" dirty="0" err="1" smtClean="0">
                <a:solidFill>
                  <a:srgbClr val="E1001A"/>
                </a:solidFill>
              </a:rPr>
              <a:t>big</a:t>
            </a:r>
            <a:r>
              <a:rPr lang="fr-FR" dirty="0" smtClean="0">
                <a:solidFill>
                  <a:srgbClr val="E1001A"/>
                </a:solidFill>
              </a:rPr>
              <a:t> » </a:t>
            </a:r>
            <a:r>
              <a:rPr lang="fr-FR" dirty="0" err="1" smtClean="0">
                <a:solidFill>
                  <a:srgbClr val="E1001A"/>
                </a:solidFill>
              </a:rPr>
              <a:t>companies</a:t>
            </a:r>
            <a:endParaRPr lang="fr-FR" dirty="0" smtClean="0">
              <a:solidFill>
                <a:srgbClr val="E1001A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8618538" y="6488113"/>
            <a:ext cx="525462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- </a:t>
            </a:r>
            <a:fld id="{CCD8A327-4A42-4F42-8894-A6F43B7F265B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0" y="1801788"/>
            <a:ext cx="9036496" cy="35068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200025" rtl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  <a:defRPr lang="fr-FR" sz="2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1950" indent="352425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•"/>
              <a:defRPr sz="220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2pPr>
            <a:lvl3pPr marL="1076325" indent="3619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3pPr>
            <a:lvl4pPr marL="1438275" indent="371475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lang="fr-FR" sz="1800" dirty="0" smtClean="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4pPr>
            <a:lvl5pPr marL="1790700" indent="3619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60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5pPr>
            <a:lvl6pPr marL="10144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6pPr>
            <a:lvl7pPr marL="14716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7pPr>
            <a:lvl8pPr marL="19288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8pPr>
            <a:lvl9pPr marL="23860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marL="457200" indent="-4572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fr-FR" sz="2800" dirty="0" err="1" smtClean="0">
                <a:solidFill>
                  <a:srgbClr val="000000"/>
                </a:solidFill>
              </a:rPr>
              <a:t>Ambitious</a:t>
            </a:r>
            <a:r>
              <a:rPr lang="fr-FR" sz="2800" dirty="0" smtClean="0">
                <a:solidFill>
                  <a:srgbClr val="000000"/>
                </a:solidFill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</a:rPr>
              <a:t>strategic</a:t>
            </a:r>
            <a:r>
              <a:rPr lang="fr-FR" sz="2800" dirty="0" smtClean="0">
                <a:solidFill>
                  <a:srgbClr val="000000"/>
                </a:solidFill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</a:rPr>
              <a:t>partnerships</a:t>
            </a:r>
            <a:endParaRPr lang="fr-FR" sz="2800" dirty="0" smtClean="0">
              <a:solidFill>
                <a:srgbClr val="000000"/>
              </a:solidFill>
            </a:endParaRPr>
          </a:p>
          <a:p>
            <a:pPr marL="1190625" lvl="2" indent="-457200" eaLnBrk="1" hangingPunct="1">
              <a:spcAft>
                <a:spcPts val="600"/>
              </a:spcAft>
              <a:buClr>
                <a:srgbClr val="E1001A"/>
              </a:buClr>
              <a:buFont typeface="Lucida Grande"/>
              <a:buChar char="–"/>
            </a:pPr>
            <a:r>
              <a:rPr lang="fr-FR" sz="2400" dirty="0" err="1" smtClean="0">
                <a:solidFill>
                  <a:srgbClr val="000000"/>
                </a:solidFill>
              </a:rPr>
              <a:t>Based</a:t>
            </a:r>
            <a:r>
              <a:rPr lang="fr-FR" sz="2400" dirty="0" smtClean="0">
                <a:solidFill>
                  <a:srgbClr val="000000"/>
                </a:solidFill>
              </a:rPr>
              <a:t> on a joint R&amp;D </a:t>
            </a:r>
            <a:r>
              <a:rPr lang="fr-FR" sz="2400" dirty="0" err="1" smtClean="0">
                <a:solidFill>
                  <a:srgbClr val="000000"/>
                </a:solidFill>
              </a:rPr>
              <a:t>roadmap</a:t>
            </a:r>
            <a:endParaRPr lang="fr-FR" sz="2400" dirty="0" smtClean="0">
              <a:solidFill>
                <a:srgbClr val="000000"/>
              </a:solidFill>
            </a:endParaRPr>
          </a:p>
          <a:p>
            <a:pPr marL="1190625" lvl="2" indent="-457200" eaLnBrk="1" hangingPunct="1">
              <a:spcAft>
                <a:spcPts val="600"/>
              </a:spcAft>
              <a:buClr>
                <a:srgbClr val="E1001A"/>
              </a:buClr>
              <a:buFont typeface="Lucida Grande"/>
              <a:buChar char="–"/>
            </a:pPr>
            <a:r>
              <a:rPr lang="fr-FR" sz="2400" dirty="0" smtClean="0">
                <a:solidFill>
                  <a:srgbClr val="000000"/>
                </a:solidFill>
              </a:rPr>
              <a:t>Long </a:t>
            </a:r>
            <a:r>
              <a:rPr lang="fr-FR" sz="2400" dirty="0" err="1" smtClean="0">
                <a:solidFill>
                  <a:srgbClr val="000000"/>
                </a:solidFill>
              </a:rPr>
              <a:t>term</a:t>
            </a:r>
            <a:r>
              <a:rPr lang="fr-FR" sz="2400" dirty="0" smtClean="0">
                <a:solidFill>
                  <a:srgbClr val="000000"/>
                </a:solidFill>
              </a:rPr>
              <a:t> ( 5 to 10 </a:t>
            </a:r>
            <a:r>
              <a:rPr lang="fr-FR" sz="2400" dirty="0" err="1" smtClean="0">
                <a:solidFill>
                  <a:srgbClr val="000000"/>
                </a:solidFill>
              </a:rPr>
              <a:t>years</a:t>
            </a:r>
            <a:r>
              <a:rPr lang="fr-FR" sz="2400" dirty="0" smtClean="0">
                <a:solidFill>
                  <a:srgbClr val="000000"/>
                </a:solidFill>
              </a:rPr>
              <a:t> ) </a:t>
            </a:r>
            <a:r>
              <a:rPr lang="fr-FR" sz="2400" dirty="0" err="1" smtClean="0">
                <a:solidFill>
                  <a:srgbClr val="000000"/>
                </a:solidFill>
              </a:rPr>
              <a:t>cooperation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project</a:t>
            </a:r>
            <a:endParaRPr lang="fr-FR" sz="2400" dirty="0" smtClean="0">
              <a:solidFill>
                <a:srgbClr val="000000"/>
              </a:solidFill>
            </a:endParaRPr>
          </a:p>
          <a:p>
            <a:pPr marL="733425" lvl="2" indent="0" eaLnBrk="1" hangingPunct="1">
              <a:buClr>
                <a:srgbClr val="E1001A"/>
              </a:buClr>
            </a:pP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7" name="il_fi" descr="http://upload.wikimedia.org/wikipedia/fr/f/f4/Alcatel_lucent_logo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" y="4383662"/>
            <a:ext cx="1728193" cy="852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http://upload.wikimedia.org/wikipedia/fr/7/73/Astrium-Logo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120" y="4809776"/>
            <a:ext cx="1665728" cy="44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l_fi" descr="http://upload.wikimedia.org/wikipedia/en/archive/b/b3/20110309193628%21Microsoft_Research_logo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056" y="4629435"/>
            <a:ext cx="1728192" cy="516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 descr="Total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544" y="4640067"/>
            <a:ext cx="1512168" cy="522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g1" descr="logo edf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054" y="4324264"/>
            <a:ext cx="999037" cy="883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416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MSR-Inria Joint </a:t>
            </a:r>
            <a:r>
              <a:rPr lang="en-US" dirty="0" smtClean="0"/>
              <a:t>Centre Overview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Paris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Director: Laurent </a:t>
            </a:r>
            <a:r>
              <a:rPr lang="en-US" dirty="0" err="1" smtClean="0"/>
              <a:t>Massoulié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" y="3209925"/>
            <a:ext cx="4778092" cy="293404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42" y="3222625"/>
            <a:ext cx="4407958" cy="293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7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Genesis and mission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Public-Private partnership between </a:t>
            </a:r>
            <a:r>
              <a:rPr lang="en-US" sz="2400" dirty="0" smtClean="0"/>
              <a:t>Microsoft Research (Europe and US) </a:t>
            </a:r>
            <a:r>
              <a:rPr lang="en-US" sz="2400" dirty="0"/>
              <a:t>and </a:t>
            </a:r>
            <a:r>
              <a:rPr lang="en-US" sz="2400" dirty="0" err="1"/>
              <a:t>Inria</a:t>
            </a:r>
            <a:endParaRPr lang="en-US" sz="2400" dirty="0"/>
          </a:p>
          <a:p>
            <a:pPr lvl="1"/>
            <a:r>
              <a:rPr lang="en-US" sz="2400" dirty="0"/>
              <a:t>Initiated in 2005</a:t>
            </a:r>
          </a:p>
          <a:p>
            <a:pPr lvl="1"/>
            <a:endParaRPr lang="en-US" sz="2400" dirty="0"/>
          </a:p>
          <a:p>
            <a:r>
              <a:rPr lang="en-US" sz="2400" dirty="0"/>
              <a:t>Aiming at basic research</a:t>
            </a:r>
          </a:p>
          <a:p>
            <a:pPr lvl="1"/>
            <a:r>
              <a:rPr lang="en-US" sz="2400" dirty="0"/>
              <a:t>Emphasis on scientific excellence </a:t>
            </a:r>
          </a:p>
          <a:p>
            <a:pPr lvl="1"/>
            <a:r>
              <a:rPr lang="en-US" sz="2400" dirty="0"/>
              <a:t>Dedicated to produce open-source software</a:t>
            </a:r>
          </a:p>
          <a:p>
            <a:pPr lvl="1"/>
            <a:r>
              <a:rPr lang="en-US" sz="2400" dirty="0"/>
              <a:t>Initially focused on formal methods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627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T3gMtdwMEOdNZb8zGSBc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hV.ifNgkke_kMADlZP4k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T3gMtdwMEOdNZb8zGSBc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T3gMtdwMEOdNZb8zGSBc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T3gMtdwMEOdNZb8zGSBc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T3gMtdwMEOdNZb8zGSBc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T3gMtdwMEOdNZb8zGSBc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LcIicErNUquMU9r1qGWP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hV.ifNgkke_kMADlZP4k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hV.ifNgkke_kMADlZP4kg"/>
</p:tagLst>
</file>

<file path=ppt/theme/theme1.xml><?xml version="1.0" encoding="utf-8"?>
<a:theme xmlns:a="http://schemas.openxmlformats.org/drawingml/2006/main" name="inr_PPT">
  <a:themeElements>
    <a:clrScheme name="masque_PPT 1">
      <a:dk1>
        <a:srgbClr val="000000"/>
      </a:dk1>
      <a:lt1>
        <a:srgbClr val="FFFFFF"/>
      </a:lt1>
      <a:dk2>
        <a:srgbClr val="808080"/>
      </a:dk2>
      <a:lt2>
        <a:srgbClr val="E1001A"/>
      </a:lt2>
      <a:accent1>
        <a:srgbClr val="1C4672"/>
      </a:accent1>
      <a:accent2>
        <a:srgbClr val="2C972E"/>
      </a:accent2>
      <a:accent3>
        <a:srgbClr val="FFFFFF"/>
      </a:accent3>
      <a:accent4>
        <a:srgbClr val="000000"/>
      </a:accent4>
      <a:accent5>
        <a:srgbClr val="ABB0BC"/>
      </a:accent5>
      <a:accent6>
        <a:srgbClr val="278829"/>
      </a:accent6>
      <a:hlink>
        <a:srgbClr val="732B4A"/>
      </a:hlink>
      <a:folHlink>
        <a:srgbClr val="595C6D"/>
      </a:folHlink>
    </a:clrScheme>
    <a:fontScheme name="masque_PPT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asque_PPT 1">
        <a:dk1>
          <a:srgbClr val="000000"/>
        </a:dk1>
        <a:lt1>
          <a:srgbClr val="FFFFFF"/>
        </a:lt1>
        <a:dk2>
          <a:srgbClr val="808080"/>
        </a:dk2>
        <a:lt2>
          <a:srgbClr val="E1001A"/>
        </a:lt2>
        <a:accent1>
          <a:srgbClr val="1C4672"/>
        </a:accent1>
        <a:accent2>
          <a:srgbClr val="2C972E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278829"/>
        </a:accent6>
        <a:hlink>
          <a:srgbClr val="732B4A"/>
        </a:hlink>
        <a:folHlink>
          <a:srgbClr val="595C6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exte et chapitre orange">
  <a:themeElements>
    <a:clrScheme name="Texte et chapitre orange 1">
      <a:dk1>
        <a:srgbClr val="000000"/>
      </a:dk1>
      <a:lt1>
        <a:srgbClr val="FFFFFF"/>
      </a:lt1>
      <a:dk2>
        <a:srgbClr val="808080"/>
      </a:dk2>
      <a:lt2>
        <a:srgbClr val="E1001A"/>
      </a:lt2>
      <a:accent1>
        <a:srgbClr val="1C4672"/>
      </a:accent1>
      <a:accent2>
        <a:srgbClr val="2C972E"/>
      </a:accent2>
      <a:accent3>
        <a:srgbClr val="FFFFFF"/>
      </a:accent3>
      <a:accent4>
        <a:srgbClr val="000000"/>
      </a:accent4>
      <a:accent5>
        <a:srgbClr val="ABB0BC"/>
      </a:accent5>
      <a:accent6>
        <a:srgbClr val="278829"/>
      </a:accent6>
      <a:hlink>
        <a:srgbClr val="732B4A"/>
      </a:hlink>
      <a:folHlink>
        <a:srgbClr val="595C6D"/>
      </a:folHlink>
    </a:clrScheme>
    <a:fontScheme name="Texte et chapitre orang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exte et chapitre orange 1">
        <a:dk1>
          <a:srgbClr val="000000"/>
        </a:dk1>
        <a:lt1>
          <a:srgbClr val="FFFFFF"/>
        </a:lt1>
        <a:dk2>
          <a:srgbClr val="808080"/>
        </a:dk2>
        <a:lt2>
          <a:srgbClr val="E1001A"/>
        </a:lt2>
        <a:accent1>
          <a:srgbClr val="1C4672"/>
        </a:accent1>
        <a:accent2>
          <a:srgbClr val="2C972E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278829"/>
        </a:accent6>
        <a:hlink>
          <a:srgbClr val="732B4A"/>
        </a:hlink>
        <a:folHlink>
          <a:srgbClr val="595C6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Mrs-Inria Joint Centre_UK_4_3">
  <a:themeElements>
    <a:clrScheme name="Couleurs MSR-Inria Joint Centre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BABABA"/>
      </a:accent1>
      <a:accent2>
        <a:srgbClr val="F15E33"/>
      </a:accent2>
      <a:accent3>
        <a:srgbClr val="7AC043"/>
      </a:accent3>
      <a:accent4>
        <a:srgbClr val="FCB72B"/>
      </a:accent4>
      <a:accent5>
        <a:srgbClr val="4BACC6"/>
      </a:accent5>
      <a:accent6>
        <a:srgbClr val="F79646"/>
      </a:accent6>
      <a:hlink>
        <a:srgbClr val="299FDC"/>
      </a:hlink>
      <a:folHlink>
        <a:srgbClr val="5A5A5A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9_ALU 2011">
  <a:themeElements>
    <a:clrScheme name="9_ALU 2011 1">
      <a:dk1>
        <a:srgbClr val="000000"/>
      </a:dk1>
      <a:lt1>
        <a:srgbClr val="FFFFFF"/>
      </a:lt1>
      <a:dk2>
        <a:srgbClr val="00747A"/>
      </a:dk2>
      <a:lt2>
        <a:srgbClr val="CF0072"/>
      </a:lt2>
      <a:accent1>
        <a:srgbClr val="34B4E4"/>
      </a:accent1>
      <a:accent2>
        <a:srgbClr val="AA9C8F"/>
      </a:accent2>
      <a:accent3>
        <a:srgbClr val="FFFFFF"/>
      </a:accent3>
      <a:accent4>
        <a:srgbClr val="000000"/>
      </a:accent4>
      <a:accent5>
        <a:srgbClr val="AED6EF"/>
      </a:accent5>
      <a:accent6>
        <a:srgbClr val="9A8D81"/>
      </a:accent6>
      <a:hlink>
        <a:srgbClr val="412D5D"/>
      </a:hlink>
      <a:folHlink>
        <a:srgbClr val="00B2A9"/>
      </a:folHlink>
    </a:clrScheme>
    <a:fontScheme name="9_ALU 201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ALU 2011 1">
        <a:dk1>
          <a:srgbClr val="000000"/>
        </a:dk1>
        <a:lt1>
          <a:srgbClr val="FFFFFF"/>
        </a:lt1>
        <a:dk2>
          <a:srgbClr val="00747A"/>
        </a:dk2>
        <a:lt2>
          <a:srgbClr val="CF0072"/>
        </a:lt2>
        <a:accent1>
          <a:srgbClr val="34B4E4"/>
        </a:accent1>
        <a:accent2>
          <a:srgbClr val="AA9C8F"/>
        </a:accent2>
        <a:accent3>
          <a:srgbClr val="FFFFFF"/>
        </a:accent3>
        <a:accent4>
          <a:srgbClr val="000000"/>
        </a:accent4>
        <a:accent5>
          <a:srgbClr val="AED6EF"/>
        </a:accent5>
        <a:accent6>
          <a:srgbClr val="9A8D81"/>
        </a:accent6>
        <a:hlink>
          <a:srgbClr val="412D5D"/>
        </a:hlink>
        <a:folHlink>
          <a:srgbClr val="00B2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Texte et chapitre rouge">
  <a:themeElements>
    <a:clrScheme name="Texte et chapitre rouge 1">
      <a:dk1>
        <a:srgbClr val="000000"/>
      </a:dk1>
      <a:lt1>
        <a:srgbClr val="FFFFFF"/>
      </a:lt1>
      <a:dk2>
        <a:srgbClr val="808080"/>
      </a:dk2>
      <a:lt2>
        <a:srgbClr val="E1001A"/>
      </a:lt2>
      <a:accent1>
        <a:srgbClr val="1C4672"/>
      </a:accent1>
      <a:accent2>
        <a:srgbClr val="2C972E"/>
      </a:accent2>
      <a:accent3>
        <a:srgbClr val="FFFFFF"/>
      </a:accent3>
      <a:accent4>
        <a:srgbClr val="000000"/>
      </a:accent4>
      <a:accent5>
        <a:srgbClr val="ABB0BC"/>
      </a:accent5>
      <a:accent6>
        <a:srgbClr val="278829"/>
      </a:accent6>
      <a:hlink>
        <a:srgbClr val="732B4A"/>
      </a:hlink>
      <a:folHlink>
        <a:srgbClr val="595C6D"/>
      </a:folHlink>
    </a:clrScheme>
    <a:fontScheme name="Texte et chapitre rouge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exte et chapitre rouge 1">
        <a:dk1>
          <a:srgbClr val="000000"/>
        </a:dk1>
        <a:lt1>
          <a:srgbClr val="FFFFFF"/>
        </a:lt1>
        <a:dk2>
          <a:srgbClr val="808080"/>
        </a:dk2>
        <a:lt2>
          <a:srgbClr val="E1001A"/>
        </a:lt2>
        <a:accent1>
          <a:srgbClr val="1C4672"/>
        </a:accent1>
        <a:accent2>
          <a:srgbClr val="2C972E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278829"/>
        </a:accent6>
        <a:hlink>
          <a:srgbClr val="732B4A"/>
        </a:hlink>
        <a:folHlink>
          <a:srgbClr val="595C6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uv visuel et sommaire">
  <a:themeElements>
    <a:clrScheme name="Couv visuel et sommaire 1">
      <a:dk1>
        <a:srgbClr val="000000"/>
      </a:dk1>
      <a:lt1>
        <a:srgbClr val="FFFFFF"/>
      </a:lt1>
      <a:dk2>
        <a:srgbClr val="808080"/>
      </a:dk2>
      <a:lt2>
        <a:srgbClr val="E1001A"/>
      </a:lt2>
      <a:accent1>
        <a:srgbClr val="1C4672"/>
      </a:accent1>
      <a:accent2>
        <a:srgbClr val="2C972E"/>
      </a:accent2>
      <a:accent3>
        <a:srgbClr val="FFFFFF"/>
      </a:accent3>
      <a:accent4>
        <a:srgbClr val="000000"/>
      </a:accent4>
      <a:accent5>
        <a:srgbClr val="ABB0BC"/>
      </a:accent5>
      <a:accent6>
        <a:srgbClr val="278829"/>
      </a:accent6>
      <a:hlink>
        <a:srgbClr val="732B4A"/>
      </a:hlink>
      <a:folHlink>
        <a:srgbClr val="595C6D"/>
      </a:folHlink>
    </a:clrScheme>
    <a:fontScheme name="Couv visuel et sommair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ouv visuel et sommaire 1">
        <a:dk1>
          <a:srgbClr val="000000"/>
        </a:dk1>
        <a:lt1>
          <a:srgbClr val="FFFFFF"/>
        </a:lt1>
        <a:dk2>
          <a:srgbClr val="808080"/>
        </a:dk2>
        <a:lt2>
          <a:srgbClr val="E1001A"/>
        </a:lt2>
        <a:accent1>
          <a:srgbClr val="1C4672"/>
        </a:accent1>
        <a:accent2>
          <a:srgbClr val="2C972E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278829"/>
        </a:accent6>
        <a:hlink>
          <a:srgbClr val="732B4A"/>
        </a:hlink>
        <a:folHlink>
          <a:srgbClr val="595C6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uv logo equipe  et dernière">
  <a:themeElements>
    <a:clrScheme name="Couv logo equipe  et dernière 1">
      <a:dk1>
        <a:srgbClr val="000000"/>
      </a:dk1>
      <a:lt1>
        <a:srgbClr val="FFFFFF"/>
      </a:lt1>
      <a:dk2>
        <a:srgbClr val="808080"/>
      </a:dk2>
      <a:lt2>
        <a:srgbClr val="E1001A"/>
      </a:lt2>
      <a:accent1>
        <a:srgbClr val="1C4672"/>
      </a:accent1>
      <a:accent2>
        <a:srgbClr val="2C972E"/>
      </a:accent2>
      <a:accent3>
        <a:srgbClr val="FFFFFF"/>
      </a:accent3>
      <a:accent4>
        <a:srgbClr val="000000"/>
      </a:accent4>
      <a:accent5>
        <a:srgbClr val="ABB0BC"/>
      </a:accent5>
      <a:accent6>
        <a:srgbClr val="278829"/>
      </a:accent6>
      <a:hlink>
        <a:srgbClr val="732B4A"/>
      </a:hlink>
      <a:folHlink>
        <a:srgbClr val="595C6D"/>
      </a:folHlink>
    </a:clrScheme>
    <a:fontScheme name="Couv logo equipe  et dernièr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ouv logo equipe  et dernière 1">
        <a:dk1>
          <a:srgbClr val="000000"/>
        </a:dk1>
        <a:lt1>
          <a:srgbClr val="FFFFFF"/>
        </a:lt1>
        <a:dk2>
          <a:srgbClr val="808080"/>
        </a:dk2>
        <a:lt2>
          <a:srgbClr val="E1001A"/>
        </a:lt2>
        <a:accent1>
          <a:srgbClr val="1C4672"/>
        </a:accent1>
        <a:accent2>
          <a:srgbClr val="2C972E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278829"/>
        </a:accent6>
        <a:hlink>
          <a:srgbClr val="732B4A"/>
        </a:hlink>
        <a:folHlink>
          <a:srgbClr val="595C6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xte et chapitre rouge">
  <a:themeElements>
    <a:clrScheme name="Texte et chapitre rouge 1">
      <a:dk1>
        <a:srgbClr val="000000"/>
      </a:dk1>
      <a:lt1>
        <a:srgbClr val="FFFFFF"/>
      </a:lt1>
      <a:dk2>
        <a:srgbClr val="808080"/>
      </a:dk2>
      <a:lt2>
        <a:srgbClr val="E1001A"/>
      </a:lt2>
      <a:accent1>
        <a:srgbClr val="1C4672"/>
      </a:accent1>
      <a:accent2>
        <a:srgbClr val="2C972E"/>
      </a:accent2>
      <a:accent3>
        <a:srgbClr val="FFFFFF"/>
      </a:accent3>
      <a:accent4>
        <a:srgbClr val="000000"/>
      </a:accent4>
      <a:accent5>
        <a:srgbClr val="ABB0BC"/>
      </a:accent5>
      <a:accent6>
        <a:srgbClr val="278829"/>
      </a:accent6>
      <a:hlink>
        <a:srgbClr val="732B4A"/>
      </a:hlink>
      <a:folHlink>
        <a:srgbClr val="595C6D"/>
      </a:folHlink>
    </a:clrScheme>
    <a:fontScheme name="Texte et chapitre roug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exte et chapitre rouge 1">
        <a:dk1>
          <a:srgbClr val="000000"/>
        </a:dk1>
        <a:lt1>
          <a:srgbClr val="FFFFFF"/>
        </a:lt1>
        <a:dk2>
          <a:srgbClr val="808080"/>
        </a:dk2>
        <a:lt2>
          <a:srgbClr val="E1001A"/>
        </a:lt2>
        <a:accent1>
          <a:srgbClr val="1C4672"/>
        </a:accent1>
        <a:accent2>
          <a:srgbClr val="2C972E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278829"/>
        </a:accent6>
        <a:hlink>
          <a:srgbClr val="732B4A"/>
        </a:hlink>
        <a:folHlink>
          <a:srgbClr val="595C6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xte et chapitre bleu">
  <a:themeElements>
    <a:clrScheme name="Texte et chapitre bleu 1">
      <a:dk1>
        <a:srgbClr val="000000"/>
      </a:dk1>
      <a:lt1>
        <a:srgbClr val="FFFFFF"/>
      </a:lt1>
      <a:dk2>
        <a:srgbClr val="808080"/>
      </a:dk2>
      <a:lt2>
        <a:srgbClr val="E1001A"/>
      </a:lt2>
      <a:accent1>
        <a:srgbClr val="1C4672"/>
      </a:accent1>
      <a:accent2>
        <a:srgbClr val="2C972E"/>
      </a:accent2>
      <a:accent3>
        <a:srgbClr val="FFFFFF"/>
      </a:accent3>
      <a:accent4>
        <a:srgbClr val="000000"/>
      </a:accent4>
      <a:accent5>
        <a:srgbClr val="ABB0BC"/>
      </a:accent5>
      <a:accent6>
        <a:srgbClr val="278829"/>
      </a:accent6>
      <a:hlink>
        <a:srgbClr val="732B4A"/>
      </a:hlink>
      <a:folHlink>
        <a:srgbClr val="595C6D"/>
      </a:folHlink>
    </a:clrScheme>
    <a:fontScheme name="Texte et chapitre bleu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exte et chapitre bleu 1">
        <a:dk1>
          <a:srgbClr val="000000"/>
        </a:dk1>
        <a:lt1>
          <a:srgbClr val="FFFFFF"/>
        </a:lt1>
        <a:dk2>
          <a:srgbClr val="808080"/>
        </a:dk2>
        <a:lt2>
          <a:srgbClr val="E1001A"/>
        </a:lt2>
        <a:accent1>
          <a:srgbClr val="1C4672"/>
        </a:accent1>
        <a:accent2>
          <a:srgbClr val="2C972E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278829"/>
        </a:accent6>
        <a:hlink>
          <a:srgbClr val="732B4A"/>
        </a:hlink>
        <a:folHlink>
          <a:srgbClr val="595C6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xte et chapitre vert">
  <a:themeElements>
    <a:clrScheme name="Texte et chapitre vert 1">
      <a:dk1>
        <a:srgbClr val="000000"/>
      </a:dk1>
      <a:lt1>
        <a:srgbClr val="FFFFFF"/>
      </a:lt1>
      <a:dk2>
        <a:srgbClr val="808080"/>
      </a:dk2>
      <a:lt2>
        <a:srgbClr val="E1001A"/>
      </a:lt2>
      <a:accent1>
        <a:srgbClr val="1C4672"/>
      </a:accent1>
      <a:accent2>
        <a:srgbClr val="2C972E"/>
      </a:accent2>
      <a:accent3>
        <a:srgbClr val="FFFFFF"/>
      </a:accent3>
      <a:accent4>
        <a:srgbClr val="000000"/>
      </a:accent4>
      <a:accent5>
        <a:srgbClr val="ABB0BC"/>
      </a:accent5>
      <a:accent6>
        <a:srgbClr val="278829"/>
      </a:accent6>
      <a:hlink>
        <a:srgbClr val="732B4A"/>
      </a:hlink>
      <a:folHlink>
        <a:srgbClr val="595C6D"/>
      </a:folHlink>
    </a:clrScheme>
    <a:fontScheme name="Texte et chapitre vert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exte et chapitre vert 1">
        <a:dk1>
          <a:srgbClr val="000000"/>
        </a:dk1>
        <a:lt1>
          <a:srgbClr val="FFFFFF"/>
        </a:lt1>
        <a:dk2>
          <a:srgbClr val="808080"/>
        </a:dk2>
        <a:lt2>
          <a:srgbClr val="E1001A"/>
        </a:lt2>
        <a:accent1>
          <a:srgbClr val="1C4672"/>
        </a:accent1>
        <a:accent2>
          <a:srgbClr val="2C972E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278829"/>
        </a:accent6>
        <a:hlink>
          <a:srgbClr val="732B4A"/>
        </a:hlink>
        <a:folHlink>
          <a:srgbClr val="595C6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xte et chapitre violet">
  <a:themeElements>
    <a:clrScheme name="Texte et chapitre violet 1">
      <a:dk1>
        <a:srgbClr val="000000"/>
      </a:dk1>
      <a:lt1>
        <a:srgbClr val="FFFFFF"/>
      </a:lt1>
      <a:dk2>
        <a:srgbClr val="808080"/>
      </a:dk2>
      <a:lt2>
        <a:srgbClr val="E1001A"/>
      </a:lt2>
      <a:accent1>
        <a:srgbClr val="1C4672"/>
      </a:accent1>
      <a:accent2>
        <a:srgbClr val="2C972E"/>
      </a:accent2>
      <a:accent3>
        <a:srgbClr val="FFFFFF"/>
      </a:accent3>
      <a:accent4>
        <a:srgbClr val="000000"/>
      </a:accent4>
      <a:accent5>
        <a:srgbClr val="ABB0BC"/>
      </a:accent5>
      <a:accent6>
        <a:srgbClr val="278829"/>
      </a:accent6>
      <a:hlink>
        <a:srgbClr val="732B4A"/>
      </a:hlink>
      <a:folHlink>
        <a:srgbClr val="595C6D"/>
      </a:folHlink>
    </a:clrScheme>
    <a:fontScheme name="Texte et chapitre violet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exte et chapitre violet 1">
        <a:dk1>
          <a:srgbClr val="000000"/>
        </a:dk1>
        <a:lt1>
          <a:srgbClr val="FFFFFF"/>
        </a:lt1>
        <a:dk2>
          <a:srgbClr val="808080"/>
        </a:dk2>
        <a:lt2>
          <a:srgbClr val="E1001A"/>
        </a:lt2>
        <a:accent1>
          <a:srgbClr val="1C4672"/>
        </a:accent1>
        <a:accent2>
          <a:srgbClr val="2C972E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278829"/>
        </a:accent6>
        <a:hlink>
          <a:srgbClr val="732B4A"/>
        </a:hlink>
        <a:folHlink>
          <a:srgbClr val="595C6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exte et chapitre gris">
  <a:themeElements>
    <a:clrScheme name="Texte et chapitre gris 1">
      <a:dk1>
        <a:srgbClr val="000000"/>
      </a:dk1>
      <a:lt1>
        <a:srgbClr val="FFFFFF"/>
      </a:lt1>
      <a:dk2>
        <a:srgbClr val="808080"/>
      </a:dk2>
      <a:lt2>
        <a:srgbClr val="E1001A"/>
      </a:lt2>
      <a:accent1>
        <a:srgbClr val="1C4672"/>
      </a:accent1>
      <a:accent2>
        <a:srgbClr val="2C972E"/>
      </a:accent2>
      <a:accent3>
        <a:srgbClr val="FFFFFF"/>
      </a:accent3>
      <a:accent4>
        <a:srgbClr val="000000"/>
      </a:accent4>
      <a:accent5>
        <a:srgbClr val="ABB0BC"/>
      </a:accent5>
      <a:accent6>
        <a:srgbClr val="278829"/>
      </a:accent6>
      <a:hlink>
        <a:srgbClr val="732B4A"/>
      </a:hlink>
      <a:folHlink>
        <a:srgbClr val="595C6D"/>
      </a:folHlink>
    </a:clrScheme>
    <a:fontScheme name="Texte et chapitre gris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exte et chapitre gris 1">
        <a:dk1>
          <a:srgbClr val="000000"/>
        </a:dk1>
        <a:lt1>
          <a:srgbClr val="FFFFFF"/>
        </a:lt1>
        <a:dk2>
          <a:srgbClr val="808080"/>
        </a:dk2>
        <a:lt2>
          <a:srgbClr val="E1001A"/>
        </a:lt2>
        <a:accent1>
          <a:srgbClr val="1C4672"/>
        </a:accent1>
        <a:accent2>
          <a:srgbClr val="2C972E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278829"/>
        </a:accent6>
        <a:hlink>
          <a:srgbClr val="732B4A"/>
        </a:hlink>
        <a:folHlink>
          <a:srgbClr val="595C6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exte et chapitre kaki">
  <a:themeElements>
    <a:clrScheme name="Texte et chapitre kaki 1">
      <a:dk1>
        <a:srgbClr val="000000"/>
      </a:dk1>
      <a:lt1>
        <a:srgbClr val="FFFFFF"/>
      </a:lt1>
      <a:dk2>
        <a:srgbClr val="808080"/>
      </a:dk2>
      <a:lt2>
        <a:srgbClr val="E1001A"/>
      </a:lt2>
      <a:accent1>
        <a:srgbClr val="1C4672"/>
      </a:accent1>
      <a:accent2>
        <a:srgbClr val="2C972E"/>
      </a:accent2>
      <a:accent3>
        <a:srgbClr val="FFFFFF"/>
      </a:accent3>
      <a:accent4>
        <a:srgbClr val="000000"/>
      </a:accent4>
      <a:accent5>
        <a:srgbClr val="ABB0BC"/>
      </a:accent5>
      <a:accent6>
        <a:srgbClr val="278829"/>
      </a:accent6>
      <a:hlink>
        <a:srgbClr val="732B4A"/>
      </a:hlink>
      <a:folHlink>
        <a:srgbClr val="595C6D"/>
      </a:folHlink>
    </a:clrScheme>
    <a:fontScheme name="Texte et chapitre kaki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exte et chapitre kaki 1">
        <a:dk1>
          <a:srgbClr val="000000"/>
        </a:dk1>
        <a:lt1>
          <a:srgbClr val="FFFFFF"/>
        </a:lt1>
        <a:dk2>
          <a:srgbClr val="808080"/>
        </a:dk2>
        <a:lt2>
          <a:srgbClr val="E1001A"/>
        </a:lt2>
        <a:accent1>
          <a:srgbClr val="1C4672"/>
        </a:accent1>
        <a:accent2>
          <a:srgbClr val="2C972E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278829"/>
        </a:accent6>
        <a:hlink>
          <a:srgbClr val="732B4A"/>
        </a:hlink>
        <a:folHlink>
          <a:srgbClr val="595C6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inr_PPT.pot</Template>
  <TotalTime>14835</TotalTime>
  <Words>2007</Words>
  <Application>Microsoft Office PowerPoint</Application>
  <PresentationFormat>On-screen Show (4:3)</PresentationFormat>
  <Paragraphs>454</Paragraphs>
  <Slides>48</Slides>
  <Notes>21</Notes>
  <HiddenSlides>15</HiddenSlides>
  <MMClips>3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inr_PPT</vt:lpstr>
      <vt:lpstr>Couv visuel et sommaire</vt:lpstr>
      <vt:lpstr>Couv logo equipe  et dernière</vt:lpstr>
      <vt:lpstr>Texte et chapitre rouge</vt:lpstr>
      <vt:lpstr>Texte et chapitre bleu</vt:lpstr>
      <vt:lpstr>Texte et chapitre vert</vt:lpstr>
      <vt:lpstr>Texte et chapitre violet</vt:lpstr>
      <vt:lpstr>Texte et chapitre gris</vt:lpstr>
      <vt:lpstr>Texte et chapitre kaki</vt:lpstr>
      <vt:lpstr>Texte et chapitre orange</vt:lpstr>
      <vt:lpstr>Mrs-Inria Joint Centre_UK_4_3</vt:lpstr>
      <vt:lpstr>9_ALU 2011</vt:lpstr>
      <vt:lpstr>1_Texte et chapitre rouge</vt:lpstr>
      <vt:lpstr>Working with companies,  the Inria way : From research partnership to technology transfer</vt:lpstr>
      <vt:lpstr>Inria at a glance</vt:lpstr>
      <vt:lpstr>Transfer @ Inria</vt:lpstr>
      <vt:lpstr>Transfer pathways @ Inria</vt:lpstr>
      <vt:lpstr>French and european contexts,  for transfer @ Inria</vt:lpstr>
      <vt:lpstr>Joint Labs</vt:lpstr>
      <vt:lpstr>Joint Labs with « big » companies</vt:lpstr>
      <vt:lpstr>MSR-Inria Joint Centre Overview  Paris  Director: Laurent Massoulié</vt:lpstr>
      <vt:lpstr>Genesis and mission</vt:lpstr>
      <vt:lpstr>Expanding portfolio of projects</vt:lpstr>
      <vt:lpstr>Highlights</vt:lpstr>
      <vt:lpstr>Highlights</vt:lpstr>
      <vt:lpstr> Smart Atlas for 4-D Cardiac Images</vt:lpstr>
      <vt:lpstr>Cardiac Motion Tracking  with uncertainty estimation</vt:lpstr>
      <vt:lpstr>Highlights</vt:lpstr>
      <vt:lpstr>Numbers</vt:lpstr>
      <vt:lpstr>CBT - CUSTOMER PROOF POINTS </vt:lpstr>
      <vt:lpstr>History of a cooperation</vt:lpstr>
      <vt:lpstr>Objectives of our common lab</vt:lpstr>
      <vt:lpstr>Some Good practices</vt:lpstr>
      <vt:lpstr>Some Good practices</vt:lpstr>
      <vt:lpstr>Three research tracks</vt:lpstr>
      <vt:lpstr>Outcomes of phase  1</vt:lpstr>
      <vt:lpstr>A retrospective of 2008-2012  Common Lab Phase 1  </vt:lpstr>
      <vt:lpstr>Channel Powers “Equalization” in Wavelength Switched Optical Network INRIA team : DISTRIBCOM / E. Fabre</vt:lpstr>
      <vt:lpstr>Channel Powers “Equalization” in Wavelength Switched Optical Network</vt:lpstr>
      <vt:lpstr>Self adaptation of radio parameters in cellular networks   INRIA teams : TREC, MESCAL, MAESTRO, SOCRATE</vt:lpstr>
      <vt:lpstr>Case of small cell networks</vt:lpstr>
      <vt:lpstr>Results</vt:lpstr>
      <vt:lpstr>Application of Super resolution: advanced features to IMS based communication applications of Alcatel Lucent INRIA TEAM: TEMICS</vt:lpstr>
      <vt:lpstr>2013-2017  Common Lab Phase 2</vt:lpstr>
      <vt:lpstr>Objectives of our common lab</vt:lpstr>
      <vt:lpstr>5 ADR</vt:lpstr>
      <vt:lpstr>Conclusion</vt:lpstr>
      <vt:lpstr>Innovation Labs</vt:lpstr>
      <vt:lpstr>Innovation Labs with SMEs</vt:lpstr>
      <vt:lpstr>An example</vt:lpstr>
      <vt:lpstr>PowerPoint Presentation</vt:lpstr>
      <vt:lpstr>Creation of start-ups</vt:lpstr>
      <vt:lpstr>Company start-ups</vt:lpstr>
      <vt:lpstr>A way for transfer</vt:lpstr>
      <vt:lpstr>A nice story</vt:lpstr>
      <vt:lpstr>EIT ICT Labs</vt:lpstr>
      <vt:lpstr>6 European colocations bringing  together top ICT players</vt:lpstr>
      <vt:lpstr>Paris Node Partners</vt:lpstr>
      <vt:lpstr>French Node Organization 1 Site in Paris / 2 Satellites (Rennes, Sophia-Antipolis)</vt:lpstr>
      <vt:lpstr>Conclusion</vt:lpstr>
      <vt:lpstr>Conclusion - discussion</vt:lpstr>
    </vt:vector>
  </TitlesOfParts>
  <Company>inria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SUR 1 OU 2 LIGNES MAXIMUM</dc:title>
  <dc:creator>Hervé MATHIEU</dc:creator>
  <cp:lastModifiedBy>blankers</cp:lastModifiedBy>
  <cp:revision>137</cp:revision>
  <cp:lastPrinted>2013-11-26T15:05:39Z</cp:lastPrinted>
  <dcterms:created xsi:type="dcterms:W3CDTF">2011-10-22T09:46:56Z</dcterms:created>
  <dcterms:modified xsi:type="dcterms:W3CDTF">2013-11-26T15:09:24Z</dcterms:modified>
</cp:coreProperties>
</file>