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7" r:id="rId14"/>
    <p:sldId id="270" r:id="rId15"/>
    <p:sldId id="271" r:id="rId16"/>
    <p:sldId id="272" r:id="rId17"/>
    <p:sldId id="273" r:id="rId18"/>
    <p:sldId id="278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8" autoAdjust="0"/>
    <p:restoredTop sz="94660"/>
  </p:normalViewPr>
  <p:slideViewPr>
    <p:cSldViewPr>
      <p:cViewPr>
        <p:scale>
          <a:sx n="86" d="100"/>
          <a:sy n="86" d="100"/>
        </p:scale>
        <p:origin x="-35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7A48D-EB8A-426B-A8BB-181947AB7494}" type="datetimeFigureOut">
              <a:rPr lang="en-GB" smtClean="0"/>
              <a:pPr/>
              <a:t>02/06/2014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0865-D5F2-4F02-84BB-3B3E3A0196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7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018E8-7F17-40A4-9D0B-06C77012EA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018E8-7F17-40A4-9D0B-06C77012EA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3482E-A003-4C00-940A-B770B4BEC922}" type="slidenum">
              <a:rPr lang="en-US"/>
              <a:pPr/>
              <a:t>16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2" y="6274710"/>
            <a:ext cx="1243703" cy="25104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018E8-7F17-40A4-9D0B-06C77012EAF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</a:t>
            </a:r>
            <a:r>
              <a:rPr lang="en-US" baseline="0" dirty="0" smtClean="0"/>
              <a:t> distribution doesn’t work </a:t>
            </a:r>
          </a:p>
          <a:p>
            <a:r>
              <a:rPr lang="en-US" baseline="0" dirty="0" smtClean="0"/>
              <a:t>the web is not a database (and never will </a:t>
            </a:r>
            <a:r>
              <a:rPr lang="en-US" baseline="0" smtClean="0"/>
              <a:t>be)</a:t>
            </a:r>
          </a:p>
          <a:p>
            <a:endParaRPr lang="en-US" baseline="0" smtClean="0"/>
          </a:p>
          <a:p>
            <a:r>
              <a:rPr lang="en-US" baseline="0" smtClean="0"/>
              <a:t>@@ADD: even worse for long tail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018E8-7F17-40A4-9D0B-06C77012EAF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73C5-A86C-4C5A-B3B0-99A44B295E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9EB5-64BF-4E9E-A995-846B5024F1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73C5-A86C-4C5A-B3B0-99A44B295E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9EB5-64BF-4E9E-A995-846B5024F1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73C5-A86C-4C5A-B3B0-99A44B295E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9EB5-64BF-4E9E-A995-846B5024F1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73C5-A86C-4C5A-B3B0-99A44B295E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9EB5-64BF-4E9E-A995-846B5024F1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73C5-A86C-4C5A-B3B0-99A44B295E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9EB5-64BF-4E9E-A995-846B5024F1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73C5-A86C-4C5A-B3B0-99A44B295E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9EB5-64BF-4E9E-A995-846B5024F1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73C5-A86C-4C5A-B3B0-99A44B295E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9EB5-64BF-4E9E-A995-846B5024F1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73C5-A86C-4C5A-B3B0-99A44B295E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9EB5-64BF-4E9E-A995-846B5024F1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73C5-A86C-4C5A-B3B0-99A44B295E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9EB5-64BF-4E9E-A995-846B5024F1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73C5-A86C-4C5A-B3B0-99A44B295E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9EB5-64BF-4E9E-A995-846B5024F1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73C5-A86C-4C5A-B3B0-99A44B295E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9EB5-64BF-4E9E-A995-846B5024F1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073C5-A86C-4C5A-B3B0-99A44B295E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9EB5-64BF-4E9E-A995-846B5024F1F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weather-ont.html" TargetMode="External"/><Relationship Id="rId3" Type="http://schemas.openxmlformats.org/officeDocument/2006/relationships/hyperlink" Target="http://www.amazon.com/exec/obidos/tg/browse/-/5174/104-2676291-2419941" TargetMode="External"/><Relationship Id="rId7" Type="http://schemas.openxmlformats.org/officeDocument/2006/relationships/hyperlink" Target="http://schema.org/docs/ful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bi.ac.uk/compneur-srv/sbo-main/displayTree.do?expandAll=coll&amp;nodeId=1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www.godatabase.org/cgi-bin/amigo/go.cgi?search_constraint=terms&amp;action=replace_tree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musicmoz.org/" TargetMode="Externa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google.nl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data-gov.tw.rpi.edu/wiki/Demo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What%20is%20Metaweb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tBSdYi4EY3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Frank </a:t>
            </a:r>
            <a:r>
              <a:rPr lang="en-GB" smtClean="0">
                <a:solidFill>
                  <a:schemeClr val="tx1"/>
                </a:solidFill>
              </a:rPr>
              <a:t>van Harmelen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3608" y="314442"/>
            <a:ext cx="7017815" cy="21246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Semantics: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where are we now,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where should we go?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logo-new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5526" y="3861048"/>
            <a:ext cx="4862738" cy="981899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496" y="5589240"/>
            <a:ext cx="2166106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333333"/>
                </a:solidFill>
                <a:latin typeface="Arial" charset="0"/>
              </a:rPr>
              <a:t>Creative Commons </a:t>
            </a:r>
            <a:r>
              <a:rPr lang="en-US" sz="1200" dirty="0" smtClean="0">
                <a:solidFill>
                  <a:srgbClr val="333333"/>
                </a:solidFill>
                <a:latin typeface="Arial" charset="0"/>
              </a:rPr>
              <a:t>CC </a:t>
            </a:r>
            <a:r>
              <a:rPr lang="en-US" sz="1200" dirty="0">
                <a:solidFill>
                  <a:srgbClr val="333333"/>
                </a:solidFill>
                <a:latin typeface="Arial" charset="0"/>
              </a:rPr>
              <a:t>BY 3.0: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333333"/>
                </a:solidFill>
                <a:latin typeface="Arial" charset="0"/>
              </a:rPr>
              <a:t>allowed to share &amp; remix </a:t>
            </a:r>
            <a:r>
              <a:rPr lang="en-US" sz="1200" dirty="0" smtClean="0">
                <a:solidFill>
                  <a:srgbClr val="333333"/>
                </a:solidFill>
                <a:latin typeface="Arial" charset="0"/>
              </a:rPr>
              <a:t/>
            </a:r>
            <a:br>
              <a:rPr lang="en-US" sz="1200" dirty="0" smtClean="0">
                <a:solidFill>
                  <a:srgbClr val="333333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333333"/>
                </a:solidFill>
                <a:latin typeface="Arial" charset="0"/>
              </a:rPr>
              <a:t>(</a:t>
            </a:r>
            <a:r>
              <a:rPr lang="en-US" sz="1200" dirty="0">
                <a:solidFill>
                  <a:srgbClr val="333333"/>
                </a:solidFill>
                <a:latin typeface="Arial" charset="0"/>
              </a:rPr>
              <a:t>also commercial)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333333"/>
                </a:solidFill>
                <a:latin typeface="Arial" charset="0"/>
              </a:rPr>
              <a:t>but must attribute</a:t>
            </a:r>
          </a:p>
        </p:txBody>
      </p:sp>
      <p:pic>
        <p:nvPicPr>
          <p:cNvPr id="11" name="Picture 2" descr="http://mirrors.creativecommons.org/presskit/buttons/88x31/png/b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4123"/>
            <a:ext cx="1440159" cy="503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P1+P2+P3 = Giant Global Graph</a:t>
            </a:r>
            <a:endParaRPr lang="en-GB" dirty="0"/>
          </a:p>
        </p:txBody>
      </p:sp>
      <p:pic>
        <p:nvPicPr>
          <p:cNvPr id="3" name="Picture 2" descr="D:\FRANKH\SemWeb\ISWC2011\drawings\3b-Network-circ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836712"/>
            <a:ext cx="5976664" cy="5976664"/>
          </a:xfrm>
          <a:prstGeom prst="rect">
            <a:avLst/>
          </a:prstGeom>
          <a:noFill/>
        </p:spPr>
      </p:pic>
      <p:pic>
        <p:nvPicPr>
          <p:cNvPr id="4" name="Picture 2" descr="http://www.w3.org/RDF/icons/rdf_w3c_icon.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799"/>
            <a:ext cx="1123950" cy="1219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P4. explicit &amp; formal semantics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6" y="2143397"/>
            <a:ext cx="5688632" cy="279777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assign types to things</a:t>
            </a:r>
          </a:p>
          <a:p>
            <a:r>
              <a:rPr lang="en-GB" dirty="0" smtClean="0"/>
              <a:t>assign types to relations</a:t>
            </a:r>
          </a:p>
          <a:p>
            <a:r>
              <a:rPr lang="en-GB" dirty="0" smtClean="0"/>
              <a:t>organise types in a hierarchy</a:t>
            </a:r>
          </a:p>
          <a:p>
            <a:r>
              <a:rPr lang="en-US" dirty="0" err="1" smtClean="0"/>
              <a:t>empose</a:t>
            </a:r>
            <a:r>
              <a:rPr lang="en-US" dirty="0" smtClean="0"/>
              <a:t> constraints on </a:t>
            </a:r>
            <a:br>
              <a:rPr lang="en-US" dirty="0" smtClean="0"/>
            </a:br>
            <a:r>
              <a:rPr lang="en-US" dirty="0" smtClean="0"/>
              <a:t>possible interpretations </a:t>
            </a:r>
            <a:endParaRPr lang="en-GB" dirty="0"/>
          </a:p>
        </p:txBody>
      </p:sp>
      <p:pic>
        <p:nvPicPr>
          <p:cNvPr id="5" name="Picture 2" descr="D:\FRANKH\SemWeb\ISWC2011\drawings\3a-Hierarchy-circ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712" y="2754208"/>
            <a:ext cx="4103792" cy="4103792"/>
          </a:xfrm>
          <a:prstGeom prst="rect">
            <a:avLst/>
          </a:prstGeom>
          <a:noFill/>
        </p:spPr>
      </p:pic>
      <p:pic>
        <p:nvPicPr>
          <p:cNvPr id="6" name="Picture 2" descr="http://www.w3.org/RDF/icons/rdf_w3c_icon.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799"/>
            <a:ext cx="1123950" cy="1219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281340" y="4953002"/>
            <a:ext cx="985838" cy="1931988"/>
            <a:chOff x="5136" y="3120"/>
            <a:chExt cx="621" cy="121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54" y="3120"/>
              <a:ext cx="558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136" y="4046"/>
              <a:ext cx="621" cy="29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O W L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“semantics”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83568" y="5733256"/>
            <a:ext cx="7632848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 fov="0">
              <a:rot lat="21000000" lon="0" rev="0"/>
            </a:camera>
            <a:lightRig rig="threePt" dir="t">
              <a:rot lat="0" lon="0" rev="11400000"/>
            </a:lightRig>
          </a:scene3d>
          <a:sp3d z="209550" prstMaterial="dkEdge">
            <a:bevelT w="101600" h="120650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Semantics = predictable inference</a:t>
            </a:r>
            <a:endParaRPr lang="en-GB" sz="4000" b="1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5576" y="980728"/>
            <a:ext cx="252028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Symbol" pitchFamily="18" charset="2"/>
              </a:rPr>
              <a:t>Frank</a:t>
            </a:r>
            <a:endParaRPr lang="en-GB" sz="4000" dirty="0">
              <a:solidFill>
                <a:prstClr val="white"/>
              </a:solidFill>
              <a:latin typeface="Symbol" pitchFamily="18" charset="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40152" y="980728"/>
            <a:ext cx="252028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Symbol" pitchFamily="18" charset="2"/>
              </a:rPr>
              <a:t>Lynda</a:t>
            </a:r>
            <a:endParaRPr lang="en-GB" sz="4000" dirty="0">
              <a:solidFill>
                <a:prstClr val="white"/>
              </a:solidFill>
              <a:latin typeface="Symbol" pitchFamily="18" charset="2"/>
            </a:endParaRPr>
          </a:p>
        </p:txBody>
      </p:sp>
      <p:cxnSp>
        <p:nvCxnSpPr>
          <p:cNvPr id="12" name="Straight Connector 11"/>
          <p:cNvCxnSpPr>
            <a:stCxn id="9" idx="6"/>
            <a:endCxn id="10" idx="2"/>
          </p:cNvCxnSpPr>
          <p:nvPr/>
        </p:nvCxnSpPr>
        <p:spPr>
          <a:xfrm>
            <a:off x="3275856" y="1448780"/>
            <a:ext cx="2664296" cy="0"/>
          </a:xfrm>
          <a:prstGeom prst="line">
            <a:avLst/>
          </a:prstGeom>
          <a:ln w="635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17755" y="910461"/>
            <a:ext cx="220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married-to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2860341"/>
            <a:ext cx="3682752" cy="190080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Frank</a:t>
            </a:r>
            <a:r>
              <a:rPr lang="en-US" dirty="0" smtClean="0">
                <a:solidFill>
                  <a:schemeClr val="bg1"/>
                </a:solidFill>
              </a:rPr>
              <a:t> is male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married-to relates males to females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>
          <a:xfrm>
            <a:off x="5220072" y="2860341"/>
            <a:ext cx="3682752" cy="19008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married-to relates 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1 male to 1 female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  <a:latin typeface="Symbol" pitchFamily="18" charset="2"/>
              </a:rPr>
              <a:t>Lynda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>
                <a:solidFill>
                  <a:prstClr val="white"/>
                </a:solidFill>
                <a:sym typeface="Symbol"/>
              </a:rPr>
              <a:t>= </a:t>
            </a:r>
            <a:r>
              <a:rPr lang="en-US" sz="3200" dirty="0">
                <a:solidFill>
                  <a:prstClr val="white"/>
                </a:solidFill>
                <a:latin typeface="Symbol" pitchFamily="18" charset="2"/>
              </a:rPr>
              <a:t>Hazel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033" y="4653136"/>
            <a:ext cx="2715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</a:rPr>
              <a:t>lowerbound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3889" y="4653136"/>
            <a:ext cx="277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</a:rPr>
              <a:t>upperbound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12160" y="1916832"/>
            <a:ext cx="252028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Symbol" pitchFamily="18" charset="2"/>
              </a:rPr>
              <a:t>Hazel</a:t>
            </a:r>
            <a:endParaRPr lang="en-GB" sz="4000" dirty="0">
              <a:solidFill>
                <a:prstClr val="white"/>
              </a:solidFill>
              <a:latin typeface="Symbol" pitchFamily="18" charset="2"/>
            </a:endParaRPr>
          </a:p>
        </p:txBody>
      </p:sp>
      <p:cxnSp>
        <p:nvCxnSpPr>
          <p:cNvPr id="18" name="Straight Connector 17"/>
          <p:cNvCxnSpPr>
            <a:stCxn id="9" idx="6"/>
            <a:endCxn id="17" idx="2"/>
          </p:cNvCxnSpPr>
          <p:nvPr/>
        </p:nvCxnSpPr>
        <p:spPr>
          <a:xfrm>
            <a:off x="3275856" y="1448780"/>
            <a:ext cx="2736304" cy="936104"/>
          </a:xfrm>
          <a:prstGeom prst="line">
            <a:avLst/>
          </a:prstGeom>
          <a:ln w="635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226873">
            <a:off x="3635896" y="1800921"/>
            <a:ext cx="220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married-to</a:t>
            </a:r>
            <a:endParaRPr lang="en-GB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build="p" animBg="1"/>
      <p:bldP spid="14" grpId="0" animBg="1"/>
      <p:bldP spid="15" grpId="0"/>
      <p:bldP spid="16" grpId="0"/>
      <p:bldP spid="17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3608" y="2240444"/>
            <a:ext cx="7017815" cy="21246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Did semantics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get anywhere?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Did semantics get anywhere?</a:t>
            </a:r>
            <a:endParaRPr lang="en-GB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92188" y="1909763"/>
            <a:ext cx="6675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600" b="0">
                <a:solidFill>
                  <a:srgbClr val="0000FF"/>
                </a:solidFill>
              </a:rPr>
              <a:t>already many billions of facts &amp; rules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438400"/>
            <a:ext cx="6515100" cy="3943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2420938"/>
            <a:ext cx="6505575" cy="39465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42988" y="1557338"/>
            <a:ext cx="6675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endParaRPr lang="en-US" sz="2600" b="0">
              <a:solidFill>
                <a:srgbClr val="0000FF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rot="19587838">
            <a:off x="5940425" y="4868863"/>
            <a:ext cx="2911475" cy="650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0">
                <a:solidFill>
                  <a:srgbClr val="333333"/>
                </a:solidFill>
              </a:rPr>
              <a:t>Encyclopedia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 rot="19587838">
            <a:off x="3886200" y="4508500"/>
            <a:ext cx="6010275" cy="650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0">
                <a:solidFill>
                  <a:srgbClr val="333333"/>
                </a:solidFill>
              </a:rPr>
              <a:t>Geographic names (millions)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 rot="19587838">
            <a:off x="3184525" y="3789363"/>
            <a:ext cx="5959475" cy="12001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0">
                <a:solidFill>
                  <a:srgbClr val="333333"/>
                </a:solidFill>
              </a:rPr>
              <a:t>names of artists &amp; art works </a:t>
            </a:r>
            <a:br>
              <a:rPr lang="en-US" sz="3600" b="0">
                <a:solidFill>
                  <a:srgbClr val="333333"/>
                </a:solidFill>
              </a:rPr>
            </a:br>
            <a:r>
              <a:rPr lang="en-US" sz="3600" b="0">
                <a:solidFill>
                  <a:srgbClr val="333333"/>
                </a:solidFill>
              </a:rPr>
              <a:t>(10.000’s)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 rot="19587838">
            <a:off x="3059113" y="3500438"/>
            <a:ext cx="4892675" cy="650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0">
                <a:solidFill>
                  <a:srgbClr val="333333"/>
                </a:solidFill>
              </a:rPr>
              <a:t>scientific bibliographies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 rot="19587838">
            <a:off x="2195513" y="2852738"/>
            <a:ext cx="4968875" cy="10160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0">
                <a:solidFill>
                  <a:srgbClr val="333333"/>
                </a:solidFill>
              </a:rPr>
              <a:t>hierarchical dictionaries</a:t>
            </a:r>
          </a:p>
          <a:p>
            <a:pPr algn="ctr" eaLnBrk="1" hangingPunct="1">
              <a:defRPr/>
            </a:pPr>
            <a:r>
              <a:rPr lang="en-US" b="0">
                <a:solidFill>
                  <a:srgbClr val="333333"/>
                </a:solidFill>
              </a:rPr>
              <a:t>(UK, FR, NL)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 rot="19587838">
            <a:off x="1547813" y="2492375"/>
            <a:ext cx="4714875" cy="650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0">
                <a:solidFill>
                  <a:srgbClr val="333333"/>
                </a:solidFill>
              </a:rPr>
              <a:t>life-science databases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 rot="19587838">
            <a:off x="250825" y="2060575"/>
            <a:ext cx="6442075" cy="650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0">
                <a:solidFill>
                  <a:srgbClr val="333333"/>
                </a:solidFill>
              </a:rPr>
              <a:t>any CD ever recorded (almost)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58763" y="3500438"/>
            <a:ext cx="8220075" cy="12001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0">
                <a:solidFill>
                  <a:srgbClr val="333333"/>
                </a:solidFill>
              </a:rPr>
              <a:t>May ‘09 estimate &gt; 4.2 billion triples +   </a:t>
            </a:r>
          </a:p>
          <a:p>
            <a:pPr eaLnBrk="1" hangingPunct="1">
              <a:defRPr/>
            </a:pPr>
            <a:r>
              <a:rPr lang="en-US" sz="3600" b="0">
                <a:solidFill>
                  <a:srgbClr val="333333"/>
                </a:solidFill>
              </a:rPr>
              <a:t> 140 million interlinks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 rot="19587838">
            <a:off x="-454025" y="2852738"/>
            <a:ext cx="8626475" cy="650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0">
                <a:solidFill>
                  <a:srgbClr val="333333"/>
                </a:solidFill>
              </a:rPr>
              <a:t>basic facts on every country on the planet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 rot="19587838">
            <a:off x="-47398" y="3016249"/>
            <a:ext cx="8347076" cy="650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0">
                <a:solidFill>
                  <a:srgbClr val="333333"/>
                </a:solidFill>
              </a:rPr>
              <a:t>common sense rules &amp; facts (100.000’s)</a:t>
            </a:r>
          </a:p>
        </p:txBody>
      </p:sp>
      <p:sp>
        <p:nvSpPr>
          <p:cNvPr id="24" name="ThermometerBar"/>
          <p:cNvSpPr>
            <a:spLocks noChangeArrowheads="1"/>
          </p:cNvSpPr>
          <p:nvPr/>
        </p:nvSpPr>
        <p:spPr bwMode="auto">
          <a:xfrm>
            <a:off x="0" y="6756400"/>
            <a:ext cx="1828800" cy="10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3200" b="0">
              <a:solidFill>
                <a:srgbClr val="333333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0"/>
            <a:ext cx="54356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</a:rPr>
              <a:t>It gets bigger every month</a:t>
            </a:r>
          </a:p>
        </p:txBody>
      </p:sp>
      <p:pic>
        <p:nvPicPr>
          <p:cNvPr id="5" name="Picture 4" descr="D:\FRANKH\SemWeb\LOD graphics\2011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1725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 rot="19947999">
            <a:off x="452593" y="1978807"/>
            <a:ext cx="8460432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25 billion facts &amp; relations…</a:t>
            </a:r>
            <a:r>
              <a:rPr kumimoji="1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1" lang="en-GB" sz="4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8458200" cy="4551362"/>
          </a:xfrm>
        </p:spPr>
        <p:txBody>
          <a:bodyPr/>
          <a:lstStyle/>
          <a:p>
            <a:r>
              <a:rPr lang="en-US" sz="2800" dirty="0"/>
              <a:t> handcrafted</a:t>
            </a:r>
          </a:p>
          <a:p>
            <a:pPr lvl="1"/>
            <a:r>
              <a:rPr lang="en-US" sz="2400" dirty="0"/>
              <a:t>music: </a:t>
            </a:r>
            <a:r>
              <a:rPr lang="en-US" sz="2400" dirty="0" err="1">
                <a:solidFill>
                  <a:schemeClr val="hlink"/>
                </a:solidFill>
                <a:hlinkClick r:id="rId3"/>
              </a:rPr>
              <a:t>CDnow</a:t>
            </a:r>
            <a:r>
              <a:rPr lang="en-US" sz="2400" dirty="0">
                <a:hlinkClick r:id="rId3"/>
              </a:rPr>
              <a:t> </a:t>
            </a:r>
            <a:r>
              <a:rPr lang="en-US" sz="2400" dirty="0"/>
              <a:t>(2410/5), </a:t>
            </a:r>
            <a:r>
              <a:rPr lang="en-US" sz="2400" dirty="0" err="1">
                <a:solidFill>
                  <a:schemeClr val="hlink"/>
                </a:solidFill>
                <a:hlinkClick r:id="rId4"/>
              </a:rPr>
              <a:t>MusicMoz</a:t>
            </a:r>
            <a:r>
              <a:rPr lang="en-US" sz="2400" dirty="0">
                <a:hlinkClick r:id="rId4"/>
              </a:rPr>
              <a:t> </a:t>
            </a:r>
            <a:r>
              <a:rPr lang="en-US" sz="2400" dirty="0"/>
              <a:t>(1073/7)</a:t>
            </a:r>
          </a:p>
          <a:p>
            <a:pPr lvl="1"/>
            <a:r>
              <a:rPr lang="en-US" sz="2400" dirty="0"/>
              <a:t>biomedical: 	</a:t>
            </a:r>
            <a:r>
              <a:rPr lang="en-US" sz="2400" dirty="0">
                <a:solidFill>
                  <a:schemeClr val="hlink"/>
                </a:solidFill>
              </a:rPr>
              <a:t>SNOMED</a:t>
            </a:r>
            <a:r>
              <a:rPr lang="en-US" sz="2400" dirty="0"/>
              <a:t> (200k), </a:t>
            </a:r>
            <a:r>
              <a:rPr lang="en-US" sz="2400" dirty="0">
                <a:solidFill>
                  <a:schemeClr val="hlink"/>
                </a:solidFill>
                <a:hlinkClick r:id="rId5"/>
              </a:rPr>
              <a:t>GO</a:t>
            </a:r>
            <a:r>
              <a:rPr lang="en-US" sz="2400" dirty="0">
                <a:hlinkClick r:id="rId5"/>
              </a:rPr>
              <a:t> </a:t>
            </a:r>
            <a:r>
              <a:rPr lang="en-US" sz="2400" dirty="0"/>
              <a:t>(15k), 					</a:t>
            </a: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chemeClr val="hlink"/>
                </a:solidFill>
              </a:rPr>
              <a:t>Emtree</a:t>
            </a:r>
            <a:r>
              <a:rPr lang="en-US" sz="2400" dirty="0" smtClean="0"/>
              <a:t>(45k+190k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		</a:t>
            </a:r>
            <a:r>
              <a:rPr lang="en-US" sz="2400" dirty="0">
                <a:hlinkClick r:id="rId6"/>
              </a:rPr>
              <a:t>Systems biology</a:t>
            </a:r>
            <a:endParaRPr lang="en-US" sz="2400" dirty="0"/>
          </a:p>
          <a:p>
            <a:r>
              <a:rPr lang="en-US" sz="2800" dirty="0"/>
              <a:t> ranging from </a:t>
            </a:r>
            <a:r>
              <a:rPr lang="en-US" sz="2800" dirty="0" smtClean="0"/>
              <a:t>lightweight </a:t>
            </a:r>
            <a:r>
              <a:rPr lang="en-US" sz="2400" dirty="0" smtClean="0">
                <a:hlinkClick r:id="rId7"/>
              </a:rPr>
              <a:t>Schema.org</a:t>
            </a:r>
            <a:r>
              <a:rPr lang="en-US" sz="2400" dirty="0" smtClean="0"/>
              <a:t> </a:t>
            </a:r>
          </a:p>
          <a:p>
            <a:pPr lvl="1">
              <a:buNone/>
            </a:pPr>
            <a:r>
              <a:rPr lang="en-US" sz="2400" dirty="0" smtClean="0"/>
              <a:t>to </a:t>
            </a:r>
            <a:r>
              <a:rPr lang="en-US" sz="2400" dirty="0"/>
              <a:t>heavyweight (</a:t>
            </a:r>
            <a:r>
              <a:rPr lang="en-US" sz="2400" dirty="0" err="1">
                <a:solidFill>
                  <a:schemeClr val="hlink"/>
                </a:solidFill>
              </a:rPr>
              <a:t>Cyc</a:t>
            </a:r>
            <a:r>
              <a:rPr lang="en-US" sz="2400" dirty="0">
                <a:solidFill>
                  <a:schemeClr val="hlink"/>
                </a:solidFill>
              </a:rPr>
              <a:t> (300k)</a:t>
            </a:r>
            <a:r>
              <a:rPr lang="en-US" sz="2400" dirty="0"/>
              <a:t>)</a:t>
            </a:r>
          </a:p>
          <a:p>
            <a:r>
              <a:rPr lang="en-US" sz="2800" dirty="0"/>
              <a:t> ranging from small (</a:t>
            </a:r>
            <a:r>
              <a:rPr lang="en-US" sz="2400" dirty="0">
                <a:solidFill>
                  <a:schemeClr val="hlink"/>
                </a:solidFill>
                <a:hlinkClick r:id="rId8" action="ppaction://hlinkfile"/>
              </a:rPr>
              <a:t>METAR</a:t>
            </a:r>
            <a:r>
              <a:rPr lang="en-US" sz="2800" dirty="0"/>
              <a:t>) </a:t>
            </a:r>
            <a:br>
              <a:rPr lang="en-US" sz="2800" dirty="0"/>
            </a:br>
            <a:r>
              <a:rPr lang="en-US" sz="2800" dirty="0"/>
              <a:t> to large (</a:t>
            </a:r>
            <a:r>
              <a:rPr lang="en-US" sz="2400" dirty="0">
                <a:solidFill>
                  <a:schemeClr val="hlink"/>
                </a:solidFill>
              </a:rPr>
              <a:t>UNSPC</a:t>
            </a:r>
            <a:r>
              <a:rPr lang="en-US" sz="2800" dirty="0"/>
              <a:t>)</a:t>
            </a:r>
          </a:p>
        </p:txBody>
      </p:sp>
      <p:pic>
        <p:nvPicPr>
          <p:cNvPr id="278536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75" y="4149725"/>
            <a:ext cx="11906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8537" name="Picture 9"/>
          <p:cNvPicPr>
            <a:picLocks noChangeAspect="1" noChangeArrowheads="1"/>
          </p:cNvPicPr>
          <p:nvPr/>
        </p:nvPicPr>
        <p:blipFill>
          <a:blip r:embed="rId10" cstate="print"/>
          <a:srcRect t="26071" b="9927"/>
          <a:stretch>
            <a:fillRect/>
          </a:stretch>
        </p:blipFill>
        <p:spPr bwMode="auto">
          <a:xfrm>
            <a:off x="6732588" y="5300663"/>
            <a:ext cx="2000250" cy="7635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7853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3500438"/>
            <a:ext cx="714375" cy="476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Did semantics get anywhere? </a:t>
            </a:r>
            <a:br>
              <a:rPr lang="en-US" dirty="0" smtClean="0"/>
            </a:br>
            <a:r>
              <a:rPr lang="en-US" dirty="0" smtClean="0"/>
              <a:t>Shared vocabularies (2/2)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METAR ontology for pilots</a:t>
            </a:r>
            <a:endParaRPr lang="en-GB" dirty="0"/>
          </a:p>
        </p:txBody>
      </p:sp>
      <p:pic>
        <p:nvPicPr>
          <p:cNvPr id="30722" name="Picture 2" descr="D:\archive\photos\2003-07-e-vakantie\flight-dick-bulterman-AlpsCrew.jpg"/>
          <p:cNvPicPr>
            <a:picLocks noChangeAspect="1" noChangeArrowheads="1"/>
          </p:cNvPicPr>
          <p:nvPr/>
        </p:nvPicPr>
        <p:blipFill>
          <a:blip r:embed="rId2" cstate="print"/>
          <a:srcRect l="4159" t="6931" r="9531" b="20982"/>
          <a:stretch>
            <a:fillRect/>
          </a:stretch>
        </p:blipFill>
        <p:spPr bwMode="auto">
          <a:xfrm>
            <a:off x="467543" y="1196752"/>
            <a:ext cx="8390317" cy="5256584"/>
          </a:xfrm>
          <a:prstGeom prst="round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2" descr="D:\archive\photos\2003-07-e-vakantie\flight-dick-bulterman-AlpsCrew.jpg"/>
          <p:cNvPicPr>
            <a:picLocks noChangeAspect="1" noChangeArrowheads="1"/>
          </p:cNvPicPr>
          <p:nvPr/>
        </p:nvPicPr>
        <p:blipFill>
          <a:blip r:embed="rId2" cstate="print"/>
          <a:srcRect l="44813" t="36441" r="27039" b="20982"/>
          <a:stretch>
            <a:fillRect/>
          </a:stretch>
        </p:blipFill>
        <p:spPr bwMode="auto">
          <a:xfrm>
            <a:off x="4427984" y="3356992"/>
            <a:ext cx="2736304" cy="310472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3608" y="2240444"/>
            <a:ext cx="7017815" cy="21246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Is anybody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using semantics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for real?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076056" y="1988840"/>
            <a:ext cx="396044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err="1" smtClean="0"/>
              <a:t>Medicin</a:t>
            </a:r>
            <a:r>
              <a:rPr lang="en-US" dirty="0" smtClean="0"/>
              <a:t> is </a:t>
            </a:r>
            <a:r>
              <a:rPr lang="en-US" dirty="0" err="1" smtClean="0"/>
              <a:t>organised</a:t>
            </a:r>
            <a:r>
              <a:rPr lang="en-US" dirty="0" smtClean="0"/>
              <a:t> by organ</a:t>
            </a:r>
            <a:endParaRPr lang="en-GB" dirty="0"/>
          </a:p>
        </p:txBody>
      </p:sp>
      <p:pic>
        <p:nvPicPr>
          <p:cNvPr id="1026" name="Picture 2" descr="http://www.mikecurtis.org.uk/body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511" y="1052736"/>
            <a:ext cx="8915273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NXP: data integration </a:t>
            </a:r>
            <a:br>
              <a:rPr lang="en-GB" smtClean="0"/>
            </a:br>
            <a:r>
              <a:rPr lang="en-GB" smtClean="0"/>
              <a:t>about 26.000 products</a:t>
            </a:r>
            <a:endParaRPr lang="en-GB"/>
          </a:p>
        </p:txBody>
      </p:sp>
      <p:sp>
        <p:nvSpPr>
          <p:cNvPr id="3" name="Flowchart: Magnetic Disk 2"/>
          <p:cNvSpPr/>
          <p:nvPr/>
        </p:nvSpPr>
        <p:spPr>
          <a:xfrm>
            <a:off x="35496" y="1700808"/>
            <a:ext cx="720080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Magnetic Disk 3"/>
          <p:cNvSpPr/>
          <p:nvPr/>
        </p:nvSpPr>
        <p:spPr>
          <a:xfrm>
            <a:off x="1403648" y="1700808"/>
            <a:ext cx="720080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Magnetic Disk 4"/>
          <p:cNvSpPr/>
          <p:nvPr/>
        </p:nvSpPr>
        <p:spPr>
          <a:xfrm>
            <a:off x="2771800" y="1700808"/>
            <a:ext cx="720080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Magnetic Disk 5"/>
          <p:cNvSpPr/>
          <p:nvPr/>
        </p:nvSpPr>
        <p:spPr>
          <a:xfrm>
            <a:off x="4139952" y="1700808"/>
            <a:ext cx="720080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Magnetic Disk 6"/>
          <p:cNvSpPr/>
          <p:nvPr/>
        </p:nvSpPr>
        <p:spPr>
          <a:xfrm>
            <a:off x="5508104" y="1700808"/>
            <a:ext cx="720080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Magnetic Disk 7"/>
          <p:cNvSpPr/>
          <p:nvPr/>
        </p:nvSpPr>
        <p:spPr>
          <a:xfrm>
            <a:off x="6876256" y="1700808"/>
            <a:ext cx="720080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loud Callout 18"/>
          <p:cNvSpPr/>
          <p:nvPr/>
        </p:nvSpPr>
        <p:spPr>
          <a:xfrm>
            <a:off x="2123728" y="3429000"/>
            <a:ext cx="4464496" cy="1152128"/>
          </a:xfrm>
          <a:prstGeom prst="cloudCallout">
            <a:avLst>
              <a:gd name="adj1" fmla="val -14377"/>
              <a:gd name="adj2" fmla="val 36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Triple store</a:t>
            </a:r>
            <a:endParaRPr lang="en-GB"/>
          </a:p>
        </p:txBody>
      </p:sp>
      <p:sp>
        <p:nvSpPr>
          <p:cNvPr id="20" name="Cloud Callout 19"/>
          <p:cNvSpPr/>
          <p:nvPr/>
        </p:nvSpPr>
        <p:spPr>
          <a:xfrm>
            <a:off x="3131840" y="5445224"/>
            <a:ext cx="2592288" cy="720080"/>
          </a:xfrm>
          <a:prstGeom prst="cloudCallout">
            <a:avLst>
              <a:gd name="adj1" fmla="val -14377"/>
              <a:gd name="adj2" fmla="val 36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Triple store</a:t>
            </a:r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2199676">
            <a:off x="584247" y="3171951"/>
            <a:ext cx="165618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2961926">
            <a:off x="1896185" y="3079360"/>
            <a:ext cx="894138" cy="234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4261518">
            <a:off x="2993928" y="2989946"/>
            <a:ext cx="667937" cy="23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5400000">
            <a:off x="4238374" y="2970538"/>
            <a:ext cx="572839" cy="193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27"/>
          <p:cNvGrpSpPr/>
          <p:nvPr/>
        </p:nvGrpSpPr>
        <p:grpSpPr>
          <a:xfrm flipH="1">
            <a:off x="5597516" y="2750886"/>
            <a:ext cx="2862916" cy="894138"/>
            <a:chOff x="1456727" y="2901787"/>
            <a:chExt cx="2862916" cy="894138"/>
          </a:xfrm>
        </p:grpSpPr>
        <p:sp>
          <p:nvSpPr>
            <p:cNvPr id="25" name="Right Arrow 24"/>
            <p:cNvSpPr/>
            <p:nvPr/>
          </p:nvSpPr>
          <p:spPr>
            <a:xfrm rot="2199676">
              <a:off x="1456727" y="3324351"/>
              <a:ext cx="165618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ight Arrow 25"/>
            <p:cNvSpPr/>
            <p:nvPr/>
          </p:nvSpPr>
          <p:spPr>
            <a:xfrm rot="2961926">
              <a:off x="2768665" y="3231760"/>
              <a:ext cx="894138" cy="234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Arrow 26"/>
            <p:cNvSpPr/>
            <p:nvPr/>
          </p:nvSpPr>
          <p:spPr>
            <a:xfrm rot="4261518">
              <a:off x="3866408" y="3142346"/>
              <a:ext cx="667937" cy="2385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Flowchart: Magnetic Disk 28"/>
          <p:cNvSpPr/>
          <p:nvPr/>
        </p:nvSpPr>
        <p:spPr>
          <a:xfrm>
            <a:off x="8172400" y="1700808"/>
            <a:ext cx="720080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/>
          <p:cNvSpPr/>
          <p:nvPr/>
        </p:nvSpPr>
        <p:spPr>
          <a:xfrm rot="5400000">
            <a:off x="4238374" y="4917979"/>
            <a:ext cx="572839" cy="193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ular Callout 31"/>
          <p:cNvSpPr/>
          <p:nvPr/>
        </p:nvSpPr>
        <p:spPr>
          <a:xfrm>
            <a:off x="7452320" y="3861048"/>
            <a:ext cx="1512168" cy="648072"/>
          </a:xfrm>
          <a:prstGeom prst="wedgeRoundRectCallout">
            <a:avLst>
              <a:gd name="adj1" fmla="val -131365"/>
              <a:gd name="adj2" fmla="val 118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Departments</a:t>
            </a:r>
            <a:endParaRPr lang="en-GB"/>
          </a:p>
        </p:txBody>
      </p:sp>
      <p:sp>
        <p:nvSpPr>
          <p:cNvPr id="33" name="Rounded Rectangular Callout 32"/>
          <p:cNvSpPr/>
          <p:nvPr/>
        </p:nvSpPr>
        <p:spPr>
          <a:xfrm>
            <a:off x="7452320" y="5445224"/>
            <a:ext cx="1512168" cy="648072"/>
          </a:xfrm>
          <a:prstGeom prst="wedgeRoundRectCallout">
            <a:avLst>
              <a:gd name="adj1" fmla="val -157656"/>
              <a:gd name="adj2" fmla="val 103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Customers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3608" y="2240444"/>
            <a:ext cx="7017815" cy="21246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Is there anything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we can’t do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yet ?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FRANKH\SemWeb\ISWC2011\drawings\6 -b-Heterogeneity-Babel 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04532" y="0"/>
            <a:ext cx="2875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smtClean="0">
                <a:solidFill>
                  <a:prstClr val="black"/>
                </a:solidFill>
              </a:rPr>
              <a:t>heterogeneity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588224" y="1412776"/>
            <a:ext cx="2555776" cy="2448272"/>
          </a:xfrm>
          <a:prstGeom prst="cloudCallout">
            <a:avLst>
              <a:gd name="adj1" fmla="val -15724"/>
              <a:gd name="adj2" fmla="val 4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buFont typeface="Arial" pitchFamily="34" charset="0"/>
              <a:buChar char="•"/>
            </a:pPr>
            <a:r>
              <a:rPr lang="en-GB" sz="2400" smtClean="0"/>
              <a:t>Linguistic,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Structural,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Logical,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Statistical,</a:t>
            </a:r>
          </a:p>
          <a:p>
            <a:pPr algn="ctr"/>
            <a:r>
              <a:rPr lang="en-GB" sz="2400" smtClean="0"/>
              <a:t>....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FRANKH\SemWeb\ISWC2011\drawings\5-centralisation isNecessaryMegaphonesFI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44369" y="0"/>
            <a:ext cx="247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Distribution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83568" y="4005064"/>
            <a:ext cx="2160240" cy="864096"/>
          </a:xfrm>
          <a:prstGeom prst="cloudCallout">
            <a:avLst>
              <a:gd name="adj1" fmla="val -15724"/>
              <a:gd name="adj2" fmla="val 4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smtClean="0"/>
              <a:t>Caching?</a:t>
            </a:r>
            <a:endParaRPr lang="en-GB" sz="2400"/>
          </a:p>
        </p:txBody>
      </p:sp>
      <p:sp>
        <p:nvSpPr>
          <p:cNvPr id="7" name="Cloud Callout 6"/>
          <p:cNvSpPr/>
          <p:nvPr/>
        </p:nvSpPr>
        <p:spPr>
          <a:xfrm>
            <a:off x="1259632" y="1700808"/>
            <a:ext cx="2232248" cy="864096"/>
          </a:xfrm>
          <a:prstGeom prst="cloudCallout">
            <a:avLst>
              <a:gd name="adj1" fmla="val -15724"/>
              <a:gd name="adj2" fmla="val 4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smtClean="0"/>
              <a:t>Payload</a:t>
            </a:r>
          </a:p>
          <a:p>
            <a:pPr algn="ctr"/>
            <a:r>
              <a:rPr lang="en-GB" sz="2400" smtClean="0"/>
              <a:t>priority?</a:t>
            </a:r>
            <a:endParaRPr lang="en-GB" sz="2400"/>
          </a:p>
        </p:txBody>
      </p:sp>
      <p:sp>
        <p:nvSpPr>
          <p:cNvPr id="8" name="Cloud Callout 7"/>
          <p:cNvSpPr/>
          <p:nvPr/>
        </p:nvSpPr>
        <p:spPr>
          <a:xfrm>
            <a:off x="5796136" y="4581128"/>
            <a:ext cx="2160240" cy="864096"/>
          </a:xfrm>
          <a:prstGeom prst="cloudCallout">
            <a:avLst>
              <a:gd name="adj1" fmla="val -15724"/>
              <a:gd name="adj2" fmla="val 4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smtClean="0"/>
              <a:t>query-planning?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smag.com/wp-content/uploads/2012/03/mmw-provenanc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09198" cy="6309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62771" y="0"/>
            <a:ext cx="243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Provenance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0" y="5805264"/>
            <a:ext cx="3312368" cy="864096"/>
          </a:xfrm>
          <a:prstGeom prst="cloudCallout">
            <a:avLst>
              <a:gd name="adj1" fmla="val -15724"/>
              <a:gd name="adj2" fmla="val 4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 smtClean="0"/>
              <a:t>Representation?</a:t>
            </a:r>
            <a:endParaRPr lang="en-GB" sz="2400" dirty="0"/>
          </a:p>
        </p:txBody>
      </p:sp>
      <p:sp>
        <p:nvSpPr>
          <p:cNvPr id="5" name="Cloud Callout 4"/>
          <p:cNvSpPr/>
          <p:nvPr/>
        </p:nvSpPr>
        <p:spPr>
          <a:xfrm>
            <a:off x="5399584" y="5589240"/>
            <a:ext cx="3744416" cy="864096"/>
          </a:xfrm>
          <a:prstGeom prst="cloudCallout">
            <a:avLst>
              <a:gd name="adj1" fmla="val -15724"/>
              <a:gd name="adj2" fmla="val 4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smtClean="0"/>
              <a:t>From provenance </a:t>
            </a:r>
            <a:br>
              <a:rPr lang="en-GB" sz="2400" smtClean="0"/>
            </a:br>
            <a:r>
              <a:rPr lang="en-GB" sz="2400" smtClean="0"/>
              <a:t>to trust?</a:t>
            </a:r>
            <a:endParaRPr lang="en-GB" sz="2400"/>
          </a:p>
        </p:txBody>
      </p:sp>
      <p:sp>
        <p:nvSpPr>
          <p:cNvPr id="6" name="Cloud Callout 5"/>
          <p:cNvSpPr/>
          <p:nvPr/>
        </p:nvSpPr>
        <p:spPr>
          <a:xfrm>
            <a:off x="3203848" y="5993904"/>
            <a:ext cx="3384376" cy="864096"/>
          </a:xfrm>
          <a:prstGeom prst="cloudCallout">
            <a:avLst>
              <a:gd name="adj1" fmla="val -15724"/>
              <a:gd name="adj2" fmla="val 4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smtClean="0"/>
              <a:t>(Re)construction?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rtificialindustry.com/uploads/inspiratie/1318233041infographic-day-1-minuut-op-het-wereldwijde-web2.jpe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Parallelogram 3"/>
          <p:cNvSpPr/>
          <p:nvPr/>
        </p:nvSpPr>
        <p:spPr>
          <a:xfrm>
            <a:off x="7020272" y="36527"/>
            <a:ext cx="2520280" cy="872193"/>
          </a:xfrm>
          <a:prstGeom prst="parallelogram">
            <a:avLst>
              <a:gd name="adj" fmla="val 97316"/>
            </a:avLst>
          </a:prstGeom>
          <a:solidFill>
            <a:schemeClr val="bg1">
              <a:lumMod val="65000"/>
            </a:schemeClr>
          </a:solidFill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</a:rPr>
              <a:t>Dynamics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39552" y="1844824"/>
            <a:ext cx="2483768" cy="864096"/>
          </a:xfrm>
          <a:prstGeom prst="cloudCallout">
            <a:avLst>
              <a:gd name="adj1" fmla="val -15724"/>
              <a:gd name="adj2" fmla="val 4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smtClean="0"/>
              <a:t>Streams?</a:t>
            </a:r>
            <a:endParaRPr lang="en-GB" sz="2400"/>
          </a:p>
        </p:txBody>
      </p:sp>
      <p:sp>
        <p:nvSpPr>
          <p:cNvPr id="7" name="Cloud Callout 6"/>
          <p:cNvSpPr/>
          <p:nvPr/>
        </p:nvSpPr>
        <p:spPr>
          <a:xfrm>
            <a:off x="5436096" y="4509120"/>
            <a:ext cx="2808312" cy="864096"/>
          </a:xfrm>
          <a:prstGeom prst="cloudCallout">
            <a:avLst>
              <a:gd name="adj1" fmla="val -15724"/>
              <a:gd name="adj2" fmla="val 4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smtClean="0"/>
              <a:t>Non-monotonicity?</a:t>
            </a:r>
            <a:endParaRPr lang="en-GB" sz="2400"/>
          </a:p>
        </p:txBody>
      </p:sp>
      <p:sp>
        <p:nvSpPr>
          <p:cNvPr id="8" name="Cloud Callout 7"/>
          <p:cNvSpPr/>
          <p:nvPr/>
        </p:nvSpPr>
        <p:spPr>
          <a:xfrm>
            <a:off x="611560" y="4293096"/>
            <a:ext cx="2483768" cy="864096"/>
          </a:xfrm>
          <a:prstGeom prst="cloudCallout">
            <a:avLst>
              <a:gd name="adj1" fmla="val -15724"/>
              <a:gd name="adj2" fmla="val 4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smtClean="0"/>
              <a:t>versioning?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://2.bp.blogspot.com/-V_c1vHnouRo/T9dog_qgb3I/AAAAAAAAHU0/FuZ1x1llLl0/s1600/inconsistenc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48" name="AutoShape 4" descr="http://2.bp.blogspot.com/-V_c1vHnouRo/T9dog_qgb3I/AAAAAAAAHU0/FuZ1x1llLl0/s1600/inconsistenc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50" name="AutoShape 6" descr="http://2.bp.blogspot.com/-V_c1vHnouRo/T9dog_qgb3I/AAAAAAAAHU0/FuZ1x1llLl0/s1600/inconsistenc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errors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" y="0"/>
            <a:ext cx="910873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0192" y="190381"/>
            <a:ext cx="288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Errors &amp; noise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427984" y="764704"/>
            <a:ext cx="2160240" cy="1080120"/>
          </a:xfrm>
          <a:prstGeom prst="cloudCallout">
            <a:avLst>
              <a:gd name="adj1" fmla="val -15724"/>
              <a:gd name="adj2" fmla="val 35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smtClean="0"/>
              <a:t>Fuzzy Semantics?</a:t>
            </a:r>
            <a:endParaRPr lang="en-GB" sz="2400"/>
          </a:p>
        </p:txBody>
      </p:sp>
      <p:sp>
        <p:nvSpPr>
          <p:cNvPr id="12" name="Cloud Callout 11"/>
          <p:cNvSpPr/>
          <p:nvPr/>
        </p:nvSpPr>
        <p:spPr>
          <a:xfrm>
            <a:off x="4644008" y="2132856"/>
            <a:ext cx="2267744" cy="1080120"/>
          </a:xfrm>
          <a:prstGeom prst="cloudCallout">
            <a:avLst>
              <a:gd name="adj1" fmla="val -15724"/>
              <a:gd name="adj2" fmla="val 35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smtClean="0"/>
              <a:t>Uncertainty</a:t>
            </a:r>
          </a:p>
          <a:p>
            <a:pPr algn="ctr"/>
            <a:r>
              <a:rPr lang="en-GB" sz="2400" smtClean="0"/>
              <a:t>Semantics?</a:t>
            </a:r>
            <a:endParaRPr lang="en-GB" sz="2400"/>
          </a:p>
        </p:txBody>
      </p:sp>
      <p:sp>
        <p:nvSpPr>
          <p:cNvPr id="13" name="Cloud Callout 12"/>
          <p:cNvSpPr/>
          <p:nvPr/>
        </p:nvSpPr>
        <p:spPr>
          <a:xfrm>
            <a:off x="4860032" y="5229200"/>
            <a:ext cx="2160240" cy="1080120"/>
          </a:xfrm>
          <a:prstGeom prst="cloudCallout">
            <a:avLst>
              <a:gd name="adj1" fmla="val -15724"/>
              <a:gd name="adj2" fmla="val 35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smtClean="0"/>
              <a:t>Rough</a:t>
            </a:r>
          </a:p>
          <a:p>
            <a:pPr algn="ctr"/>
            <a:r>
              <a:rPr lang="en-GB" sz="2400" smtClean="0"/>
              <a:t>Semantics?</a:t>
            </a:r>
            <a:endParaRPr lang="en-GB" sz="2400"/>
          </a:p>
        </p:txBody>
      </p:sp>
      <p:sp>
        <p:nvSpPr>
          <p:cNvPr id="15" name="Cloud Callout 14"/>
          <p:cNvSpPr/>
          <p:nvPr/>
        </p:nvSpPr>
        <p:spPr>
          <a:xfrm>
            <a:off x="4499992" y="3284984"/>
            <a:ext cx="2483768" cy="864096"/>
          </a:xfrm>
          <a:prstGeom prst="cloudCallout">
            <a:avLst>
              <a:gd name="adj1" fmla="val -15724"/>
              <a:gd name="adj2" fmla="val 4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smtClean="0"/>
              <a:t>Repair?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nnualreport.cwi.nl/2010/image/dick-bulterman1.jpg"/>
          <p:cNvPicPr>
            <a:picLocks noChangeAspect="1" noChangeArrowheads="1"/>
          </p:cNvPicPr>
          <p:nvPr/>
        </p:nvPicPr>
        <p:blipFill>
          <a:blip r:embed="rId2" cstate="print"/>
          <a:srcRect r="15587"/>
          <a:stretch>
            <a:fillRect/>
          </a:stretch>
        </p:blipFill>
        <p:spPr bwMode="auto">
          <a:xfrm>
            <a:off x="0" y="620688"/>
            <a:ext cx="914400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smtClean="0"/>
              <a:t>CS is </a:t>
            </a:r>
            <a:r>
              <a:rPr lang="en-US" dirty="0" err="1" smtClean="0"/>
              <a:t>organised</a:t>
            </a:r>
            <a:r>
              <a:rPr lang="en-US" dirty="0" smtClean="0"/>
              <a:t> as a stack</a:t>
            </a:r>
            <a:endParaRPr lang="en-GB" dirty="0"/>
          </a:p>
        </p:txBody>
      </p:sp>
      <p:pic>
        <p:nvPicPr>
          <p:cNvPr id="28674" name="Picture 2" descr="http://spectrum.ieee.org/img/osi-vs-tcpip-1374688016136.jpg"/>
          <p:cNvPicPr>
            <a:picLocks noChangeAspect="1" noChangeArrowheads="1"/>
          </p:cNvPicPr>
          <p:nvPr/>
        </p:nvPicPr>
        <p:blipFill>
          <a:blip r:embed="rId2" cstate="print"/>
          <a:srcRect l="2439" t="19613" r="50007" b="5501"/>
          <a:stretch>
            <a:fillRect/>
          </a:stretch>
        </p:blipFill>
        <p:spPr bwMode="auto">
          <a:xfrm>
            <a:off x="971600" y="1196752"/>
            <a:ext cx="4680520" cy="50405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8" name="Right Arrow 7"/>
          <p:cNvSpPr/>
          <p:nvPr/>
        </p:nvSpPr>
        <p:spPr>
          <a:xfrm rot="16200000">
            <a:off x="3887924" y="3248980"/>
            <a:ext cx="4824536" cy="86409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Semantics increases</a:t>
            </a:r>
          </a:p>
        </p:txBody>
      </p:sp>
      <p:sp>
        <p:nvSpPr>
          <p:cNvPr id="9" name="Right Arrow 8"/>
          <p:cNvSpPr/>
          <p:nvPr/>
        </p:nvSpPr>
        <p:spPr>
          <a:xfrm rot="16200000">
            <a:off x="4824028" y="3248980"/>
            <a:ext cx="4824536" cy="86409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Dick’s career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smtClean="0"/>
              <a:t>CS is </a:t>
            </a:r>
            <a:r>
              <a:rPr lang="en-US" dirty="0" err="1" smtClean="0"/>
              <a:t>organised</a:t>
            </a:r>
            <a:r>
              <a:rPr lang="en-US" dirty="0" smtClean="0"/>
              <a:t> as a stack</a:t>
            </a:r>
            <a:endParaRPr lang="en-GB" dirty="0"/>
          </a:p>
        </p:txBody>
      </p:sp>
      <p:pic>
        <p:nvPicPr>
          <p:cNvPr id="6" name="Picture 2" descr="http://www.cs.vu.nl/~frankh/cartoons/laye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27" t="30712" r="14185" b="21527"/>
          <a:stretch>
            <a:fillRect/>
          </a:stretch>
        </p:blipFill>
        <p:spPr bwMode="auto">
          <a:xfrm>
            <a:off x="1475656" y="1080049"/>
            <a:ext cx="6048672" cy="5527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3608" y="2240444"/>
            <a:ext cx="7017815" cy="21246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(Web-based) </a:t>
            </a:r>
            <a:br>
              <a:rPr lang="en-GB" sz="4000" b="1" dirty="0" smtClean="0">
                <a:solidFill>
                  <a:schemeClr val="tx1"/>
                </a:solidFill>
              </a:rPr>
            </a:br>
            <a:r>
              <a:rPr lang="en-GB" sz="4000" b="1" dirty="0" smtClean="0">
                <a:solidFill>
                  <a:schemeClr val="tx1"/>
                </a:solidFill>
              </a:rPr>
              <a:t>Semantics in </a:t>
            </a:r>
            <a:br>
              <a:rPr lang="en-GB" sz="4000" b="1" dirty="0" smtClean="0">
                <a:solidFill>
                  <a:schemeClr val="tx1"/>
                </a:solidFill>
              </a:rPr>
            </a:br>
            <a:r>
              <a:rPr lang="en-GB" sz="4000" b="1" dirty="0" smtClean="0">
                <a:solidFill>
                  <a:schemeClr val="tx1"/>
                </a:solidFill>
              </a:rPr>
              <a:t>6 slides &amp; a movie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ws.cnet.com/i/tim/2010/07/16/metaweb-image_610x329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4056"/>
            <a:ext cx="8493881" cy="458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3347" y="5517232"/>
            <a:ext cx="8940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4"/>
              </a:rPr>
              <a:t>http://www.youtube.com/watch?v=tBSdYi4EY3s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/>
              <a:t>P1. Give all things a name</a:t>
            </a:r>
            <a:endParaRPr lang="en-GB" dirty="0"/>
          </a:p>
        </p:txBody>
      </p:sp>
      <p:pic>
        <p:nvPicPr>
          <p:cNvPr id="3" name="Picture 2" descr="D:\FRANKH\SemWeb\ISWC2011\naming-carto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20000"/>
          </a:blip>
          <a:srcRect/>
          <a:stretch>
            <a:fillRect/>
          </a:stretch>
        </p:blipFill>
        <p:spPr bwMode="auto">
          <a:xfrm>
            <a:off x="1691680" y="642937"/>
            <a:ext cx="6264696" cy="6215063"/>
          </a:xfrm>
          <a:prstGeom prst="rect">
            <a:avLst/>
          </a:prstGeom>
          <a:noFill/>
        </p:spPr>
      </p:pic>
      <p:pic>
        <p:nvPicPr>
          <p:cNvPr id="4" name="Picture 2" descr="http://jonraasch.com/blog/wp-content/uploads/yapb_cache/data_uris.2d3a3w5kh2kgco0wk0k8kkw4c.cich9lkbt0oo8kkcw8040c0ck.t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9888"/>
            <a:ext cx="1535196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P2. Relations form a graph </a:t>
            </a:r>
            <a:br>
              <a:rPr lang="en-US" dirty="0" smtClean="0"/>
            </a:br>
            <a:r>
              <a:rPr lang="en-US" dirty="0" smtClean="0"/>
              <a:t>between things</a:t>
            </a:r>
            <a:endParaRPr lang="en-GB" dirty="0"/>
          </a:p>
        </p:txBody>
      </p:sp>
      <p:pic>
        <p:nvPicPr>
          <p:cNvPr id="1026" name="Picture 2" descr="http://www.rdfabout.com/intro/whatisrdf_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484784"/>
            <a:ext cx="8352928" cy="5349168"/>
          </a:xfrm>
          <a:prstGeom prst="rect">
            <a:avLst/>
          </a:prstGeom>
          <a:noFill/>
        </p:spPr>
      </p:pic>
      <p:pic>
        <p:nvPicPr>
          <p:cNvPr id="4" name="Picture 2" descr="http://www.w3.org/RDF/icons/rdf_w3c_icon.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799"/>
            <a:ext cx="1123950" cy="1219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P3. The names are addresses on the Web</a:t>
            </a:r>
            <a:endParaRPr lang="en-GB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516216" y="3212976"/>
            <a:ext cx="2160240" cy="2304256"/>
          </a:xfrm>
          <a:prstGeom prst="triangle">
            <a:avLst>
              <a:gd name="adj" fmla="val 50000"/>
            </a:avLst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55650" y="3212976"/>
            <a:ext cx="1727200" cy="2304255"/>
          </a:xfrm>
          <a:prstGeom prst="foldedCorner">
            <a:avLst>
              <a:gd name="adj" fmla="val 36028"/>
            </a:avLst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060700" y="1844824"/>
            <a:ext cx="3455516" cy="1377272"/>
          </a:xfrm>
          <a:prstGeom prst="can">
            <a:avLst>
              <a:gd name="adj" fmla="val 16574"/>
            </a:avLst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406525" y="3393332"/>
            <a:ext cx="500063" cy="82230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1" lang="en-US" sz="3200">
                <a:solidFill>
                  <a:srgbClr val="FFFFFF"/>
                </a:solidFill>
                <a:latin typeface="Tahoma" pitchFamily="34" charset="0"/>
              </a:rPr>
              <a:t>x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343775" y="3582244"/>
            <a:ext cx="504825" cy="82230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1" lang="en-US" sz="3200">
                <a:solidFill>
                  <a:srgbClr val="FFFFFF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106344" y="2292571"/>
            <a:ext cx="3272627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</a:rPr>
              <a:t>[&lt;x&gt; </a:t>
            </a:r>
            <a:r>
              <a:rPr lang="en-GB" sz="3200" dirty="0" err="1">
                <a:solidFill>
                  <a:srgbClr val="0000FF"/>
                </a:solidFill>
              </a:rPr>
              <a:t>IsOfType</a:t>
            </a:r>
            <a:r>
              <a:rPr lang="en-GB" sz="3200" dirty="0">
                <a:solidFill>
                  <a:srgbClr val="0000FF"/>
                </a:solidFill>
              </a:rPr>
              <a:t> &lt;T&gt;]</a:t>
            </a: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051050" y="3109615"/>
            <a:ext cx="1692275" cy="369332"/>
          </a:xfrm>
          <a:custGeom>
            <a:avLst/>
            <a:gdLst>
              <a:gd name="T0" fmla="*/ 1652396 w 976"/>
              <a:gd name="T1" fmla="*/ 0 h 408"/>
              <a:gd name="T2" fmla="*/ 1416587 w 976"/>
              <a:gd name="T3" fmla="*/ 431800 h 408"/>
              <a:gd name="T4" fmla="*/ 0 w 976"/>
              <a:gd name="T5" fmla="*/ 647700 h 408"/>
              <a:gd name="T6" fmla="*/ 0 60000 65536"/>
              <a:gd name="T7" fmla="*/ 0 60000 65536"/>
              <a:gd name="T8" fmla="*/ 0 60000 65536"/>
              <a:gd name="T9" fmla="*/ 0 w 976"/>
              <a:gd name="T10" fmla="*/ 0 h 408"/>
              <a:gd name="T11" fmla="*/ 976 w 976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6" h="408">
                <a:moveTo>
                  <a:pt x="953" y="0"/>
                </a:moveTo>
                <a:cubicBezTo>
                  <a:pt x="964" y="102"/>
                  <a:pt x="976" y="204"/>
                  <a:pt x="817" y="272"/>
                </a:cubicBezTo>
                <a:cubicBezTo>
                  <a:pt x="658" y="340"/>
                  <a:pt x="329" y="374"/>
                  <a:pt x="0" y="40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arrow" w="lg" len="lg"/>
          </a:ln>
        </p:spPr>
        <p:txBody>
          <a:bodyPr wrap="square" anchor="ctr"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695950" y="3197704"/>
            <a:ext cx="1539875" cy="369332"/>
          </a:xfrm>
          <a:custGeom>
            <a:avLst/>
            <a:gdLst>
              <a:gd name="T0" fmla="*/ 68254 w 925"/>
              <a:gd name="T1" fmla="*/ 0 h 1025"/>
              <a:gd name="T2" fmla="*/ 244715 w 925"/>
              <a:gd name="T3" fmla="*/ 759742 h 1025"/>
              <a:gd name="T4" fmla="*/ 1539875 w 925"/>
              <a:gd name="T5" fmla="*/ 1050925 h 1025"/>
              <a:gd name="T6" fmla="*/ 0 60000 65536"/>
              <a:gd name="T7" fmla="*/ 0 60000 65536"/>
              <a:gd name="T8" fmla="*/ 0 60000 65536"/>
              <a:gd name="T9" fmla="*/ 0 w 925"/>
              <a:gd name="T10" fmla="*/ 0 h 1025"/>
              <a:gd name="T11" fmla="*/ 925 w 925"/>
              <a:gd name="T12" fmla="*/ 1025 h 10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5" h="1025">
                <a:moveTo>
                  <a:pt x="41" y="0"/>
                </a:moveTo>
                <a:cubicBezTo>
                  <a:pt x="57" y="123"/>
                  <a:pt x="0" y="570"/>
                  <a:pt x="147" y="741"/>
                </a:cubicBezTo>
                <a:cubicBezTo>
                  <a:pt x="294" y="912"/>
                  <a:pt x="795" y="978"/>
                  <a:pt x="925" y="102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arrow" w="lg" len="lg"/>
          </a:ln>
        </p:spPr>
        <p:txBody>
          <a:bodyPr wrap="square" anchor="ctr"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54288" y="3535273"/>
            <a:ext cx="4105275" cy="2414008"/>
            <a:chOff x="1609" y="3203"/>
            <a:chExt cx="2586" cy="112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863" y="3612"/>
              <a:ext cx="2126" cy="71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3600" dirty="0">
                  <a:solidFill>
                    <a:prstClr val="black"/>
                  </a:solidFill>
                </a:rPr>
                <a:t>different</a:t>
              </a:r>
              <a:endParaRPr lang="en-GB" sz="3200" dirty="0">
                <a:solidFill>
                  <a:prstClr val="black"/>
                </a:solidFill>
              </a:endParaRPr>
            </a:p>
            <a:p>
              <a:pPr algn="ctr"/>
              <a:r>
                <a:rPr lang="en-GB" sz="3200" dirty="0">
                  <a:solidFill>
                    <a:prstClr val="black"/>
                  </a:solidFill>
                </a:rPr>
                <a:t>owners &amp; locations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1609" y="3702"/>
              <a:ext cx="409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3786" y="3747"/>
              <a:ext cx="409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2925" y="3203"/>
              <a:ext cx="1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018338" y="4858150"/>
            <a:ext cx="1211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&lt;village&gt;</a:t>
            </a:r>
          </a:p>
        </p:txBody>
      </p:sp>
      <p:pic>
        <p:nvPicPr>
          <p:cNvPr id="19" name="Picture 6" descr="Harmelen.jpg - 149931 By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08125"/>
            <a:ext cx="960438" cy="109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w3.org/RDF/icons/rdf_w3c_icon.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799"/>
            <a:ext cx="1123950" cy="1219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WA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350</Words>
  <Application>Microsoft Office PowerPoint</Application>
  <PresentationFormat>On-screen Show (4:3)</PresentationFormat>
  <Paragraphs>113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IWA2013</vt:lpstr>
      <vt:lpstr>PowerPoint Presentation</vt:lpstr>
      <vt:lpstr>Medicin is organised by organ</vt:lpstr>
      <vt:lpstr>CS is organised as a stack</vt:lpstr>
      <vt:lpstr>CS is organised as a stack</vt:lpstr>
      <vt:lpstr>PowerPoint Presentation</vt:lpstr>
      <vt:lpstr>PowerPoint Presentation</vt:lpstr>
      <vt:lpstr>P1. Give all things a name</vt:lpstr>
      <vt:lpstr>P2. Relations form a graph  between things</vt:lpstr>
      <vt:lpstr>P3. The names are addresses on the Web</vt:lpstr>
      <vt:lpstr>P1+P2+P3 = Giant Global Graph</vt:lpstr>
      <vt:lpstr>P4. explicit &amp; formal semantics </vt:lpstr>
      <vt:lpstr>Examples of “semantics”</vt:lpstr>
      <vt:lpstr>PowerPoint Presentation</vt:lpstr>
      <vt:lpstr>Did semantics get anywhere?</vt:lpstr>
      <vt:lpstr>PowerPoint Presentation</vt:lpstr>
      <vt:lpstr>Did semantics get anywhere?  Shared vocabularies (2/2)</vt:lpstr>
      <vt:lpstr>METAR ontology for pilots</vt:lpstr>
      <vt:lpstr>PowerPoint Presentation</vt:lpstr>
      <vt:lpstr>PowerPoint Presentation</vt:lpstr>
      <vt:lpstr>NXP: data integration  about 26.000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flamvhh</dc:creator>
  <cp:lastModifiedBy>Coby van Vonderen</cp:lastModifiedBy>
  <cp:revision>20</cp:revision>
  <dcterms:created xsi:type="dcterms:W3CDTF">2014-05-21T19:57:39Z</dcterms:created>
  <dcterms:modified xsi:type="dcterms:W3CDTF">2014-06-02T07:48:38Z</dcterms:modified>
</cp:coreProperties>
</file>