
<file path=[Content_Types].xml><?xml version="1.0" encoding="utf-8"?>
<Types xmlns="http://schemas.openxmlformats.org/package/2006/content-types">
  <Default Extension="png" ContentType="image/png"/>
  <Default Extension="mov" ContentType="vide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1299" r:id="rId3"/>
    <p:sldId id="1319" r:id="rId4"/>
    <p:sldId id="1145" r:id="rId5"/>
    <p:sldId id="1316" r:id="rId6"/>
    <p:sldId id="1150" r:id="rId7"/>
    <p:sldId id="1206" r:id="rId8"/>
    <p:sldId id="1151" r:id="rId9"/>
    <p:sldId id="1216" r:id="rId10"/>
    <p:sldId id="1170" r:id="rId11"/>
    <p:sldId id="1356" r:id="rId12"/>
    <p:sldId id="1324" r:id="rId13"/>
    <p:sldId id="1310" r:id="rId14"/>
    <p:sldId id="1328" r:id="rId15"/>
    <p:sldId id="1178" r:id="rId16"/>
    <p:sldId id="1300" r:id="rId17"/>
    <p:sldId id="1357" r:id="rId18"/>
    <p:sldId id="1358" r:id="rId19"/>
    <p:sldId id="1359" r:id="rId20"/>
    <p:sldId id="136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4545"/>
    <a:srgbClr val="353535"/>
    <a:srgbClr val="B2B2B2"/>
    <a:srgbClr val="000000"/>
    <a:srgbClr val="B1B1B1"/>
    <a:srgbClr val="8E8E8E"/>
    <a:srgbClr val="8C8C8C"/>
    <a:srgbClr val="FFE6CA"/>
    <a:srgbClr val="282828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1" autoAdjust="0"/>
    <p:restoredTop sz="95204" autoAdjust="0"/>
  </p:normalViewPr>
  <p:slideViewPr>
    <p:cSldViewPr snapToGrid="0" snapToObjects="1" showGuides="1">
      <p:cViewPr>
        <p:scale>
          <a:sx n="87" d="100"/>
          <a:sy n="87" d="100"/>
        </p:scale>
        <p:origin x="-234" y="198"/>
      </p:cViewPr>
      <p:guideLst>
        <p:guide orient="horz" pos="4319"/>
        <p:guide pos="10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3928"/>
    </p:cViewPr>
  </p:sorterViewPr>
  <p:notesViewPr>
    <p:cSldViewPr snapToGrid="0" snapToObjects="1">
      <p:cViewPr varScale="1">
        <p:scale>
          <a:sx n="93" d="100"/>
          <a:sy n="93" d="100"/>
        </p:scale>
        <p:origin x="-392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CWI Amsterdam– May 22,, 2014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 smtClean="0"/>
              <a:t>5/16/14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CBD61-8469-B44E-9DE2-5A7322BBF6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00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C6065-281A-3B4A-A293-E70E42AF1A60}" type="datetimeFigureOut">
              <a:rPr lang="en-US" smtClean="0"/>
              <a:pPr/>
              <a:t>8/7/2014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B804F-70C1-2E4A-9040-7C82C068B9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74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" charset="0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ACE087-ED40-8E41-9AAC-3B0422539FC1}" type="slidenum">
              <a:rPr lang="en-US"/>
              <a:pPr/>
              <a:t>1</a:t>
            </a:fld>
            <a:endParaRPr lang="en-US"/>
          </a:p>
        </p:txBody>
      </p:sp>
      <p:sp>
        <p:nvSpPr>
          <p:cNvPr id="7173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D3778121-FFED-F64E-B0B4-001EDC10269F}" type="datetime9">
              <a:rPr lang="en-US"/>
              <a:pPr/>
              <a:t>8/7/2014 5:08:01 PM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of bimanual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B804F-70C1-2E4A-9040-7C82C068B94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69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B804F-70C1-2E4A-9040-7C82C068B94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407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Gestures – group</a:t>
            </a:r>
            <a:r>
              <a:rPr lang="en-US" baseline="0" dirty="0" smtClean="0"/>
              <a:t> first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Make </a:t>
            </a:r>
            <a:r>
              <a:rPr lang="en-US" dirty="0" err="1" smtClean="0"/>
              <a:t>NUIverse</a:t>
            </a:r>
            <a:r>
              <a:rPr lang="en-US" baseline="0" dirty="0" smtClean="0"/>
              <a:t> look different</a:t>
            </a:r>
            <a:endParaRPr lang="en-US" dirty="0" smtClean="0"/>
          </a:p>
          <a:p>
            <a:r>
              <a:rPr lang="en-US" dirty="0" smtClean="0"/>
              <a:t>get pictures for each.</a:t>
            </a:r>
          </a:p>
          <a:p>
            <a:r>
              <a:rPr lang="en-US" dirty="0" smtClean="0"/>
              <a:t>wimp – new</a:t>
            </a:r>
            <a:r>
              <a:rPr lang="en-US" baseline="0" dirty="0" smtClean="0"/>
              <a:t> image showing mouse</a:t>
            </a:r>
          </a:p>
          <a:p>
            <a:r>
              <a:rPr lang="en-US" baseline="0" dirty="0" smtClean="0"/>
              <a:t>WII controller – gadgets that you manipulate</a:t>
            </a:r>
          </a:p>
          <a:p>
            <a:r>
              <a:rPr lang="en-US" baseline="0" dirty="0" smtClean="0"/>
              <a:t>gestures – </a:t>
            </a:r>
            <a:r>
              <a:rPr lang="en-US" baseline="0" dirty="0" err="1" smtClean="0"/>
              <a:t>kinect</a:t>
            </a:r>
            <a:r>
              <a:rPr lang="en-US" baseline="0" dirty="0" smtClean="0"/>
              <a:t> and a pinch zoom</a:t>
            </a:r>
          </a:p>
          <a:p>
            <a:r>
              <a:rPr lang="en-US" baseline="0" dirty="0" smtClean="0"/>
              <a:t>speech – </a:t>
            </a:r>
            <a:r>
              <a:rPr lang="en-US" baseline="0" dirty="0" err="1" smtClean="0"/>
              <a:t>siri</a:t>
            </a:r>
            <a:endParaRPr lang="en-US" baseline="0" dirty="0" smtClean="0"/>
          </a:p>
          <a:p>
            <a:r>
              <a:rPr lang="en-US" baseline="0" dirty="0" err="1" smtClean="0"/>
              <a:t>layar</a:t>
            </a:r>
            <a:r>
              <a:rPr lang="en-US" baseline="0" dirty="0" smtClean="0"/>
              <a:t> picture</a:t>
            </a:r>
          </a:p>
          <a:p>
            <a:r>
              <a:rPr lang="en-US" baseline="0" dirty="0" smtClean="0"/>
              <a:t>agents – </a:t>
            </a:r>
            <a:r>
              <a:rPr lang="en-US" baseline="0" dirty="0" err="1" smtClean="0"/>
              <a:t>horovitz</a:t>
            </a:r>
            <a:r>
              <a:rPr lang="en-US" baseline="0" dirty="0" smtClean="0"/>
              <a:t> people interacting with </a:t>
            </a:r>
            <a:r>
              <a:rPr lang="en-US" baseline="0" dirty="0" err="1" smtClean="0"/>
              <a:t>concerage</a:t>
            </a:r>
            <a:endParaRPr lang="en-US" baseline="0" dirty="0" smtClean="0"/>
          </a:p>
          <a:p>
            <a:r>
              <a:rPr lang="en-US" baseline="0" dirty="0" err="1" smtClean="0"/>
              <a:t>abimente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B804F-70C1-2E4A-9040-7C82C068B94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34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***Pick</a:t>
            </a:r>
            <a:r>
              <a:rPr lang="en-US" baseline="0" dirty="0" smtClean="0"/>
              <a:t> one with just the right window.*****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B804F-70C1-2E4A-9040-7C82C068B94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6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14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0" y="6188075"/>
            <a:ext cx="3975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Research Asia- April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8800" y="6356350"/>
            <a:ext cx="1257300" cy="365125"/>
          </a:xfrm>
          <a:prstGeom prst="rect">
            <a:avLst/>
          </a:prstGeom>
        </p:spPr>
        <p:txBody>
          <a:bodyPr/>
          <a:lstStyle/>
          <a:p>
            <a:fld id="{421243B6-32F3-2E4F-BC63-38D51679F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29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0" y="6188075"/>
            <a:ext cx="3975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Research Asia- April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8800" y="6356350"/>
            <a:ext cx="1257300" cy="365125"/>
          </a:xfrm>
          <a:prstGeom prst="rect">
            <a:avLst/>
          </a:prstGeom>
        </p:spPr>
        <p:txBody>
          <a:bodyPr/>
          <a:lstStyle/>
          <a:p>
            <a:fld id="{421243B6-32F3-2E4F-BC63-38D51679F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56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143000" indent="-228600">
              <a:buSzPct val="75000"/>
              <a:buFont typeface="Courier New"/>
              <a:buChar char="o"/>
              <a:defRPr/>
            </a:lvl3pPr>
            <a:lvl4pPr marL="1600200" indent="-228600">
              <a:buSzPct val="75000"/>
              <a:buFont typeface="Wingdings" charset="2"/>
              <a:buChar char="v"/>
              <a:defRPr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68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4/26/2011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43000" y="6188075"/>
            <a:ext cx="3975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Research Asia- April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08800" y="6356350"/>
            <a:ext cx="1257300" cy="365125"/>
          </a:xfrm>
          <a:prstGeom prst="rect">
            <a:avLst/>
          </a:prstGeom>
        </p:spPr>
        <p:txBody>
          <a:bodyPr/>
          <a:lstStyle/>
          <a:p>
            <a:fld id="{421243B6-32F3-2E4F-BC63-38D51679F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49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4/26/2011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3000" y="6188075"/>
            <a:ext cx="3975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Research Asia- April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8800" y="6356350"/>
            <a:ext cx="1257300" cy="365125"/>
          </a:xfrm>
          <a:prstGeom prst="rect">
            <a:avLst/>
          </a:prstGeom>
        </p:spPr>
        <p:txBody>
          <a:bodyPr/>
          <a:lstStyle/>
          <a:p>
            <a:fld id="{421243B6-32F3-2E4F-BC63-38D51679F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1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4/26/2011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43000" y="6188075"/>
            <a:ext cx="3975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Research Asia- April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908800" y="6356350"/>
            <a:ext cx="1257300" cy="365125"/>
          </a:xfrm>
          <a:prstGeom prst="rect">
            <a:avLst/>
          </a:prstGeom>
        </p:spPr>
        <p:txBody>
          <a:bodyPr/>
          <a:lstStyle/>
          <a:p>
            <a:fld id="{421243B6-32F3-2E4F-BC63-38D51679F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6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4/26/2011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3000" y="6188075"/>
            <a:ext cx="3975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Research Asia- April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08800" y="6356350"/>
            <a:ext cx="1257300" cy="365125"/>
          </a:xfrm>
          <a:prstGeom prst="rect">
            <a:avLst/>
          </a:prstGeom>
        </p:spPr>
        <p:txBody>
          <a:bodyPr/>
          <a:lstStyle/>
          <a:p>
            <a:fld id="{421243B6-32F3-2E4F-BC63-38D51679F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09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4/26/2011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43000" y="6188075"/>
            <a:ext cx="3975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Research Asia- April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908800" y="6356350"/>
            <a:ext cx="1257300" cy="365125"/>
          </a:xfrm>
          <a:prstGeom prst="rect">
            <a:avLst/>
          </a:prstGeom>
        </p:spPr>
        <p:txBody>
          <a:bodyPr/>
          <a:lstStyle/>
          <a:p>
            <a:fld id="{421243B6-32F3-2E4F-BC63-38D51679F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959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4/26/2011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3000" y="6188075"/>
            <a:ext cx="3975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Research Asia- April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8800" y="6356350"/>
            <a:ext cx="1257300" cy="365125"/>
          </a:xfrm>
          <a:prstGeom prst="rect">
            <a:avLst/>
          </a:prstGeom>
        </p:spPr>
        <p:txBody>
          <a:bodyPr/>
          <a:lstStyle/>
          <a:p>
            <a:fld id="{421243B6-32F3-2E4F-BC63-38D51679F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648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4/26/2011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3000" y="6188075"/>
            <a:ext cx="39751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Microsoft Research Asia- April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08800" y="6356350"/>
            <a:ext cx="1257300" cy="365125"/>
          </a:xfrm>
          <a:prstGeom prst="rect">
            <a:avLst/>
          </a:prstGeom>
        </p:spPr>
        <p:txBody>
          <a:bodyPr/>
          <a:lstStyle/>
          <a:p>
            <a:fld id="{421243B6-32F3-2E4F-BC63-38D51679FF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2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286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5696"/>
            <a:ext cx="8229600" cy="519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054097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Picture 1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00" y="6056840"/>
            <a:ext cx="60298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3936830" y="6526054"/>
            <a:ext cx="18398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 smtClean="0"/>
              <a:t>CWI</a:t>
            </a:r>
            <a:r>
              <a:rPr lang="en-US" sz="1000" baseline="0" dirty="0" smtClean="0"/>
              <a:t> Amsterdam</a:t>
            </a:r>
            <a:r>
              <a:rPr lang="en-US" sz="1000" dirty="0" smtClean="0"/>
              <a:t>– May</a:t>
            </a:r>
            <a:r>
              <a:rPr lang="en-US" sz="1000" baseline="0" dirty="0" smtClean="0"/>
              <a:t> 22,</a:t>
            </a:r>
            <a:r>
              <a:rPr lang="en-US" sz="1000" dirty="0" smtClean="0"/>
              <a:t> 2014</a:t>
            </a:r>
          </a:p>
        </p:txBody>
      </p:sp>
      <p:pic>
        <p:nvPicPr>
          <p:cNvPr id="11" name="Picture 10" descr="CWI-logo.pn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45"/>
          <a:stretch/>
        </p:blipFill>
        <p:spPr>
          <a:xfrm>
            <a:off x="7983361" y="6237482"/>
            <a:ext cx="1047363" cy="46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2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ln>
            <a:solidFill>
              <a:schemeClr val="tx1"/>
            </a:solidFill>
          </a:ln>
          <a:solidFill>
            <a:srgbClr val="454545"/>
          </a:solidFill>
          <a:effectLst/>
          <a:latin typeface="+mn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45454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45454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45454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45454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45454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g"/><Relationship Id="rId7" Type="http://schemas.openxmlformats.org/officeDocument/2006/relationships/image" Target="../media/image23.jpeg"/><Relationship Id="rId12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5" Type="http://schemas.openxmlformats.org/officeDocument/2006/relationships/image" Target="../media/image31.jp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Relationship Id="rId1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600200" y="4191001"/>
            <a:ext cx="5943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None/>
              <a:defRPr/>
            </a:pPr>
            <a:r>
              <a:rPr kumimoji="1" lang="en-US" sz="3200" kern="0" dirty="0" smtClean="0">
                <a:solidFill>
                  <a:srgbClr val="4B4B4B"/>
                </a:solidFill>
                <a:ea typeface="ＭＳ Ｐゴシック" charset="-128"/>
                <a:cs typeface="ＭＳ Ｐゴシック" charset="-128"/>
              </a:rPr>
              <a:t>Andries (Andy) </a:t>
            </a:r>
            <a:r>
              <a:rPr kumimoji="1" lang="en-US" sz="3200" kern="0" dirty="0">
                <a:solidFill>
                  <a:srgbClr val="4B4B4B"/>
                </a:solidFill>
                <a:ea typeface="ＭＳ Ｐゴシック" charset="-128"/>
                <a:cs typeface="ＭＳ Ｐゴシック" charset="-128"/>
              </a:rPr>
              <a:t>van Dam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None/>
              <a:defRPr/>
            </a:pPr>
            <a:r>
              <a:rPr kumimoji="1" lang="en-US" sz="3200" kern="0" dirty="0">
                <a:solidFill>
                  <a:srgbClr val="4B4B4B"/>
                </a:solidFill>
                <a:ea typeface="ＭＳ Ｐゴシック" charset="-128"/>
                <a:cs typeface="ＭＳ Ｐゴシック" charset="-128"/>
              </a:rPr>
              <a:t>Brown </a:t>
            </a:r>
            <a:r>
              <a:rPr kumimoji="1" lang="en-US" sz="3200" kern="0" dirty="0" smtClean="0">
                <a:solidFill>
                  <a:srgbClr val="4B4B4B"/>
                </a:solidFill>
                <a:ea typeface="ＭＳ Ｐゴシック" charset="-128"/>
                <a:cs typeface="ＭＳ Ｐゴシック" charset="-128"/>
              </a:rPr>
              <a:t>University</a:t>
            </a:r>
            <a:endParaRPr kumimoji="1" lang="en-US" sz="3200" kern="0" dirty="0">
              <a:solidFill>
                <a:srgbClr val="4B4B4B"/>
              </a:solidFill>
              <a:ea typeface="ＭＳ Ｐゴシック" charset="-128"/>
              <a:cs typeface="ＭＳ Ｐゴシック" charset="-128"/>
            </a:endParaRP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5000"/>
              <a:buFont typeface="Wingdings" charset="2"/>
              <a:buNone/>
              <a:defRPr/>
            </a:pPr>
            <a:r>
              <a:rPr kumimoji="1" lang="en-US" sz="2400" kern="0" dirty="0" smtClean="0">
                <a:solidFill>
                  <a:srgbClr val="4B4B4B"/>
                </a:solidFill>
                <a:latin typeface="+mn-lt"/>
                <a:ea typeface="ＭＳ Ｐゴシック" charset="-128"/>
                <a:cs typeface="ＭＳ Ｐゴシック" charset="-128"/>
              </a:rPr>
              <a:t>May 22, 2014</a:t>
            </a:r>
            <a:endParaRPr kumimoji="1" lang="en-US" sz="2400" kern="0" dirty="0">
              <a:solidFill>
                <a:srgbClr val="4B4B4B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4748" y="1464729"/>
            <a:ext cx="8708309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/>
              <a:t>Richer Documents,</a:t>
            </a:r>
          </a:p>
          <a:p>
            <a:pPr algn="ctr"/>
            <a:r>
              <a:rPr lang="en-US" sz="4400" dirty="0" smtClean="0"/>
              <a:t>Richer Human-Computer Interaction:</a:t>
            </a:r>
          </a:p>
          <a:p>
            <a:pPr algn="ctr"/>
            <a:r>
              <a:rPr lang="en-US" sz="4400" dirty="0" smtClean="0"/>
              <a:t>A Progress Report</a:t>
            </a:r>
            <a:endParaRPr lang="en-US" sz="4400" dirty="0"/>
          </a:p>
          <a:p>
            <a:pPr algn="ctr"/>
            <a:endParaRPr lang="en-US" sz="40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Picture 6" descr="Picture 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3196" y="5943601"/>
            <a:ext cx="602985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089152" y="179401"/>
            <a:ext cx="46486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CWI Lectures 2014: </a:t>
            </a:r>
            <a:endParaRPr lang="en-US" sz="3200" dirty="0" smtClean="0"/>
          </a:p>
          <a:p>
            <a:pPr algn="ctr"/>
            <a:r>
              <a:rPr lang="en-US" sz="3200" dirty="0" smtClean="0"/>
              <a:t>Socially</a:t>
            </a:r>
            <a:r>
              <a:rPr lang="en-US" sz="3200" dirty="0"/>
              <a:t>-Aware Multimedia</a:t>
            </a:r>
          </a:p>
        </p:txBody>
      </p:sp>
      <p:pic>
        <p:nvPicPr>
          <p:cNvPr id="4" name="Picture 3" descr="CWI-log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145"/>
          <a:stretch/>
        </p:blipFill>
        <p:spPr>
          <a:xfrm>
            <a:off x="7779765" y="6096001"/>
            <a:ext cx="1174750" cy="52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6702217" cy="7286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Screen Shot 2013-04-27 at 5.31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0"/>
            <a:ext cx="51909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5520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1985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577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EDS (Electronic Document System)</a:t>
            </a:r>
          </a:p>
        </p:txBody>
      </p:sp>
      <p:pic>
        <p:nvPicPr>
          <p:cNvPr id="4" name="Picture 3" descr="IMG_00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2"/>
          <a:stretch>
            <a:fillRect/>
          </a:stretch>
        </p:blipFill>
        <p:spPr bwMode="auto">
          <a:xfrm>
            <a:off x="-73992" y="787400"/>
            <a:ext cx="9217992" cy="578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177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2932"/>
            <a:ext cx="8229600" cy="4047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User </a:t>
            </a:r>
            <a:r>
              <a:rPr lang="en-US" sz="5400" dirty="0" smtClean="0"/>
              <a:t>Interaction    HCI    UX</a:t>
            </a:r>
            <a:endParaRPr lang="en-US" sz="5400" dirty="0"/>
          </a:p>
        </p:txBody>
      </p:sp>
      <p:sp>
        <p:nvSpPr>
          <p:cNvPr id="2" name="Right Arrow 1"/>
          <p:cNvSpPr/>
          <p:nvPr/>
        </p:nvSpPr>
        <p:spPr>
          <a:xfrm>
            <a:off x="5393766" y="2719294"/>
            <a:ext cx="537882" cy="26894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6980518" y="2719294"/>
            <a:ext cx="537882" cy="268941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02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5367867" cy="728662"/>
          </a:xfrm>
        </p:spPr>
        <p:txBody>
          <a:bodyPr/>
          <a:lstStyle/>
          <a:p>
            <a:r>
              <a:rPr lang="en-US" dirty="0" smtClean="0"/>
              <a:t>Sketchpad</a:t>
            </a:r>
            <a:endParaRPr lang="en-US" dirty="0"/>
          </a:p>
        </p:txBody>
      </p:sp>
      <p:pic>
        <p:nvPicPr>
          <p:cNvPr id="7" name="Content Placeholder 6" descr="Sketchpad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4097" r="8642" b="4097"/>
          <a:stretch/>
        </p:blipFill>
        <p:spPr>
          <a:xfrm>
            <a:off x="1737834" y="1602932"/>
            <a:ext cx="5678963" cy="4333388"/>
          </a:xfrm>
        </p:spPr>
      </p:pic>
      <p:sp>
        <p:nvSpPr>
          <p:cNvPr id="6" name="TextBox 5"/>
          <p:cNvSpPr txBox="1"/>
          <p:nvPr/>
        </p:nvSpPr>
        <p:spPr>
          <a:xfrm>
            <a:off x="7735520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1963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9917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Rand Tablet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5443538"/>
            <a:ext cx="8229600" cy="1175402"/>
          </a:xfrm>
        </p:spPr>
        <p:txBody>
          <a:bodyPr/>
          <a:lstStyle/>
          <a:p>
            <a:pPr marL="0" indent="0">
              <a:buNone/>
            </a:pPr>
            <a:r>
              <a:rPr kumimoji="1" lang="en-US" b="1" dirty="0"/>
              <a:t>Robert </a:t>
            </a:r>
            <a:r>
              <a:rPr kumimoji="1" lang="en-US" b="1" dirty="0" smtClean="0"/>
              <a:t>Anderson’</a:t>
            </a:r>
            <a:r>
              <a:rPr kumimoji="1" lang="en-US" altLang="ja-JP" b="1" dirty="0" smtClean="0"/>
              <a:t>s </a:t>
            </a:r>
            <a:r>
              <a:rPr kumimoji="1" lang="en-US" altLang="ja-JP" b="1" dirty="0"/>
              <a:t>2D Math </a:t>
            </a:r>
            <a:r>
              <a:rPr kumimoji="1" lang="en-US" altLang="ja-JP" b="1" dirty="0" smtClean="0"/>
              <a:t>Recognizer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35520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1967</a:t>
            </a:r>
            <a:endParaRPr lang="en-US" sz="3600" dirty="0"/>
          </a:p>
        </p:txBody>
      </p:sp>
      <p:pic>
        <p:nvPicPr>
          <p:cNvPr id="5" name="Picture 12" descr="ran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0" y="1332753"/>
            <a:ext cx="495300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4-05-14 at 4.19.49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5"/>
          <a:stretch/>
        </p:blipFill>
        <p:spPr>
          <a:xfrm>
            <a:off x="5307852" y="1161675"/>
            <a:ext cx="3378947" cy="2155265"/>
          </a:xfrm>
          <a:prstGeom prst="rect">
            <a:avLst/>
          </a:prstGeom>
        </p:spPr>
      </p:pic>
      <p:pic>
        <p:nvPicPr>
          <p:cNvPr id="7" name="Picture 6" descr="Screen Shot 2014-05-14 at 4.20.0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3422650"/>
            <a:ext cx="34036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Tablets and Electronic Books	</a:t>
            </a:r>
            <a:endParaRPr lang="en-US" dirty="0"/>
          </a:p>
        </p:txBody>
      </p:sp>
      <p:pic>
        <p:nvPicPr>
          <p:cNvPr id="4" name="Picture 3" descr="Dynabook-childre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" y="1155696"/>
            <a:ext cx="4000500" cy="3136900"/>
          </a:xfrm>
          <a:prstGeom prst="rect">
            <a:avLst/>
          </a:prstGeom>
        </p:spPr>
      </p:pic>
      <p:pic>
        <p:nvPicPr>
          <p:cNvPr id="5" name="Picture 4" descr="DynaBoo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97" y="2606688"/>
            <a:ext cx="3753431" cy="29221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5520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1972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84494" y="5528789"/>
            <a:ext cx="662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Alan Kay Dynabook proposal </a:t>
            </a:r>
            <a:r>
              <a:rPr lang="en-US" sz="2400" dirty="0"/>
              <a:t>in </a:t>
            </a:r>
            <a:endParaRPr lang="en-US" sz="2400" dirty="0" smtClean="0"/>
          </a:p>
          <a:p>
            <a:r>
              <a:rPr lang="en-US" sz="2400" dirty="0" smtClean="0"/>
              <a:t>“</a:t>
            </a:r>
            <a:r>
              <a:rPr lang="en-US" sz="2400" dirty="0"/>
              <a:t>A personal computer for children of all </a:t>
            </a:r>
            <a:r>
              <a:rPr lang="en-US" sz="2400" dirty="0" smtClean="0"/>
              <a:t>ages”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919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6908800" cy="728662"/>
          </a:xfrm>
        </p:spPr>
        <p:txBody>
          <a:bodyPr/>
          <a:lstStyle/>
          <a:p>
            <a:r>
              <a:rPr lang="en-US" dirty="0" smtClean="0"/>
              <a:t>Put That There</a:t>
            </a:r>
            <a:endParaRPr lang="en-US" dirty="0"/>
          </a:p>
        </p:txBody>
      </p:sp>
      <p:pic>
        <p:nvPicPr>
          <p:cNvPr id="5" name="Content Placeholder 4" descr="PutThatThereScreensho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1" b="8051"/>
          <a:stretch>
            <a:fillRect/>
          </a:stretch>
        </p:blipFill>
        <p:spPr>
          <a:xfrm>
            <a:off x="457200" y="1155696"/>
            <a:ext cx="3963897" cy="2501904"/>
          </a:xfrm>
        </p:spPr>
      </p:pic>
      <p:sp>
        <p:nvSpPr>
          <p:cNvPr id="4" name="TextBox 3"/>
          <p:cNvSpPr txBox="1"/>
          <p:nvPr/>
        </p:nvSpPr>
        <p:spPr>
          <a:xfrm>
            <a:off x="7735520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1979</a:t>
            </a:r>
            <a:endParaRPr lang="en-US" sz="3600" dirty="0"/>
          </a:p>
        </p:txBody>
      </p:sp>
      <p:pic>
        <p:nvPicPr>
          <p:cNvPr id="6" name="Picture 5" descr="putthatthe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971" y="3852332"/>
            <a:ext cx="5990168" cy="23960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41226" y="1349570"/>
            <a:ext cx="431650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"Put-That-There": </a:t>
            </a:r>
            <a:endParaRPr lang="en-US" dirty="0" smtClean="0"/>
          </a:p>
          <a:p>
            <a:r>
              <a:rPr lang="en-US" dirty="0" smtClean="0"/>
              <a:t>Voice </a:t>
            </a:r>
            <a:r>
              <a:rPr lang="en-US" dirty="0"/>
              <a:t>and </a:t>
            </a:r>
            <a:r>
              <a:rPr lang="en-US" dirty="0" smtClean="0"/>
              <a:t>Gesture at </a:t>
            </a:r>
            <a:r>
              <a:rPr lang="en-US" dirty="0"/>
              <a:t>the Graphics Interface</a:t>
            </a:r>
          </a:p>
          <a:p>
            <a:r>
              <a:rPr lang="en-US" dirty="0"/>
              <a:t>Richard A. Bolt</a:t>
            </a:r>
          </a:p>
          <a:p>
            <a:r>
              <a:rPr lang="en-US" dirty="0"/>
              <a:t>Architecture Machine Group</a:t>
            </a:r>
          </a:p>
          <a:p>
            <a:r>
              <a:rPr lang="en-US" dirty="0"/>
              <a:t>Massachusetts Institute of Technology</a:t>
            </a:r>
          </a:p>
          <a:p>
            <a:r>
              <a:rPr lang="en-US" dirty="0"/>
              <a:t>Cambridge, Massachusetts 02139</a:t>
            </a:r>
          </a:p>
        </p:txBody>
      </p:sp>
    </p:spTree>
    <p:extLst>
      <p:ext uri="{BB962C8B-B14F-4D97-AF65-F5344CB8AC3E}">
        <p14:creationId xmlns:p14="http://schemas.microsoft.com/office/powerpoint/2010/main" val="308022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738"/>
            <a:ext cx="9144000" cy="728662"/>
          </a:xfrm>
        </p:spPr>
        <p:txBody>
          <a:bodyPr/>
          <a:lstStyle/>
          <a:p>
            <a:r>
              <a:rPr lang="en-US" dirty="0"/>
              <a:t>Put That </a:t>
            </a:r>
            <a:r>
              <a:rPr lang="en-US" dirty="0" smtClean="0"/>
              <a:t>There Video </a:t>
            </a:r>
            <a:r>
              <a:rPr lang="en-US" b="1" i="1" dirty="0">
                <a:solidFill>
                  <a:schemeClr val="accent2"/>
                </a:solidFill>
              </a:rPr>
              <a:t>(requires QuickTime)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35520" y="101600"/>
            <a:ext cx="1433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   1979</a:t>
            </a:r>
            <a:endParaRPr lang="en-US" sz="3600" dirty="0"/>
          </a:p>
        </p:txBody>
      </p:sp>
      <p:pic>
        <p:nvPicPr>
          <p:cNvPr id="6" name="PutThatThere-TwoPeopleClip-5.22.201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663" y="1155700"/>
            <a:ext cx="6926262" cy="5194300"/>
          </a:xfrm>
        </p:spPr>
      </p:pic>
    </p:spTree>
    <p:extLst>
      <p:ext uri="{BB962C8B-B14F-4D97-AF65-F5344CB8AC3E}">
        <p14:creationId xmlns:p14="http://schemas.microsoft.com/office/powerpoint/2010/main" val="68152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052088" y="-81830"/>
            <a:ext cx="6816817" cy="6837727"/>
            <a:chOff x="1179991" y="0"/>
            <a:chExt cx="6816817" cy="6837727"/>
          </a:xfrm>
        </p:grpSpPr>
        <p:sp>
          <p:nvSpPr>
            <p:cNvPr id="13" name="Oval 12"/>
            <p:cNvSpPr/>
            <p:nvPr/>
          </p:nvSpPr>
          <p:spPr>
            <a:xfrm>
              <a:off x="2881366" y="1784217"/>
              <a:ext cx="3602475" cy="3602475"/>
            </a:xfrm>
            <a:prstGeom prst="ellipse">
              <a:avLst/>
            </a:prstGeom>
            <a:solidFill>
              <a:srgbClr val="FF66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ight Triangle 32"/>
            <p:cNvSpPr/>
            <p:nvPr/>
          </p:nvSpPr>
          <p:spPr>
            <a:xfrm>
              <a:off x="1179991" y="2046612"/>
              <a:ext cx="2802498" cy="2786352"/>
            </a:xfrm>
            <a:prstGeom prst="rtTriangle">
              <a:avLst/>
            </a:prstGeom>
            <a:solidFill>
              <a:srgbClr val="FFE6C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Triangle 33"/>
            <p:cNvSpPr/>
            <p:nvPr/>
          </p:nvSpPr>
          <p:spPr>
            <a:xfrm rot="18943507">
              <a:off x="1737198" y="3432990"/>
              <a:ext cx="2871734" cy="2799950"/>
            </a:xfrm>
            <a:prstGeom prst="rtTriangle">
              <a:avLst/>
            </a:prstGeom>
            <a:solidFill>
              <a:srgbClr val="FFE6C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Triangle 35"/>
            <p:cNvSpPr/>
            <p:nvPr/>
          </p:nvSpPr>
          <p:spPr>
            <a:xfrm flipH="1">
              <a:off x="3136758" y="4031579"/>
              <a:ext cx="2806148" cy="2806148"/>
            </a:xfrm>
            <a:prstGeom prst="rtTriangle">
              <a:avLst/>
            </a:prstGeom>
            <a:solidFill>
              <a:srgbClr val="FFE6C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Triangle 36"/>
            <p:cNvSpPr/>
            <p:nvPr/>
          </p:nvSpPr>
          <p:spPr>
            <a:xfrm rot="8086812" flipV="1">
              <a:off x="4489620" y="3477243"/>
              <a:ext cx="2899958" cy="2846588"/>
            </a:xfrm>
            <a:prstGeom prst="rtTriangle">
              <a:avLst/>
            </a:prstGeom>
            <a:solidFill>
              <a:srgbClr val="FFE6C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ight Triangle 37"/>
            <p:cNvSpPr/>
            <p:nvPr/>
          </p:nvSpPr>
          <p:spPr>
            <a:xfrm rot="5400000" flipV="1">
              <a:off x="5093652" y="1953660"/>
              <a:ext cx="2847192" cy="2959121"/>
            </a:xfrm>
            <a:prstGeom prst="rtTriangle">
              <a:avLst/>
            </a:prstGeom>
            <a:solidFill>
              <a:srgbClr val="FFE6C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Triangle 38"/>
            <p:cNvSpPr/>
            <p:nvPr/>
          </p:nvSpPr>
          <p:spPr>
            <a:xfrm rot="8075305">
              <a:off x="4608345" y="583883"/>
              <a:ext cx="2835116" cy="2876142"/>
            </a:xfrm>
            <a:prstGeom prst="rtTriangle">
              <a:avLst/>
            </a:prstGeom>
            <a:solidFill>
              <a:srgbClr val="FFE6C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Triangle 39"/>
            <p:cNvSpPr/>
            <p:nvPr/>
          </p:nvSpPr>
          <p:spPr>
            <a:xfrm flipV="1">
              <a:off x="3193257" y="0"/>
              <a:ext cx="2828203" cy="2828203"/>
            </a:xfrm>
            <a:prstGeom prst="rtTriangle">
              <a:avLst/>
            </a:prstGeom>
            <a:solidFill>
              <a:srgbClr val="FFE6C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ight Triangle 40"/>
            <p:cNvSpPr/>
            <p:nvPr/>
          </p:nvSpPr>
          <p:spPr>
            <a:xfrm rot="18892530" flipV="1">
              <a:off x="1757329" y="598357"/>
              <a:ext cx="2847193" cy="2847193"/>
            </a:xfrm>
            <a:prstGeom prst="rtTriangle">
              <a:avLst/>
            </a:prstGeom>
            <a:solidFill>
              <a:srgbClr val="FFE6C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78293" y="8688"/>
              <a:ext cx="7647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WIMP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477783" y="961930"/>
              <a:ext cx="120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Pen/Touch</a:t>
              </a:r>
              <a:endParaRPr lang="en-US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999806" y="2027264"/>
              <a:ext cx="17391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Motion/</a:t>
              </a:r>
            </a:p>
            <a:p>
              <a:r>
                <a:rPr lang="en-US" dirty="0" smtClean="0"/>
                <a:t>Game Controller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07389" y="5682588"/>
              <a:ext cx="86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Speech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81870" y="4697345"/>
              <a:ext cx="1019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Gestures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849338" y="1673525"/>
              <a:ext cx="1032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Ubicomp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465338" y="4881203"/>
              <a:ext cx="12821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Augmented </a:t>
              </a:r>
            </a:p>
            <a:p>
              <a:pPr algn="ctr"/>
              <a:r>
                <a:rPr lang="en-US" dirty="0" smtClean="0"/>
                <a:t>Reality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71997" y="3505849"/>
              <a:ext cx="8306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Agents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332714" y="2995406"/>
              <a:ext cx="2531462" cy="830997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4800" b="1" dirty="0" err="1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</a:rPr>
                <a:t>NUIverse</a:t>
              </a:r>
              <a:endParaRPr lang="en-US" sz="48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38368" y="-63863"/>
            <a:ext cx="3023027" cy="1263978"/>
            <a:chOff x="1974650" y="20734"/>
            <a:chExt cx="2793093" cy="1167838"/>
          </a:xfrm>
        </p:grpSpPr>
        <p:sp>
          <p:nvSpPr>
            <p:cNvPr id="22" name="TextBox 21"/>
            <p:cNvSpPr txBox="1"/>
            <p:nvPr/>
          </p:nvSpPr>
          <p:spPr>
            <a:xfrm>
              <a:off x="1974650" y="79739"/>
              <a:ext cx="904032" cy="42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WIMP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pic>
          <p:nvPicPr>
            <p:cNvPr id="30" name="Picture 29" descr="wimp7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772"/>
            <a:stretch/>
          </p:blipFill>
          <p:spPr>
            <a:xfrm>
              <a:off x="3217917" y="20734"/>
              <a:ext cx="1549826" cy="116783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5050250" y="223878"/>
            <a:ext cx="3642764" cy="1703916"/>
            <a:chOff x="4089024" y="210033"/>
            <a:chExt cx="3642764" cy="1703916"/>
          </a:xfrm>
        </p:grpSpPr>
        <p:sp>
          <p:nvSpPr>
            <p:cNvPr id="23" name="TextBox 22"/>
            <p:cNvSpPr txBox="1"/>
            <p:nvPr/>
          </p:nvSpPr>
          <p:spPr>
            <a:xfrm>
              <a:off x="6154012" y="210033"/>
              <a:ext cx="15777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Pen/Touch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pic>
          <p:nvPicPr>
            <p:cNvPr id="32" name="Picture 31" descr="cintiq24hd[5]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9024" y="768406"/>
              <a:ext cx="1771957" cy="1145543"/>
            </a:xfrm>
            <a:prstGeom prst="rect">
              <a:avLst/>
            </a:prstGeom>
          </p:spPr>
        </p:pic>
      </p:grpSp>
      <p:pic>
        <p:nvPicPr>
          <p:cNvPr id="35" name="Picture 34" descr="iphone-finger4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8"/>
          <a:stretch/>
        </p:blipFill>
        <p:spPr>
          <a:xfrm>
            <a:off x="5052735" y="649784"/>
            <a:ext cx="1841875" cy="1275196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5775979" y="4152823"/>
            <a:ext cx="3346047" cy="1302637"/>
            <a:chOff x="5798965" y="3817271"/>
            <a:chExt cx="3346047" cy="1302637"/>
          </a:xfrm>
        </p:grpSpPr>
        <p:sp>
          <p:nvSpPr>
            <p:cNvPr id="25" name="TextBox 24"/>
            <p:cNvSpPr txBox="1"/>
            <p:nvPr/>
          </p:nvSpPr>
          <p:spPr>
            <a:xfrm>
              <a:off x="7827524" y="4429484"/>
              <a:ext cx="1317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Gestures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pic>
          <p:nvPicPr>
            <p:cNvPr id="44" name="Picture 43" descr="gesture2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54" t="7602" r="5964" b="8263"/>
            <a:stretch/>
          </p:blipFill>
          <p:spPr>
            <a:xfrm>
              <a:off x="5798965" y="3817271"/>
              <a:ext cx="1931289" cy="1302637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4207037" y="5495306"/>
            <a:ext cx="3230190" cy="1261027"/>
            <a:chOff x="4309844" y="5565773"/>
            <a:chExt cx="3230190" cy="1261027"/>
          </a:xfrm>
        </p:grpSpPr>
        <p:sp>
          <p:nvSpPr>
            <p:cNvPr id="26" name="TextBox 25"/>
            <p:cNvSpPr txBox="1"/>
            <p:nvPr/>
          </p:nvSpPr>
          <p:spPr>
            <a:xfrm>
              <a:off x="6440905" y="6365135"/>
              <a:ext cx="1099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Speech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pic>
          <p:nvPicPr>
            <p:cNvPr id="45" name="Picture 44" descr="siri-humor-1.jpe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9844" y="5565773"/>
              <a:ext cx="1560267" cy="116869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4873" y="4757274"/>
            <a:ext cx="3882566" cy="1928816"/>
            <a:chOff x="36990" y="4757913"/>
            <a:chExt cx="3882566" cy="1928816"/>
          </a:xfrm>
        </p:grpSpPr>
        <p:sp>
          <p:nvSpPr>
            <p:cNvPr id="27" name="TextBox 26"/>
            <p:cNvSpPr txBox="1"/>
            <p:nvPr/>
          </p:nvSpPr>
          <p:spPr>
            <a:xfrm>
              <a:off x="36990" y="6225064"/>
              <a:ext cx="2634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Augmented Reality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pic>
          <p:nvPicPr>
            <p:cNvPr id="48" name="Picture 47" descr="overlaying-reality3-Amsterdam.jp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"/>
            <a:stretch/>
          </p:blipFill>
          <p:spPr>
            <a:xfrm>
              <a:off x="2128862" y="4757913"/>
              <a:ext cx="1790694" cy="127096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49635" y="4778364"/>
            <a:ext cx="3625612" cy="1918236"/>
            <a:chOff x="138334" y="4788930"/>
            <a:chExt cx="3625612" cy="1918236"/>
          </a:xfrm>
        </p:grpSpPr>
        <p:pic>
          <p:nvPicPr>
            <p:cNvPr id="49" name="Picture 4" descr="C:\WINDOWS\Desktop\Bioinformatics Lecture\Thad.Starner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8400" y="4788930"/>
              <a:ext cx="1305546" cy="1468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138334" y="6245501"/>
              <a:ext cx="2634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Augmented Reality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3402" y="4781742"/>
            <a:ext cx="3841184" cy="1917685"/>
            <a:chOff x="-3258" y="4788930"/>
            <a:chExt cx="3841184" cy="1917685"/>
          </a:xfrm>
        </p:grpSpPr>
        <p:pic>
          <p:nvPicPr>
            <p:cNvPr id="51" name="Picture 50" descr="GoogleGlasses-SergyBrin.jp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4"/>
            <a:stretch/>
          </p:blipFill>
          <p:spPr>
            <a:xfrm>
              <a:off x="2351005" y="4788930"/>
              <a:ext cx="1486921" cy="1262351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-3258" y="6244950"/>
              <a:ext cx="2634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Augmented Reality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-4174" y="3510574"/>
            <a:ext cx="2765220" cy="1215241"/>
            <a:chOff x="-3126" y="3505849"/>
            <a:chExt cx="2765220" cy="1215241"/>
          </a:xfrm>
        </p:grpSpPr>
        <p:sp>
          <p:nvSpPr>
            <p:cNvPr id="28" name="TextBox 27"/>
            <p:cNvSpPr txBox="1"/>
            <p:nvPr/>
          </p:nvSpPr>
          <p:spPr>
            <a:xfrm>
              <a:off x="-3126" y="3505849"/>
              <a:ext cx="1066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Agents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pic>
          <p:nvPicPr>
            <p:cNvPr id="54" name="Picture 53" descr="agents1.jpe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076" y="3527718"/>
              <a:ext cx="1620018" cy="1193372"/>
            </a:xfrm>
            <a:prstGeom prst="rect">
              <a:avLst/>
            </a:prstGeom>
          </p:spPr>
        </p:pic>
      </p:grpSp>
      <p:grpSp>
        <p:nvGrpSpPr>
          <p:cNvPr id="58" name="Group 57"/>
          <p:cNvGrpSpPr/>
          <p:nvPr/>
        </p:nvGrpSpPr>
        <p:grpSpPr>
          <a:xfrm>
            <a:off x="4792" y="3517954"/>
            <a:ext cx="2706691" cy="1056912"/>
            <a:chOff x="5840" y="3366863"/>
            <a:chExt cx="2706691" cy="1056912"/>
          </a:xfrm>
        </p:grpSpPr>
        <p:sp>
          <p:nvSpPr>
            <p:cNvPr id="56" name="TextBox 55"/>
            <p:cNvSpPr txBox="1"/>
            <p:nvPr/>
          </p:nvSpPr>
          <p:spPr>
            <a:xfrm>
              <a:off x="5840" y="3366863"/>
              <a:ext cx="1066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Agents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pic>
          <p:nvPicPr>
            <p:cNvPr id="57" name="Picture 56" descr="agents5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07" y="3398529"/>
              <a:ext cx="1558124" cy="1025246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10426" y="1356204"/>
            <a:ext cx="3131012" cy="1020916"/>
            <a:chOff x="-6167" y="1403253"/>
            <a:chExt cx="3131012" cy="1020916"/>
          </a:xfrm>
        </p:grpSpPr>
        <p:sp>
          <p:nvSpPr>
            <p:cNvPr id="29" name="TextBox 28"/>
            <p:cNvSpPr txBox="1"/>
            <p:nvPr/>
          </p:nvSpPr>
          <p:spPr>
            <a:xfrm>
              <a:off x="-6167" y="1403253"/>
              <a:ext cx="13361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6600"/>
                  </a:solidFill>
                </a:rPr>
                <a:t>Ubicomp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pic>
          <p:nvPicPr>
            <p:cNvPr id="60" name="Picture 59" descr="Roomware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8866" y="1502333"/>
              <a:ext cx="1463951" cy="850921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589714" y="2024059"/>
              <a:ext cx="1535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 smtClean="0"/>
                <a:t>Ambiente</a:t>
              </a:r>
              <a:r>
                <a:rPr lang="en-US" sz="1000" dirty="0" smtClean="0"/>
                <a:t> – </a:t>
              </a:r>
            </a:p>
            <a:p>
              <a:r>
                <a:rPr lang="en-US" sz="1000" dirty="0" smtClean="0"/>
                <a:t>Smart Future Initiative</a:t>
              </a:r>
              <a:endParaRPr lang="en-US" sz="1000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463448" y="4921420"/>
            <a:ext cx="2969973" cy="1931964"/>
            <a:chOff x="4378940" y="4799374"/>
            <a:chExt cx="2969973" cy="1931964"/>
          </a:xfrm>
        </p:grpSpPr>
        <p:pic>
          <p:nvPicPr>
            <p:cNvPr id="46" name="Picture 45" descr="Siri-funny-mistakes-9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8940" y="4799374"/>
              <a:ext cx="1287976" cy="1931964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6249784" y="6153456"/>
              <a:ext cx="10991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Speech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897228" y="1104613"/>
            <a:ext cx="3385976" cy="2753959"/>
            <a:chOff x="5897228" y="1104613"/>
            <a:chExt cx="3385976" cy="2753959"/>
          </a:xfrm>
        </p:grpSpPr>
        <p:sp>
          <p:nvSpPr>
            <p:cNvPr id="24" name="TextBox 23"/>
            <p:cNvSpPr txBox="1"/>
            <p:nvPr/>
          </p:nvSpPr>
          <p:spPr>
            <a:xfrm>
              <a:off x="7807920" y="1104613"/>
              <a:ext cx="1475284" cy="1200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Motion/</a:t>
              </a:r>
            </a:p>
            <a:p>
              <a:r>
                <a:rPr lang="en-US" sz="2400" b="1" dirty="0" smtClean="0">
                  <a:solidFill>
                    <a:srgbClr val="FF6600"/>
                  </a:solidFill>
                </a:rPr>
                <a:t>Game </a:t>
              </a:r>
            </a:p>
            <a:p>
              <a:r>
                <a:rPr lang="en-US" sz="2400" b="1" dirty="0" smtClean="0">
                  <a:solidFill>
                    <a:srgbClr val="FF6600"/>
                  </a:solidFill>
                </a:rPr>
                <a:t>Controller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  <p:pic>
          <p:nvPicPr>
            <p:cNvPr id="69" name="Picture 68" descr="wii-5.jpg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654"/>
            <a:stretch/>
          </p:blipFill>
          <p:spPr>
            <a:xfrm>
              <a:off x="5897228" y="1931731"/>
              <a:ext cx="1697815" cy="1926841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5796899" y="4321599"/>
            <a:ext cx="3323394" cy="894769"/>
            <a:chOff x="5787190" y="4527623"/>
            <a:chExt cx="3323394" cy="894769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6"/>
            <a:srcRect l="9292" r="7209"/>
            <a:stretch/>
          </p:blipFill>
          <p:spPr>
            <a:xfrm>
              <a:off x="5787190" y="4527623"/>
              <a:ext cx="1499414" cy="859069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7793096" y="4960727"/>
              <a:ext cx="1317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6600"/>
                  </a:solidFill>
                </a:rPr>
                <a:t>Gestures</a:t>
              </a:r>
              <a:endParaRPr lang="en-US" sz="2400" b="1" dirty="0">
                <a:solidFill>
                  <a:srgbClr val="FF66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214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TAG (Touch Art Gallery)</a:t>
            </a:r>
            <a:endParaRPr lang="en-US" dirty="0"/>
          </a:p>
        </p:txBody>
      </p:sp>
      <p:pic>
        <p:nvPicPr>
          <p:cNvPr id="5" name="Picture 4" descr="Screenshot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738"/>
            <a:ext cx="5367867" cy="728662"/>
          </a:xfrm>
        </p:spPr>
        <p:txBody>
          <a:bodyPr/>
          <a:lstStyle/>
          <a:p>
            <a:r>
              <a:rPr lang="en-US" dirty="0" smtClean="0"/>
              <a:t>Sketchpad</a:t>
            </a:r>
            <a:endParaRPr lang="en-US" dirty="0"/>
          </a:p>
        </p:txBody>
      </p:sp>
      <p:pic>
        <p:nvPicPr>
          <p:cNvPr id="7" name="Content Placeholder 6" descr="Sketchpad2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 t="4097" r="8642" b="4097"/>
          <a:stretch/>
        </p:blipFill>
        <p:spPr>
          <a:xfrm>
            <a:off x="1737834" y="1274230"/>
            <a:ext cx="5678963" cy="4333388"/>
          </a:xfrm>
        </p:spPr>
      </p:pic>
      <p:sp>
        <p:nvSpPr>
          <p:cNvPr id="6" name="TextBox 5"/>
          <p:cNvSpPr txBox="1"/>
          <p:nvPr/>
        </p:nvSpPr>
        <p:spPr>
          <a:xfrm>
            <a:off x="7735520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1963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863600" y="5789768"/>
            <a:ext cx="79925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“Sketchpad</a:t>
            </a:r>
            <a:r>
              <a:rPr lang="en-US" sz="2400" dirty="0"/>
              <a:t>: A man-machine </a:t>
            </a:r>
            <a:r>
              <a:rPr lang="en-US" sz="2400" dirty="0" smtClean="0"/>
              <a:t>graphical communication system”</a:t>
            </a:r>
            <a:endParaRPr lang="en-US" sz="2400" dirty="0"/>
          </a:p>
          <a:p>
            <a:r>
              <a:rPr lang="en-US" sz="2400" dirty="0"/>
              <a:t>Ivan Edward </a:t>
            </a:r>
            <a:r>
              <a:rPr lang="en-US" sz="2400" dirty="0" smtClean="0"/>
              <a:t>Sutherland’s Ph.D. Thesis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193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 (Touch Art Gallery)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978" y="1104897"/>
            <a:ext cx="8984257" cy="5547082"/>
          </a:xfrm>
        </p:spPr>
        <p:txBody>
          <a:bodyPr>
            <a:noAutofit/>
          </a:bodyPr>
          <a:lstStyle/>
          <a:p>
            <a:pPr marL="171450" indent="-1714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 smtClean="0"/>
              <a:t>TAG lets curators, educators, ... create, contextualize, and share digital collections</a:t>
            </a:r>
          </a:p>
          <a:p>
            <a:pPr marL="171450" indent="-1714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Kiosk </a:t>
            </a:r>
            <a:r>
              <a:rPr lang="en-US" sz="2400" dirty="0">
                <a:solidFill>
                  <a:srgbClr val="FF0000"/>
                </a:solidFill>
              </a:rPr>
              <a:t>mode </a:t>
            </a:r>
            <a:r>
              <a:rPr lang="en-US" sz="2400" dirty="0"/>
              <a:t>for walkup </a:t>
            </a:r>
            <a:r>
              <a:rPr lang="en-US" sz="2400" dirty="0" smtClean="0"/>
              <a:t>users</a:t>
            </a:r>
          </a:p>
          <a:p>
            <a:pPr marL="571500" lvl="1" indent="-1714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000" dirty="0"/>
              <a:t>e</a:t>
            </a:r>
            <a:r>
              <a:rPr lang="en-US" sz="2000" dirty="0" smtClean="0"/>
              <a:t>xplore even the largest artworks with familiar touch gestures</a:t>
            </a:r>
          </a:p>
          <a:p>
            <a:pPr marL="571500" lvl="1" indent="-1714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000" dirty="0"/>
              <a:t>i</a:t>
            </a:r>
            <a:r>
              <a:rPr lang="en-US" sz="2000" dirty="0" smtClean="0"/>
              <a:t>nteract with multiple artworks simultaneously using split screen</a:t>
            </a:r>
          </a:p>
          <a:p>
            <a:pPr marL="571500" lvl="1" indent="-1714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000" dirty="0"/>
              <a:t>v</a:t>
            </a:r>
            <a:r>
              <a:rPr lang="en-US" sz="2000" dirty="0" smtClean="0"/>
              <a:t>iew interactive </a:t>
            </a:r>
            <a:r>
              <a:rPr lang="en-US" sz="2000" dirty="0" smtClean="0">
                <a:solidFill>
                  <a:srgbClr val="FF0000"/>
                </a:solidFill>
              </a:rPr>
              <a:t>tours</a:t>
            </a:r>
          </a:p>
          <a:p>
            <a:pPr marL="171450" indent="-1714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Authoring mode</a:t>
            </a:r>
            <a:r>
              <a:rPr lang="en-US" sz="2400" dirty="0" smtClean="0"/>
              <a:t> for non-digerati – </a:t>
            </a:r>
            <a:r>
              <a:rPr lang="en-US" sz="2400" dirty="0" err="1" smtClean="0"/>
              <a:t>Klara’s</a:t>
            </a:r>
            <a:r>
              <a:rPr lang="en-US" sz="2400" dirty="0" smtClean="0"/>
              <a:t> “lightweight authoring sys”</a:t>
            </a:r>
          </a:p>
          <a:p>
            <a:pPr marL="571500" lvl="1" indent="-1714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KISS </a:t>
            </a:r>
            <a:r>
              <a:rPr lang="en-US" sz="2000" dirty="0"/>
              <a:t>design </a:t>
            </a:r>
            <a:r>
              <a:rPr lang="en-US" sz="2000" dirty="0" smtClean="0"/>
              <a:t>principle</a:t>
            </a:r>
          </a:p>
          <a:p>
            <a:pPr marL="571500" lvl="1" indent="-1714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000" dirty="0" smtClean="0"/>
              <a:t> direct manipulation only, no scripting</a:t>
            </a:r>
            <a:endParaRPr lang="en-US" sz="2000" dirty="0"/>
          </a:p>
          <a:p>
            <a:pPr marL="171450" indent="-1714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400" dirty="0" smtClean="0"/>
              <a:t>Content is stored in the cloud</a:t>
            </a:r>
          </a:p>
          <a:p>
            <a:pPr marL="171450" lvl="1" indent="-1714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2400" dirty="0" smtClean="0"/>
              <a:t>Kiosk </a:t>
            </a:r>
            <a:r>
              <a:rPr lang="en-US" sz="2400" dirty="0"/>
              <a:t>mode runs on </a:t>
            </a:r>
            <a:r>
              <a:rPr lang="en-US" sz="2400" dirty="0" smtClean="0"/>
              <a:t>browsers; authoring mode on </a:t>
            </a:r>
            <a:r>
              <a:rPr lang="en-US" sz="2400" dirty="0"/>
              <a:t>Windows </a:t>
            </a:r>
            <a:r>
              <a:rPr lang="en-US" sz="2400" dirty="0" smtClean="0"/>
              <a:t>8/8.1</a:t>
            </a:r>
          </a:p>
          <a:p>
            <a:pPr marL="171450" lvl="1" indent="-1714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Font typeface="Arial"/>
              <a:buChar char="•"/>
            </a:pPr>
            <a:r>
              <a:rPr lang="en-US" sz="2400" dirty="0" smtClean="0"/>
              <a:t>Sponsored by Microsoft Research; </a:t>
            </a:r>
            <a:r>
              <a:rPr lang="en-US" sz="2400" dirty="0">
                <a:solidFill>
                  <a:srgbClr val="FF0000"/>
                </a:solidFill>
              </a:rPr>
              <a:t>free download Windows Store</a:t>
            </a:r>
          </a:p>
        </p:txBody>
      </p:sp>
      <p:pic>
        <p:nvPicPr>
          <p:cNvPr id="9" name="Picture 8" descr="Screenshot (2)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695" y="58738"/>
            <a:ext cx="1817305" cy="102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6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Sketchpad Video </a:t>
            </a:r>
            <a:r>
              <a:rPr lang="en-US" b="1" i="1" dirty="0">
                <a:solidFill>
                  <a:schemeClr val="accent2"/>
                </a:solidFill>
              </a:rPr>
              <a:t>(requires QuickTime)</a:t>
            </a:r>
            <a:endParaRPr lang="en-US" dirty="0"/>
          </a:p>
        </p:txBody>
      </p:sp>
      <p:pic>
        <p:nvPicPr>
          <p:cNvPr id="6" name="SketchpadClip-5.13.2014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663" y="1155700"/>
            <a:ext cx="6924675" cy="5194300"/>
          </a:xfrm>
        </p:spPr>
      </p:pic>
      <p:sp>
        <p:nvSpPr>
          <p:cNvPr id="7" name="TextBox 6"/>
          <p:cNvSpPr txBox="1"/>
          <p:nvPr/>
        </p:nvSpPr>
        <p:spPr>
          <a:xfrm>
            <a:off x="7735520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1963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171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3-04-27 at 11.18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0"/>
            <a:ext cx="565347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735520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1966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675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02932"/>
            <a:ext cx="8229600" cy="4047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Hypertext/Hypermedia</a:t>
            </a:r>
          </a:p>
        </p:txBody>
      </p:sp>
    </p:spTree>
    <p:extLst>
      <p:ext uri="{BB962C8B-B14F-4D97-AF65-F5344CB8AC3E}">
        <p14:creationId xmlns:p14="http://schemas.microsoft.com/office/powerpoint/2010/main" val="175614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HES (Hypertext Editing System)</a:t>
            </a:r>
            <a:endParaRPr lang="en-US" dirty="0"/>
          </a:p>
        </p:txBody>
      </p:sp>
      <p:pic>
        <p:nvPicPr>
          <p:cNvPr id="4" name="Picture 3" descr="HypertextEditingSystemConsoleBrownUniv19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39" y="1770380"/>
            <a:ext cx="5571565" cy="4305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35520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1967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9414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HES (Hypertext Editing System)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Partnered </a:t>
            </a:r>
            <a:r>
              <a:rPr lang="en-US" dirty="0"/>
              <a:t>with Ted Nelson</a:t>
            </a:r>
          </a:p>
          <a:p>
            <a:r>
              <a:rPr lang="en-US" dirty="0"/>
              <a:t>IBM 2250 vector display connected to </a:t>
            </a:r>
            <a:r>
              <a:rPr lang="en-US" dirty="0" smtClean="0"/>
              <a:t>IBM System </a:t>
            </a:r>
            <a:r>
              <a:rPr lang="en-US" dirty="0"/>
              <a:t>360/50 mainframe, thus single user </a:t>
            </a:r>
          </a:p>
          <a:p>
            <a:r>
              <a:rPr lang="en-US" dirty="0"/>
              <a:t>Vehicle for experimenting with </a:t>
            </a:r>
            <a:r>
              <a:rPr lang="en-US" dirty="0" smtClean="0"/>
              <a:t>hypertext using fine</a:t>
            </a:r>
            <a:r>
              <a:rPr lang="en-US" dirty="0"/>
              <a:t>-grained links</a:t>
            </a:r>
          </a:p>
          <a:p>
            <a:r>
              <a:rPr lang="en-US" dirty="0" smtClean="0"/>
              <a:t>Hyper-</a:t>
            </a:r>
            <a:r>
              <a:rPr lang="en-US" dirty="0"/>
              <a:t>linked database of electro-plating patents </a:t>
            </a:r>
          </a:p>
          <a:p>
            <a:r>
              <a:rPr lang="en-US" dirty="0" smtClean="0"/>
              <a:t>Used by NASA for Apollo </a:t>
            </a:r>
            <a:r>
              <a:rPr lang="en-US" dirty="0"/>
              <a:t>documentation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35520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1967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171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41" y="58738"/>
            <a:ext cx="8229600" cy="728662"/>
          </a:xfrm>
        </p:spPr>
        <p:txBody>
          <a:bodyPr/>
          <a:lstStyle/>
          <a:p>
            <a:r>
              <a:rPr lang="en-US" dirty="0" smtClean="0"/>
              <a:t>FRESS (File Retrieval and Editing System)</a:t>
            </a:r>
            <a:endParaRPr lang="en-US" dirty="0"/>
          </a:p>
        </p:txBody>
      </p:sp>
      <p:pic>
        <p:nvPicPr>
          <p:cNvPr id="4" name="Picture 3" descr="FRESS.png"/>
          <p:cNvPicPr>
            <a:picLocks noChangeAspect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32" y="1066800"/>
            <a:ext cx="6265359" cy="422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87917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1968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656443" y="5497356"/>
            <a:ext cx="6369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Multi-user, used at Brown, KU Nijmegen ...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PhilText</a:t>
            </a:r>
            <a:r>
              <a:rPr lang="en-US" sz="2400" dirty="0" smtClean="0"/>
              <a:t>, 1972, driving Photon typesetter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93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58738"/>
            <a:ext cx="7760447" cy="912438"/>
          </a:xfrm>
        </p:spPr>
        <p:txBody>
          <a:bodyPr>
            <a:normAutofit fontScale="90000"/>
          </a:bodyPr>
          <a:lstStyle/>
          <a:p>
            <a:r>
              <a:rPr lang="en-US" dirty="0"/>
              <a:t>Intermedia – IRIS (Institute for Research in Information and Scholarship)</a:t>
            </a:r>
          </a:p>
        </p:txBody>
      </p:sp>
      <p:pic>
        <p:nvPicPr>
          <p:cNvPr id="4" name="Content Placeholder 3" descr="Intermedia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4" b="773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7735520" y="101600"/>
            <a:ext cx="1120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1985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53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17836</TotalTime>
  <Words>423</Words>
  <Application>Microsoft Office PowerPoint</Application>
  <PresentationFormat>On-screen Show (4:3)</PresentationFormat>
  <Paragraphs>114</Paragraphs>
  <Slides>20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Sketchpad</vt:lpstr>
      <vt:lpstr>Sketchpad Video (requires QuickTime)</vt:lpstr>
      <vt:lpstr>PowerPoint Presentation</vt:lpstr>
      <vt:lpstr>PowerPoint Presentation</vt:lpstr>
      <vt:lpstr>HES (Hypertext Editing System)</vt:lpstr>
      <vt:lpstr>HES (Hypertext Editing System)</vt:lpstr>
      <vt:lpstr>FRESS (File Retrieval and Editing System)</vt:lpstr>
      <vt:lpstr>Intermedia – IRIS (Institute for Research in Information and Scholarship)</vt:lpstr>
      <vt:lpstr>PowerPoint Presentation</vt:lpstr>
      <vt:lpstr>EDS (Electronic Document System)</vt:lpstr>
      <vt:lpstr>PowerPoint Presentation</vt:lpstr>
      <vt:lpstr>Sketchpad</vt:lpstr>
      <vt:lpstr>Rand Tablet</vt:lpstr>
      <vt:lpstr>Tablets and Electronic Books </vt:lpstr>
      <vt:lpstr>Put That There</vt:lpstr>
      <vt:lpstr>Put That There Video (requires QuickTime)</vt:lpstr>
      <vt:lpstr>PowerPoint Presentation</vt:lpstr>
      <vt:lpstr>TAG (Touch Art Gallery)</vt:lpstr>
      <vt:lpstr>TAG (Touch Art Gallery)</vt:lpstr>
    </vt:vector>
  </TitlesOfParts>
  <Company>Brown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Rosemary Michelle Simpson</dc:creator>
  <cp:lastModifiedBy>Coby van Vonderen</cp:lastModifiedBy>
  <cp:revision>1812</cp:revision>
  <cp:lastPrinted>2014-05-16T17:28:15Z</cp:lastPrinted>
  <dcterms:created xsi:type="dcterms:W3CDTF">2011-10-25T18:23:12Z</dcterms:created>
  <dcterms:modified xsi:type="dcterms:W3CDTF">2014-08-07T15:11:19Z</dcterms:modified>
</cp:coreProperties>
</file>