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49" r:id="rId3"/>
    <p:sldId id="358" r:id="rId4"/>
    <p:sldId id="318" r:id="rId5"/>
    <p:sldId id="361" r:id="rId6"/>
    <p:sldId id="360" r:id="rId7"/>
    <p:sldId id="362" r:id="rId8"/>
    <p:sldId id="359" r:id="rId9"/>
    <p:sldId id="328" r:id="rId10"/>
    <p:sldId id="333" r:id="rId11"/>
    <p:sldId id="320" r:id="rId12"/>
    <p:sldId id="323" r:id="rId13"/>
    <p:sldId id="334" r:id="rId14"/>
    <p:sldId id="337" r:id="rId15"/>
    <p:sldId id="336" r:id="rId16"/>
    <p:sldId id="335" r:id="rId17"/>
    <p:sldId id="316" r:id="rId18"/>
    <p:sldId id="347" r:id="rId19"/>
    <p:sldId id="364" r:id="rId20"/>
    <p:sldId id="324" r:id="rId21"/>
    <p:sldId id="365" r:id="rId22"/>
    <p:sldId id="356" r:id="rId23"/>
    <p:sldId id="363" r:id="rId24"/>
    <p:sldId id="357" r:id="rId25"/>
    <p:sldId id="366" r:id="rId26"/>
    <p:sldId id="367" r:id="rId27"/>
    <p:sldId id="368" r:id="rId28"/>
    <p:sldId id="369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 autoAdjust="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E722EF-AE8C-42EA-A235-848FD38C4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5D18A-8A39-4A94-8A39-92B1F0B33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F580A-8131-4AA3-B5DF-CC8CB1ACD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02905-61B1-423C-8140-A17E68E27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4C713-4139-46A7-9F71-D8C1EEF84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7BCD0-D068-4C59-8C52-416F5E91E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8D6E7-4027-4E45-A43B-FF43FCB3F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006B2-82E7-4F44-867F-696C3BD09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9FCC1-C4AA-4054-9DE3-0DEF98C8B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1CCA1-F2F1-4FB2-A615-0F81A632D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F74CE-AB85-4CFF-BD51-99DEAA7F2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473C3-B2DA-475D-AD51-9DAB04FCD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85908F52-2465-43DF-905A-F6CE5FC3A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9DFAEB-A522-4961-89D2-B2B8BCEF716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2133600"/>
          </a:xfrm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chemeClr val="accent2"/>
                </a:solidFill>
              </a:rPr>
              <a:t>Robust </a:t>
            </a:r>
            <a:r>
              <a:rPr lang="en-US" sz="5400" dirty="0" smtClean="0">
                <a:solidFill>
                  <a:schemeClr val="accent2"/>
                </a:solidFill>
              </a:rPr>
              <a:t>Price of </a:t>
            </a:r>
            <a:r>
              <a:rPr lang="en-US" sz="5400" dirty="0" smtClean="0">
                <a:solidFill>
                  <a:schemeClr val="accent2"/>
                </a:solidFill>
              </a:rPr>
              <a:t>Anarchy Bounds via Smoothness Arguments</a:t>
            </a:r>
            <a:endParaRPr lang="en-US" sz="5400" dirty="0" smtClean="0">
              <a:solidFill>
                <a:schemeClr val="accent2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Tim </a:t>
            </a:r>
            <a:r>
              <a:rPr lang="en-US" sz="4000" dirty="0" err="1" smtClean="0"/>
              <a:t>Roughgarden</a:t>
            </a:r>
            <a:endParaRPr lang="en-US" sz="4000" dirty="0" smtClean="0"/>
          </a:p>
          <a:p>
            <a:pPr eaLnBrk="1" hangingPunct="1"/>
            <a:r>
              <a:rPr lang="en-US" sz="4000" dirty="0" smtClean="0"/>
              <a:t>Stanford University</a:t>
            </a:r>
          </a:p>
          <a:p>
            <a:pPr eaLnBrk="1" hangingPunct="1"/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06727B-9B80-46CD-BBBB-42963A0C223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Why Is Smoothness Stronger?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Key point:</a:t>
            </a:r>
            <a:r>
              <a:rPr lang="en-US" smtClean="0"/>
              <a:t> to derive POA bound, only needed</a:t>
            </a:r>
          </a:p>
          <a:p>
            <a:pPr lvl="4"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  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 </a:t>
            </a:r>
            <a:r>
              <a:rPr lang="en-US" smtClean="0">
                <a:solidFill>
                  <a:schemeClr val="accent2"/>
                </a:solidFill>
              </a:rPr>
              <a:t>C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(s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,s</a:t>
            </a:r>
            <a:r>
              <a:rPr lang="en-US" baseline="-25000" smtClean="0">
                <a:solidFill>
                  <a:schemeClr val="accent2"/>
                </a:solidFill>
              </a:rPr>
              <a:t>-i</a:t>
            </a:r>
            <a:r>
              <a:rPr lang="en-US" smtClean="0">
                <a:solidFill>
                  <a:schemeClr val="accent2"/>
                </a:solidFill>
              </a:rPr>
              <a:t>) ≤  </a:t>
            </a:r>
            <a:r>
              <a:rPr lang="el-GR" smtClean="0">
                <a:solidFill>
                  <a:schemeClr val="accent2"/>
                </a:solidFill>
              </a:rPr>
              <a:t>λ●</a:t>
            </a:r>
            <a:r>
              <a:rPr lang="en-US" smtClean="0">
                <a:solidFill>
                  <a:schemeClr val="accent2"/>
                </a:solidFill>
              </a:rPr>
              <a:t>cost(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smtClean="0">
                <a:solidFill>
                  <a:schemeClr val="accent2"/>
                </a:solidFill>
              </a:rPr>
              <a:t>) + </a:t>
            </a:r>
            <a:r>
              <a:rPr lang="el-GR" smtClean="0">
                <a:solidFill>
                  <a:schemeClr val="accent2"/>
                </a:solidFill>
              </a:rPr>
              <a:t>μ●</a:t>
            </a:r>
            <a:r>
              <a:rPr lang="en-US" smtClean="0">
                <a:solidFill>
                  <a:schemeClr val="accent2"/>
                </a:solidFill>
              </a:rPr>
              <a:t>cost(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smtClean="0">
                <a:solidFill>
                  <a:schemeClr val="accent2"/>
                </a:solidFill>
              </a:rPr>
              <a:t>)    </a:t>
            </a:r>
            <a:r>
              <a:rPr lang="en-US" smtClean="0"/>
              <a:t>[(*)]</a:t>
            </a:r>
          </a:p>
          <a:p>
            <a:pPr lvl="4" eaLnBrk="1" hangingPunct="1"/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/>
              <a:t>to hold in special case where 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smtClean="0"/>
              <a:t> = a Nash eq and</a:t>
            </a:r>
            <a:r>
              <a:rPr lang="en-US" b="1" smtClean="0">
                <a:solidFill>
                  <a:schemeClr val="accent2"/>
                </a:solidFill>
              </a:rPr>
              <a:t> 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smtClean="0"/>
              <a:t> = optimal.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Smoothness: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mtClean="0"/>
              <a:t>requires (*) for </a:t>
            </a:r>
            <a:r>
              <a:rPr lang="en-US" i="1" smtClean="0"/>
              <a:t>every</a:t>
            </a:r>
            <a:r>
              <a:rPr lang="en-US" smtClean="0"/>
              <a:t> pair </a:t>
            </a:r>
            <a:r>
              <a:rPr lang="en-US" b="1" smtClean="0"/>
              <a:t>s</a:t>
            </a:r>
            <a:r>
              <a:rPr lang="en-US" smtClean="0"/>
              <a:t>,</a:t>
            </a:r>
            <a:r>
              <a:rPr lang="en-US" b="1" smtClean="0"/>
              <a:t>s</a:t>
            </a:r>
            <a:r>
              <a:rPr lang="en-US" b="1" baseline="30000" smtClean="0"/>
              <a:t>* </a:t>
            </a:r>
            <a:r>
              <a:rPr lang="en-US" smtClean="0"/>
              <a:t>outcomes.</a:t>
            </a:r>
          </a:p>
          <a:p>
            <a:pPr lvl="1" eaLnBrk="1" hangingPunct="1"/>
            <a:r>
              <a:rPr lang="en-US" smtClean="0"/>
              <a:t>even if </a:t>
            </a:r>
            <a:r>
              <a:rPr lang="en-US" b="1" smtClean="0"/>
              <a:t>s </a:t>
            </a:r>
            <a:r>
              <a:rPr lang="en-US" smtClean="0"/>
              <a:t>is</a:t>
            </a:r>
            <a:r>
              <a:rPr lang="en-US" b="1" smtClean="0"/>
              <a:t> </a:t>
            </a:r>
            <a:r>
              <a:rPr lang="en-US" i="1" smtClean="0"/>
              <a:t>not</a:t>
            </a:r>
            <a:r>
              <a:rPr lang="en-US" smtClean="0"/>
              <a:t> a pure Nash equilibrium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EA3297-7B05-48A7-B754-DB8CD8F72F53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Some Smoothness Bounds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458200" cy="4114800"/>
          </a:xfrm>
        </p:spPr>
        <p:txBody>
          <a:bodyPr/>
          <a:lstStyle/>
          <a:p>
            <a:r>
              <a:rPr lang="en-US" sz="2400" dirty="0" smtClean="0"/>
              <a:t>atomic (</a:t>
            </a:r>
            <a:r>
              <a:rPr lang="en-US" sz="2400" dirty="0" err="1" smtClean="0"/>
              <a:t>unweighted</a:t>
            </a:r>
            <a:r>
              <a:rPr lang="en-US" sz="2400" dirty="0" smtClean="0"/>
              <a:t>) selfish routing   </a:t>
            </a:r>
            <a:r>
              <a:rPr lang="en-US" sz="1800" dirty="0" smtClean="0">
                <a:solidFill>
                  <a:srgbClr val="00B050"/>
                </a:solidFill>
              </a:rPr>
              <a:t>[</a:t>
            </a:r>
            <a:r>
              <a:rPr lang="en-US" sz="1800" dirty="0" err="1" smtClean="0">
                <a:solidFill>
                  <a:srgbClr val="00B050"/>
                </a:solidFill>
              </a:rPr>
              <a:t>Awerbuch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Azar</a:t>
            </a:r>
            <a:r>
              <a:rPr lang="en-US" sz="1800" dirty="0" smtClean="0">
                <a:solidFill>
                  <a:srgbClr val="00B050"/>
                </a:solidFill>
              </a:rPr>
              <a:t>/Epstein 05], [Christodoulou/</a:t>
            </a:r>
            <a:r>
              <a:rPr lang="en-US" sz="1800" dirty="0" err="1" smtClean="0">
                <a:solidFill>
                  <a:srgbClr val="00B050"/>
                </a:solidFill>
              </a:rPr>
              <a:t>Koutsoupias</a:t>
            </a:r>
            <a:r>
              <a:rPr lang="en-US" sz="1800" dirty="0" smtClean="0">
                <a:solidFill>
                  <a:srgbClr val="00B050"/>
                </a:solidFill>
              </a:rPr>
              <a:t> 05</a:t>
            </a:r>
            <a:r>
              <a:rPr lang="en-US" sz="1800" dirty="0" smtClean="0">
                <a:solidFill>
                  <a:srgbClr val="00B050"/>
                </a:solidFill>
              </a:rPr>
              <a:t>], [</a:t>
            </a:r>
            <a:r>
              <a:rPr lang="en-US" sz="1800" dirty="0" smtClean="0">
                <a:solidFill>
                  <a:srgbClr val="00B050"/>
                </a:solidFill>
              </a:rPr>
              <a:t>Aland/</a:t>
            </a:r>
            <a:r>
              <a:rPr lang="en-US" sz="1800" dirty="0" err="1" smtClean="0">
                <a:solidFill>
                  <a:srgbClr val="00B050"/>
                </a:solidFill>
              </a:rPr>
              <a:t>Dumrauf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Gairing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Monien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Schoppmann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 smtClean="0">
                <a:solidFill>
                  <a:srgbClr val="00B050"/>
                </a:solidFill>
              </a:rPr>
              <a:t>06], [</a:t>
            </a:r>
            <a:r>
              <a:rPr lang="en-US" sz="1800" dirty="0" err="1" smtClean="0">
                <a:solidFill>
                  <a:srgbClr val="00B050"/>
                </a:solidFill>
              </a:rPr>
              <a:t>Roughgarden</a:t>
            </a:r>
            <a:r>
              <a:rPr lang="en-US" sz="1800" dirty="0" smtClean="0">
                <a:solidFill>
                  <a:srgbClr val="00B050"/>
                </a:solidFill>
              </a:rPr>
              <a:t> 09]</a:t>
            </a:r>
            <a:endParaRPr lang="en-US" sz="800" dirty="0" smtClean="0"/>
          </a:p>
          <a:p>
            <a:pPr eaLnBrk="1" hangingPunct="1"/>
            <a:r>
              <a:rPr lang="en-US" sz="2400" dirty="0" err="1" smtClean="0"/>
              <a:t>nonatomic</a:t>
            </a:r>
            <a:r>
              <a:rPr lang="en-US" sz="2400" dirty="0" smtClean="0"/>
              <a:t> selfish routing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                                  </a:t>
            </a:r>
            <a:r>
              <a:rPr lang="en-US" sz="1800" dirty="0" smtClean="0">
                <a:solidFill>
                  <a:srgbClr val="00B050"/>
                </a:solidFill>
              </a:rPr>
              <a:t>[</a:t>
            </a:r>
            <a:r>
              <a:rPr lang="en-US" sz="1800" dirty="0" err="1" smtClean="0">
                <a:solidFill>
                  <a:srgbClr val="00B050"/>
                </a:solidFill>
              </a:rPr>
              <a:t>Roughgarden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Tardos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 smtClean="0">
                <a:solidFill>
                  <a:srgbClr val="00B050"/>
                </a:solidFill>
              </a:rPr>
              <a:t>00</a:t>
            </a:r>
            <a:r>
              <a:rPr lang="en-US" sz="1800" dirty="0" smtClean="0">
                <a:solidFill>
                  <a:srgbClr val="00B050"/>
                </a:solidFill>
              </a:rPr>
              <a:t>],[</a:t>
            </a:r>
            <a:r>
              <a:rPr lang="en-US" sz="1800" dirty="0" err="1" smtClean="0">
                <a:solidFill>
                  <a:srgbClr val="00B050"/>
                </a:solidFill>
              </a:rPr>
              <a:t>Perakis</a:t>
            </a:r>
            <a:r>
              <a:rPr lang="en-US" sz="1800" dirty="0" smtClean="0">
                <a:solidFill>
                  <a:srgbClr val="00B050"/>
                </a:solidFill>
              </a:rPr>
              <a:t> 04]  [Correa/Schulz/</a:t>
            </a:r>
            <a:r>
              <a:rPr lang="en-US" sz="1800" dirty="0" err="1" smtClean="0">
                <a:solidFill>
                  <a:srgbClr val="00B050"/>
                </a:solidFill>
              </a:rPr>
              <a:t>Stier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 smtClean="0">
                <a:solidFill>
                  <a:srgbClr val="00B050"/>
                </a:solidFill>
              </a:rPr>
              <a:t>Moses 05</a:t>
            </a:r>
            <a:r>
              <a:rPr lang="en-US" sz="1800" dirty="0" smtClean="0">
                <a:solidFill>
                  <a:srgbClr val="00B050"/>
                </a:solidFill>
              </a:rPr>
              <a:t>]</a:t>
            </a:r>
          </a:p>
          <a:p>
            <a:pPr eaLnBrk="1" hangingPunct="1"/>
            <a:r>
              <a:rPr lang="en-US" sz="2400" dirty="0" smtClean="0"/>
              <a:t>weighted congestion games</a:t>
            </a:r>
          </a:p>
          <a:p>
            <a:pPr eaLnBrk="1" hangingPunct="1"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 smtClean="0">
                <a:solidFill>
                  <a:srgbClr val="00B050"/>
                </a:solidFill>
              </a:rPr>
              <a:t>    [Aland/</a:t>
            </a:r>
            <a:r>
              <a:rPr lang="en-US" sz="1800" dirty="0" err="1" smtClean="0">
                <a:solidFill>
                  <a:srgbClr val="00B050"/>
                </a:solidFill>
              </a:rPr>
              <a:t>Dumrauf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Gairing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Monien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Schoppmann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 smtClean="0">
                <a:solidFill>
                  <a:srgbClr val="00B050"/>
                </a:solidFill>
              </a:rPr>
              <a:t>06],  [</a:t>
            </a:r>
            <a:r>
              <a:rPr lang="en-US" sz="1800" dirty="0" err="1" smtClean="0">
                <a:solidFill>
                  <a:srgbClr val="00B050"/>
                </a:solidFill>
              </a:rPr>
              <a:t>Bhawalkar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Gairing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Roughgarden</a:t>
            </a:r>
            <a:r>
              <a:rPr lang="en-US" sz="1800" dirty="0" smtClean="0">
                <a:solidFill>
                  <a:srgbClr val="00B050"/>
                </a:solidFill>
              </a:rPr>
              <a:t> 10]</a:t>
            </a:r>
          </a:p>
          <a:p>
            <a:pPr eaLnBrk="1" hangingPunct="1"/>
            <a:r>
              <a:rPr lang="en-US" sz="2400" dirty="0" err="1" smtClean="0"/>
              <a:t>submodular</a:t>
            </a:r>
            <a:r>
              <a:rPr lang="en-US" sz="2400" dirty="0" smtClean="0"/>
              <a:t> maximization games</a:t>
            </a:r>
          </a:p>
          <a:p>
            <a:pPr eaLnBrk="1" hangingPunct="1"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     [</a:t>
            </a:r>
            <a:r>
              <a:rPr lang="en-US" sz="1800" dirty="0" err="1" smtClean="0">
                <a:solidFill>
                  <a:srgbClr val="00B050"/>
                </a:solidFill>
              </a:rPr>
              <a:t>Vetta</a:t>
            </a:r>
            <a:r>
              <a:rPr lang="en-US" sz="1800" dirty="0" smtClean="0">
                <a:solidFill>
                  <a:srgbClr val="00B050"/>
                </a:solidFill>
              </a:rPr>
              <a:t> 02],  [</a:t>
            </a:r>
            <a:r>
              <a:rPr lang="en-US" sz="1800" dirty="0" err="1" smtClean="0">
                <a:solidFill>
                  <a:srgbClr val="00B050"/>
                </a:solidFill>
              </a:rPr>
              <a:t>Marden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Roughgarden</a:t>
            </a:r>
            <a:r>
              <a:rPr lang="en-US" sz="1800" dirty="0" smtClean="0">
                <a:solidFill>
                  <a:srgbClr val="00B050"/>
                </a:solidFill>
              </a:rPr>
              <a:t> 10</a:t>
            </a:r>
            <a:r>
              <a:rPr lang="en-US" sz="1800" dirty="0" smtClean="0">
                <a:solidFill>
                  <a:srgbClr val="00B050"/>
                </a:solidFill>
              </a:rPr>
              <a:t>]</a:t>
            </a:r>
            <a:endParaRPr lang="en-US" sz="1800" dirty="0" smtClean="0"/>
          </a:p>
          <a:p>
            <a:pPr eaLnBrk="1" hangingPunct="1"/>
            <a:r>
              <a:rPr lang="en-US" sz="2400" dirty="0" smtClean="0"/>
              <a:t>coordination mechanisms</a:t>
            </a:r>
            <a:endParaRPr lang="en-US" sz="2400" dirty="0" smtClean="0"/>
          </a:p>
          <a:p>
            <a:pPr eaLnBrk="1" hangingPunct="1"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     </a:t>
            </a:r>
            <a:r>
              <a:rPr lang="en-US" sz="1800" dirty="0" smtClean="0">
                <a:solidFill>
                  <a:srgbClr val="00B050"/>
                </a:solidFill>
              </a:rPr>
              <a:t>[Cole/</a:t>
            </a:r>
            <a:r>
              <a:rPr lang="en-US" sz="1800" dirty="0" err="1" smtClean="0">
                <a:solidFill>
                  <a:srgbClr val="00B050"/>
                </a:solidFill>
              </a:rPr>
              <a:t>Gkatzelis</a:t>
            </a:r>
            <a:r>
              <a:rPr lang="en-US" sz="1800" dirty="0" smtClean="0">
                <a:solidFill>
                  <a:srgbClr val="00B050"/>
                </a:solidFill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</a:rPr>
              <a:t>Mirrokni</a:t>
            </a:r>
            <a:r>
              <a:rPr lang="en-US" sz="1800" dirty="0" smtClean="0">
                <a:solidFill>
                  <a:srgbClr val="00B050"/>
                </a:solidFill>
              </a:rPr>
              <a:t> 10]</a:t>
            </a:r>
            <a:endParaRPr lang="en-US" sz="1800" dirty="0" smtClean="0"/>
          </a:p>
          <a:p>
            <a:pPr eaLnBrk="1" hangingPunct="1">
              <a:buNone/>
            </a:pPr>
            <a:endParaRPr lang="en-US" sz="1800" dirty="0" smtClean="0"/>
          </a:p>
          <a:p>
            <a:pPr lvl="1" eaLnBrk="1" hangingPunct="1">
              <a:buNone/>
            </a:pPr>
            <a:endParaRPr lang="en-US" sz="20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Application: Out-of-Equilibria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Definition: </a:t>
            </a:r>
            <a:r>
              <a:rPr lang="en-US" dirty="0" smtClean="0"/>
              <a:t>a sequence </a:t>
            </a:r>
            <a:r>
              <a:rPr lang="en-US" dirty="0" smtClean="0">
                <a:solidFill>
                  <a:schemeClr val="accent2"/>
                </a:solidFill>
              </a:rPr>
              <a:t>s</a:t>
            </a:r>
            <a:r>
              <a:rPr lang="en-US" b="1" baseline="30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,s</a:t>
            </a:r>
            <a:r>
              <a:rPr lang="en-US" b="1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,...,</a:t>
            </a:r>
            <a:r>
              <a:rPr lang="en-US" dirty="0" err="1" smtClean="0">
                <a:solidFill>
                  <a:schemeClr val="accent2"/>
                </a:solidFill>
              </a:rPr>
              <a:t>s</a:t>
            </a:r>
            <a:r>
              <a:rPr lang="en-US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b="1" baseline="30000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of outcomes is </a:t>
            </a:r>
            <a:r>
              <a:rPr lang="en-US" i="1" dirty="0" smtClean="0"/>
              <a:t>no-regret</a:t>
            </a:r>
            <a:r>
              <a:rPr lang="en-US" dirty="0" smtClean="0"/>
              <a:t> if: </a:t>
            </a:r>
          </a:p>
          <a:p>
            <a:pPr eaLnBrk="1" hangingPunct="1">
              <a:defRPr/>
            </a:pPr>
            <a:r>
              <a:rPr lang="en-US" dirty="0" smtClean="0"/>
              <a:t>for each player 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/>
              <a:t>, each fixed action </a:t>
            </a:r>
            <a:r>
              <a:rPr lang="en-US" dirty="0" err="1" smtClean="0">
                <a:solidFill>
                  <a:schemeClr val="accent2"/>
                </a:solidFill>
              </a:rPr>
              <a:t>q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r>
              <a:rPr lang="en-US" dirty="0" smtClean="0"/>
              <a:t>average cost player </a:t>
            </a:r>
            <a:r>
              <a:rPr lang="en-US" dirty="0" err="1" smtClean="0"/>
              <a:t>i</a:t>
            </a:r>
            <a:r>
              <a:rPr lang="en-US" dirty="0" smtClean="0"/>
              <a:t> incurs over sequence no worse than playing action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every time</a:t>
            </a:r>
          </a:p>
          <a:p>
            <a:pPr lvl="1" eaLnBrk="1" hangingPunct="1">
              <a:defRPr/>
            </a:pPr>
            <a:r>
              <a:rPr lang="en-US" dirty="0" smtClean="0"/>
              <a:t>simple hedging strategies can be used by players to enforce this (for </a:t>
            </a:r>
            <a:r>
              <a:rPr lang="en-US" dirty="0" err="1" smtClean="0"/>
              <a:t>suff</a:t>
            </a:r>
            <a:r>
              <a:rPr lang="en-US" dirty="0" smtClean="0"/>
              <a:t> large T)</a:t>
            </a:r>
          </a:p>
          <a:p>
            <a:pPr lvl="4" eaLnBrk="1" hangingPunct="1"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Theorem: </a:t>
            </a:r>
            <a:r>
              <a:rPr lang="en-US" sz="2400" dirty="0" smtClean="0">
                <a:solidFill>
                  <a:srgbClr val="00B050"/>
                </a:solidFill>
              </a:rPr>
              <a:t>[</a:t>
            </a:r>
            <a:r>
              <a:rPr lang="en-US" sz="2400" dirty="0" err="1" smtClean="0">
                <a:solidFill>
                  <a:srgbClr val="00B050"/>
                </a:solidFill>
              </a:rPr>
              <a:t>Roughgarden</a:t>
            </a:r>
            <a:r>
              <a:rPr lang="en-US" sz="2400" dirty="0" smtClean="0">
                <a:solidFill>
                  <a:srgbClr val="00B050"/>
                </a:solidFill>
              </a:rPr>
              <a:t> STOC 09] </a:t>
            </a:r>
            <a:r>
              <a:rPr lang="en-US" dirty="0" smtClean="0"/>
              <a:t>in </a:t>
            </a:r>
            <a:r>
              <a:rPr lang="en-US" dirty="0" smtClean="0"/>
              <a:t>a (</a:t>
            </a:r>
            <a:r>
              <a:rPr lang="el-GR" dirty="0" smtClean="0"/>
              <a:t>λ</a:t>
            </a:r>
            <a:r>
              <a:rPr lang="en-US" dirty="0" smtClean="0"/>
              <a:t>,</a:t>
            </a:r>
            <a:r>
              <a:rPr lang="el-GR" dirty="0" smtClean="0"/>
              <a:t>μ</a:t>
            </a:r>
            <a:r>
              <a:rPr lang="en-US" dirty="0" smtClean="0"/>
              <a:t>)-smooth game, average cost of every no-regret sequence at most </a:t>
            </a:r>
            <a:r>
              <a:rPr lang="en-US" dirty="0" smtClean="0"/>
              <a:t> </a:t>
            </a:r>
            <a:r>
              <a:rPr lang="en-US" dirty="0" smtClean="0"/>
              <a:t>[</a:t>
            </a:r>
            <a:r>
              <a:rPr lang="el-GR" dirty="0" smtClean="0"/>
              <a:t>λ</a:t>
            </a:r>
            <a:r>
              <a:rPr lang="en-US" dirty="0" smtClean="0"/>
              <a:t>/(1-</a:t>
            </a:r>
            <a:r>
              <a:rPr lang="el-GR" dirty="0" smtClean="0"/>
              <a:t>μ</a:t>
            </a:r>
            <a:r>
              <a:rPr lang="en-US" dirty="0" smtClean="0"/>
              <a:t>)] x cost of optimal outcome.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C35113-1FEA-48A4-9ED2-DB2A0BF46209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C6E2AD-4BC7-47AA-B2EA-1DD4BED1736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Smooth =&gt; POTA Bound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114800"/>
          </a:xfrm>
        </p:spPr>
        <p:txBody>
          <a:bodyPr/>
          <a:lstStyle/>
          <a:p>
            <a:pPr eaLnBrk="1" hangingPunct="1"/>
            <a:r>
              <a:rPr lang="en-US" smtClean="0"/>
              <a:t>notation: </a:t>
            </a:r>
            <a:r>
              <a:rPr lang="en-US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1</a:t>
            </a:r>
            <a:r>
              <a:rPr lang="en-US" smtClean="0">
                <a:solidFill>
                  <a:schemeClr val="accent2"/>
                </a:solidFill>
              </a:rPr>
              <a:t>,s</a:t>
            </a:r>
            <a:r>
              <a:rPr lang="en-US" b="1" baseline="30000" smtClean="0">
                <a:solidFill>
                  <a:schemeClr val="accent2"/>
                </a:solidFill>
              </a:rPr>
              <a:t>2</a:t>
            </a:r>
            <a:r>
              <a:rPr lang="en-US" smtClean="0">
                <a:solidFill>
                  <a:schemeClr val="accent2"/>
                </a:solidFill>
              </a:rPr>
              <a:t>,...,s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/>
              <a:t> = no regret;</a:t>
            </a:r>
            <a:r>
              <a:rPr lang="en-US" b="1" smtClean="0">
                <a:solidFill>
                  <a:schemeClr val="accent2"/>
                </a:solidFill>
              </a:rPr>
              <a:t> 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smtClean="0"/>
              <a:t> = optimal</a:t>
            </a:r>
            <a:endParaRPr lang="en-US" smtClean="0">
              <a:solidFill>
                <a:schemeClr val="accent2"/>
              </a:solidFill>
            </a:endParaRPr>
          </a:p>
          <a:p>
            <a:pPr lvl="4" eaLnBrk="1" hangingPunct="1"/>
            <a:endParaRPr lang="en-US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Assuming (</a:t>
            </a:r>
            <a:r>
              <a:rPr lang="el-GR" smtClean="0">
                <a:solidFill>
                  <a:srgbClr val="FF0000"/>
                </a:solidFill>
              </a:rPr>
              <a:t>λ</a:t>
            </a:r>
            <a:r>
              <a:rPr lang="en-US" smtClean="0">
                <a:solidFill>
                  <a:srgbClr val="FF0000"/>
                </a:solidFill>
              </a:rPr>
              <a:t>,</a:t>
            </a:r>
            <a:r>
              <a:rPr lang="el-GR" smtClean="0">
                <a:solidFill>
                  <a:srgbClr val="FF0000"/>
                </a:solidFill>
              </a:rPr>
              <a:t>μ</a:t>
            </a:r>
            <a:r>
              <a:rPr lang="en-US" smtClean="0">
                <a:solidFill>
                  <a:srgbClr val="FF0000"/>
                </a:solidFill>
              </a:rPr>
              <a:t>)-smooth: </a:t>
            </a:r>
          </a:p>
          <a:p>
            <a:pPr lvl="4"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smtClean="0">
                <a:solidFill>
                  <a:schemeClr val="accent2"/>
                </a:solidFill>
              </a:rPr>
              <a:t>cost(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>
                <a:solidFill>
                  <a:schemeClr val="accent2"/>
                </a:solidFill>
              </a:rPr>
              <a:t>)  =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 </a:t>
            </a:r>
            <a:r>
              <a:rPr lang="en-US" smtClean="0">
                <a:solidFill>
                  <a:schemeClr val="accent2"/>
                </a:solidFill>
              </a:rPr>
              <a:t>C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>
                <a:solidFill>
                  <a:schemeClr val="accent2"/>
                </a:solidFill>
              </a:rPr>
              <a:t>)               </a:t>
            </a:r>
            <a:r>
              <a:rPr lang="en-US" smtClean="0"/>
              <a:t>[defn of cost]</a:t>
            </a:r>
          </a:p>
          <a:p>
            <a:pPr lvl="4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           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</a:t>
            </a:r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7087A8-7CEA-4AF4-AADE-4223A235961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Smooth =&gt; POTA Bound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114800"/>
          </a:xfrm>
        </p:spPr>
        <p:txBody>
          <a:bodyPr/>
          <a:lstStyle/>
          <a:p>
            <a:pPr eaLnBrk="1" hangingPunct="1"/>
            <a:r>
              <a:rPr lang="en-US" smtClean="0"/>
              <a:t>notation: </a:t>
            </a:r>
            <a:r>
              <a:rPr lang="en-US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1</a:t>
            </a:r>
            <a:r>
              <a:rPr lang="en-US" smtClean="0">
                <a:solidFill>
                  <a:schemeClr val="accent2"/>
                </a:solidFill>
              </a:rPr>
              <a:t>,s</a:t>
            </a:r>
            <a:r>
              <a:rPr lang="en-US" b="1" baseline="30000" smtClean="0">
                <a:solidFill>
                  <a:schemeClr val="accent2"/>
                </a:solidFill>
              </a:rPr>
              <a:t>2</a:t>
            </a:r>
            <a:r>
              <a:rPr lang="en-US" smtClean="0">
                <a:solidFill>
                  <a:schemeClr val="accent2"/>
                </a:solidFill>
              </a:rPr>
              <a:t>,...,s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/>
              <a:t> = no regret;</a:t>
            </a:r>
            <a:r>
              <a:rPr lang="en-US" b="1" smtClean="0">
                <a:solidFill>
                  <a:schemeClr val="accent2"/>
                </a:solidFill>
              </a:rPr>
              <a:t> 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smtClean="0"/>
              <a:t> = optimal</a:t>
            </a:r>
            <a:endParaRPr lang="en-US" smtClean="0">
              <a:solidFill>
                <a:schemeClr val="accent2"/>
              </a:solidFill>
            </a:endParaRPr>
          </a:p>
          <a:p>
            <a:pPr lvl="4" eaLnBrk="1" hangingPunct="1"/>
            <a:endParaRPr lang="en-US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Assuming (</a:t>
            </a:r>
            <a:r>
              <a:rPr lang="el-GR" smtClean="0">
                <a:solidFill>
                  <a:srgbClr val="FF0000"/>
                </a:solidFill>
              </a:rPr>
              <a:t>λ</a:t>
            </a:r>
            <a:r>
              <a:rPr lang="en-US" smtClean="0">
                <a:solidFill>
                  <a:srgbClr val="FF0000"/>
                </a:solidFill>
              </a:rPr>
              <a:t>,</a:t>
            </a:r>
            <a:r>
              <a:rPr lang="el-GR" smtClean="0">
                <a:solidFill>
                  <a:srgbClr val="FF0000"/>
                </a:solidFill>
              </a:rPr>
              <a:t>μ</a:t>
            </a:r>
            <a:r>
              <a:rPr lang="en-US" smtClean="0">
                <a:solidFill>
                  <a:srgbClr val="FF0000"/>
                </a:solidFill>
              </a:rPr>
              <a:t>)-smooth: </a:t>
            </a:r>
          </a:p>
          <a:p>
            <a:pPr lvl="4"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smtClean="0">
                <a:solidFill>
                  <a:schemeClr val="accent2"/>
                </a:solidFill>
              </a:rPr>
              <a:t>cost(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>
                <a:solidFill>
                  <a:schemeClr val="accent2"/>
                </a:solidFill>
              </a:rPr>
              <a:t>)  =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 </a:t>
            </a:r>
            <a:r>
              <a:rPr lang="en-US" smtClean="0">
                <a:solidFill>
                  <a:schemeClr val="accent2"/>
                </a:solidFill>
              </a:rPr>
              <a:t>C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>
                <a:solidFill>
                  <a:schemeClr val="accent2"/>
                </a:solidFill>
              </a:rPr>
              <a:t>)               </a:t>
            </a:r>
            <a:r>
              <a:rPr lang="en-US" smtClean="0"/>
              <a:t>[defn of cost]</a:t>
            </a:r>
          </a:p>
          <a:p>
            <a:pPr lvl="4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           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=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  </a:t>
            </a:r>
            <a:r>
              <a:rPr lang="en-US" smtClean="0">
                <a:solidFill>
                  <a:schemeClr val="accent2"/>
                </a:solidFill>
              </a:rPr>
              <a:t>[C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(s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,s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baseline="-25000" smtClean="0">
                <a:solidFill>
                  <a:schemeClr val="accent2"/>
                </a:solidFill>
              </a:rPr>
              <a:t>-i</a:t>
            </a:r>
            <a:r>
              <a:rPr lang="en-US" smtClean="0">
                <a:solidFill>
                  <a:schemeClr val="accent2"/>
                </a:solidFill>
              </a:rPr>
              <a:t>) + ∆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i,t</a:t>
            </a:r>
            <a:r>
              <a:rPr lang="en-US" smtClean="0">
                <a:solidFill>
                  <a:schemeClr val="accent2"/>
                </a:solidFill>
              </a:rPr>
              <a:t>]    </a:t>
            </a:r>
            <a:r>
              <a:rPr lang="en-US" sz="2400" smtClean="0"/>
              <a:t>[∆</a:t>
            </a:r>
            <a:r>
              <a:rPr lang="en-US" sz="2400" baseline="-25000" smtClean="0">
                <a:sym typeface="Symbol" pitchFamily="18" charset="2"/>
              </a:rPr>
              <a:t>i,t</a:t>
            </a:r>
            <a:r>
              <a:rPr lang="en-US" sz="2400" smtClean="0"/>
              <a:t>:= C</a:t>
            </a:r>
            <a:r>
              <a:rPr lang="en-US" sz="2400" baseline="-25000" smtClean="0"/>
              <a:t>i</a:t>
            </a:r>
            <a:r>
              <a:rPr lang="en-US" sz="2400" smtClean="0"/>
              <a:t>(</a:t>
            </a:r>
            <a:r>
              <a:rPr lang="en-US" sz="2400" b="1" smtClean="0"/>
              <a:t>s</a:t>
            </a:r>
            <a:r>
              <a:rPr lang="en-US" sz="2400" b="1" baseline="30000" smtClean="0"/>
              <a:t>t</a:t>
            </a:r>
            <a:r>
              <a:rPr lang="en-US" sz="2400" smtClean="0"/>
              <a:t>)- C</a:t>
            </a:r>
            <a:r>
              <a:rPr lang="en-US" sz="2400" baseline="-25000" smtClean="0"/>
              <a:t>i</a:t>
            </a:r>
            <a:r>
              <a:rPr lang="en-US" sz="2400" smtClean="0"/>
              <a:t>(s</a:t>
            </a:r>
            <a:r>
              <a:rPr lang="en-US" sz="2400" b="1" baseline="30000" smtClean="0"/>
              <a:t>*</a:t>
            </a:r>
            <a:r>
              <a:rPr lang="en-US" sz="2400" baseline="-25000" smtClean="0"/>
              <a:t>i</a:t>
            </a:r>
            <a:r>
              <a:rPr lang="en-US" sz="2400" smtClean="0"/>
              <a:t>,s</a:t>
            </a:r>
            <a:r>
              <a:rPr lang="en-US" sz="2400" b="1" baseline="30000" smtClean="0"/>
              <a:t>t</a:t>
            </a:r>
            <a:r>
              <a:rPr lang="en-US" sz="2400" baseline="-25000" smtClean="0"/>
              <a:t>-i</a:t>
            </a:r>
            <a:r>
              <a:rPr lang="en-US" sz="2400" smtClean="0"/>
              <a:t>)]</a:t>
            </a:r>
          </a:p>
          <a:p>
            <a:pPr lvl="4" eaLnBrk="1" hangingPunct="1">
              <a:buFontTx/>
              <a:buNone/>
            </a:pPr>
            <a:r>
              <a:rPr lang="en-US" sz="500" smtClean="0"/>
              <a:t> 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</a:t>
            </a:r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44B2AA-67D0-46F8-A31F-F5212D24FFD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Smooth =&gt; POTA Bound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114800"/>
          </a:xfrm>
        </p:spPr>
        <p:txBody>
          <a:bodyPr/>
          <a:lstStyle/>
          <a:p>
            <a:pPr eaLnBrk="1" hangingPunct="1"/>
            <a:r>
              <a:rPr lang="en-US" smtClean="0"/>
              <a:t>notation: </a:t>
            </a:r>
            <a:r>
              <a:rPr lang="en-US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1</a:t>
            </a:r>
            <a:r>
              <a:rPr lang="en-US" smtClean="0">
                <a:solidFill>
                  <a:schemeClr val="accent2"/>
                </a:solidFill>
              </a:rPr>
              <a:t>,s</a:t>
            </a:r>
            <a:r>
              <a:rPr lang="en-US" b="1" baseline="30000" smtClean="0">
                <a:solidFill>
                  <a:schemeClr val="accent2"/>
                </a:solidFill>
              </a:rPr>
              <a:t>2</a:t>
            </a:r>
            <a:r>
              <a:rPr lang="en-US" smtClean="0">
                <a:solidFill>
                  <a:schemeClr val="accent2"/>
                </a:solidFill>
              </a:rPr>
              <a:t>,...,s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/>
              <a:t> = no regret;</a:t>
            </a:r>
            <a:r>
              <a:rPr lang="en-US" b="1" smtClean="0">
                <a:solidFill>
                  <a:schemeClr val="accent2"/>
                </a:solidFill>
              </a:rPr>
              <a:t> 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smtClean="0"/>
              <a:t> = optimal</a:t>
            </a:r>
            <a:endParaRPr lang="en-US" smtClean="0">
              <a:solidFill>
                <a:schemeClr val="accent2"/>
              </a:solidFill>
            </a:endParaRPr>
          </a:p>
          <a:p>
            <a:pPr lvl="4" eaLnBrk="1" hangingPunct="1"/>
            <a:endParaRPr lang="en-US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Assuming (</a:t>
            </a:r>
            <a:r>
              <a:rPr lang="el-GR" smtClean="0">
                <a:solidFill>
                  <a:srgbClr val="FF0000"/>
                </a:solidFill>
              </a:rPr>
              <a:t>λ</a:t>
            </a:r>
            <a:r>
              <a:rPr lang="en-US" smtClean="0">
                <a:solidFill>
                  <a:srgbClr val="FF0000"/>
                </a:solidFill>
              </a:rPr>
              <a:t>,</a:t>
            </a:r>
            <a:r>
              <a:rPr lang="el-GR" smtClean="0">
                <a:solidFill>
                  <a:srgbClr val="FF0000"/>
                </a:solidFill>
              </a:rPr>
              <a:t>μ</a:t>
            </a:r>
            <a:r>
              <a:rPr lang="en-US" smtClean="0">
                <a:solidFill>
                  <a:srgbClr val="FF0000"/>
                </a:solidFill>
              </a:rPr>
              <a:t>)-smooth: </a:t>
            </a:r>
          </a:p>
          <a:p>
            <a:pPr lvl="4"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smtClean="0">
                <a:solidFill>
                  <a:schemeClr val="accent2"/>
                </a:solidFill>
              </a:rPr>
              <a:t>cost(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>
                <a:solidFill>
                  <a:schemeClr val="accent2"/>
                </a:solidFill>
              </a:rPr>
              <a:t>)  =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 </a:t>
            </a:r>
            <a:r>
              <a:rPr lang="en-US" smtClean="0">
                <a:solidFill>
                  <a:schemeClr val="accent2"/>
                </a:solidFill>
              </a:rPr>
              <a:t>C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>
                <a:solidFill>
                  <a:schemeClr val="accent2"/>
                </a:solidFill>
              </a:rPr>
              <a:t>)               </a:t>
            </a:r>
            <a:r>
              <a:rPr lang="en-US" smtClean="0"/>
              <a:t>[defn of cost]</a:t>
            </a:r>
          </a:p>
          <a:p>
            <a:pPr lvl="4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           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=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  </a:t>
            </a:r>
            <a:r>
              <a:rPr lang="en-US" smtClean="0">
                <a:solidFill>
                  <a:schemeClr val="accent2"/>
                </a:solidFill>
              </a:rPr>
              <a:t>[C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(s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,s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baseline="-25000" smtClean="0">
                <a:solidFill>
                  <a:schemeClr val="accent2"/>
                </a:solidFill>
              </a:rPr>
              <a:t>-i</a:t>
            </a:r>
            <a:r>
              <a:rPr lang="en-US" smtClean="0">
                <a:solidFill>
                  <a:schemeClr val="accent2"/>
                </a:solidFill>
              </a:rPr>
              <a:t>) + ∆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i,t</a:t>
            </a:r>
            <a:r>
              <a:rPr lang="en-US" smtClean="0">
                <a:solidFill>
                  <a:schemeClr val="accent2"/>
                </a:solidFill>
              </a:rPr>
              <a:t>]    </a:t>
            </a:r>
            <a:r>
              <a:rPr lang="en-US" sz="2400" smtClean="0"/>
              <a:t>[∆</a:t>
            </a:r>
            <a:r>
              <a:rPr lang="en-US" sz="2400" baseline="-25000" smtClean="0">
                <a:sym typeface="Symbol" pitchFamily="18" charset="2"/>
              </a:rPr>
              <a:t>i,t</a:t>
            </a:r>
            <a:r>
              <a:rPr lang="en-US" sz="2400" smtClean="0"/>
              <a:t>:= C</a:t>
            </a:r>
            <a:r>
              <a:rPr lang="en-US" sz="2400" baseline="-25000" smtClean="0"/>
              <a:t>i</a:t>
            </a:r>
            <a:r>
              <a:rPr lang="en-US" sz="2400" smtClean="0"/>
              <a:t>(</a:t>
            </a:r>
            <a:r>
              <a:rPr lang="en-US" sz="2400" b="1" smtClean="0"/>
              <a:t>s</a:t>
            </a:r>
            <a:r>
              <a:rPr lang="en-US" sz="2400" b="1" baseline="30000" smtClean="0"/>
              <a:t>t</a:t>
            </a:r>
            <a:r>
              <a:rPr lang="en-US" sz="2400" smtClean="0"/>
              <a:t>)- C</a:t>
            </a:r>
            <a:r>
              <a:rPr lang="en-US" sz="2400" baseline="-25000" smtClean="0"/>
              <a:t>i</a:t>
            </a:r>
            <a:r>
              <a:rPr lang="en-US" sz="2400" smtClean="0"/>
              <a:t>(s</a:t>
            </a:r>
            <a:r>
              <a:rPr lang="en-US" sz="2400" b="1" baseline="30000" smtClean="0"/>
              <a:t>*</a:t>
            </a:r>
            <a:r>
              <a:rPr lang="en-US" sz="2400" baseline="-25000" smtClean="0"/>
              <a:t>i</a:t>
            </a:r>
            <a:r>
              <a:rPr lang="en-US" sz="2400" smtClean="0"/>
              <a:t>,s</a:t>
            </a:r>
            <a:r>
              <a:rPr lang="en-US" sz="2400" b="1" baseline="30000" smtClean="0"/>
              <a:t>t</a:t>
            </a:r>
            <a:r>
              <a:rPr lang="en-US" sz="2400" baseline="-25000" smtClean="0"/>
              <a:t>-i</a:t>
            </a:r>
            <a:r>
              <a:rPr lang="en-US" sz="2400" smtClean="0"/>
              <a:t>)]</a:t>
            </a:r>
          </a:p>
          <a:p>
            <a:pPr lvl="4" eaLnBrk="1" hangingPunct="1">
              <a:buFontTx/>
              <a:buNone/>
            </a:pPr>
            <a:r>
              <a:rPr lang="en-US" sz="500" smtClean="0"/>
              <a:t> 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≤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smtClean="0">
                <a:solidFill>
                  <a:schemeClr val="accent2"/>
                </a:solidFill>
              </a:rPr>
              <a:t>[</a:t>
            </a:r>
            <a:r>
              <a:rPr lang="el-GR" smtClean="0">
                <a:solidFill>
                  <a:schemeClr val="accent2"/>
                </a:solidFill>
              </a:rPr>
              <a:t>λ●</a:t>
            </a:r>
            <a:r>
              <a:rPr lang="en-US" smtClean="0">
                <a:solidFill>
                  <a:schemeClr val="accent2"/>
                </a:solidFill>
              </a:rPr>
              <a:t>cost(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smtClean="0">
                <a:solidFill>
                  <a:schemeClr val="accent2"/>
                </a:solidFill>
              </a:rPr>
              <a:t>) + </a:t>
            </a:r>
            <a:r>
              <a:rPr lang="el-GR" smtClean="0">
                <a:solidFill>
                  <a:schemeClr val="accent2"/>
                </a:solidFill>
              </a:rPr>
              <a:t>μ●</a:t>
            </a:r>
            <a:r>
              <a:rPr lang="en-US" smtClean="0">
                <a:solidFill>
                  <a:schemeClr val="accent2"/>
                </a:solidFill>
              </a:rPr>
              <a:t>cost(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>
                <a:solidFill>
                  <a:schemeClr val="accent2"/>
                </a:solidFill>
              </a:rPr>
              <a:t>)] +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</a:t>
            </a:r>
            <a:r>
              <a:rPr lang="en-US" smtClean="0">
                <a:solidFill>
                  <a:schemeClr val="accent2"/>
                </a:solidFill>
              </a:rPr>
              <a:t> ∆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i,t</a:t>
            </a:r>
            <a:r>
              <a:rPr lang="en-US" smtClean="0">
                <a:solidFill>
                  <a:schemeClr val="accent2"/>
                </a:solidFill>
              </a:rPr>
              <a:t>   </a:t>
            </a:r>
            <a:r>
              <a:rPr lang="en-US" smtClean="0"/>
              <a:t>[(*)]</a:t>
            </a:r>
            <a:endParaRPr lang="en-US" smtClean="0">
              <a:solidFill>
                <a:srgbClr val="FF0000"/>
              </a:solidFill>
            </a:endParaRPr>
          </a:p>
          <a:p>
            <a:pPr lvl="4" eaLnBrk="1" hangingPunct="1"/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EA9952-0E47-4107-BF99-CAE2E89184B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Smooth =&gt; POTA Bound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114800"/>
          </a:xfrm>
        </p:spPr>
        <p:txBody>
          <a:bodyPr/>
          <a:lstStyle/>
          <a:p>
            <a:pPr eaLnBrk="1" hangingPunct="1"/>
            <a:r>
              <a:rPr lang="en-US" smtClean="0"/>
              <a:t>notation: </a:t>
            </a:r>
            <a:r>
              <a:rPr lang="en-US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1</a:t>
            </a:r>
            <a:r>
              <a:rPr lang="en-US" smtClean="0">
                <a:solidFill>
                  <a:schemeClr val="accent2"/>
                </a:solidFill>
              </a:rPr>
              <a:t>,s</a:t>
            </a:r>
            <a:r>
              <a:rPr lang="en-US" b="1" baseline="30000" smtClean="0">
                <a:solidFill>
                  <a:schemeClr val="accent2"/>
                </a:solidFill>
              </a:rPr>
              <a:t>2</a:t>
            </a:r>
            <a:r>
              <a:rPr lang="en-US" smtClean="0">
                <a:solidFill>
                  <a:schemeClr val="accent2"/>
                </a:solidFill>
              </a:rPr>
              <a:t>,...,s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/>
              <a:t> = no regret;</a:t>
            </a:r>
            <a:r>
              <a:rPr lang="en-US" b="1" smtClean="0">
                <a:solidFill>
                  <a:schemeClr val="accent2"/>
                </a:solidFill>
              </a:rPr>
              <a:t> 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smtClean="0"/>
              <a:t> = optimal</a:t>
            </a:r>
            <a:endParaRPr lang="en-US" smtClean="0">
              <a:solidFill>
                <a:schemeClr val="accent2"/>
              </a:solidFill>
            </a:endParaRPr>
          </a:p>
          <a:p>
            <a:pPr lvl="4" eaLnBrk="1" hangingPunct="1"/>
            <a:endParaRPr lang="en-US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Assuming (</a:t>
            </a:r>
            <a:r>
              <a:rPr lang="el-GR" smtClean="0">
                <a:solidFill>
                  <a:srgbClr val="FF0000"/>
                </a:solidFill>
              </a:rPr>
              <a:t>λ</a:t>
            </a:r>
            <a:r>
              <a:rPr lang="en-US" smtClean="0">
                <a:solidFill>
                  <a:srgbClr val="FF0000"/>
                </a:solidFill>
              </a:rPr>
              <a:t>,</a:t>
            </a:r>
            <a:r>
              <a:rPr lang="el-GR" smtClean="0">
                <a:solidFill>
                  <a:srgbClr val="FF0000"/>
                </a:solidFill>
              </a:rPr>
              <a:t>μ</a:t>
            </a:r>
            <a:r>
              <a:rPr lang="en-US" smtClean="0">
                <a:solidFill>
                  <a:srgbClr val="FF0000"/>
                </a:solidFill>
              </a:rPr>
              <a:t>)-smooth: </a:t>
            </a:r>
          </a:p>
          <a:p>
            <a:pPr lvl="4"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smtClean="0">
                <a:solidFill>
                  <a:schemeClr val="accent2"/>
                </a:solidFill>
              </a:rPr>
              <a:t>cost(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>
                <a:solidFill>
                  <a:schemeClr val="accent2"/>
                </a:solidFill>
              </a:rPr>
              <a:t>)  =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 </a:t>
            </a:r>
            <a:r>
              <a:rPr lang="en-US" smtClean="0">
                <a:solidFill>
                  <a:schemeClr val="accent2"/>
                </a:solidFill>
              </a:rPr>
              <a:t>C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>
                <a:solidFill>
                  <a:schemeClr val="accent2"/>
                </a:solidFill>
              </a:rPr>
              <a:t>)               </a:t>
            </a:r>
            <a:r>
              <a:rPr lang="en-US" smtClean="0"/>
              <a:t>[defn of cost]</a:t>
            </a:r>
          </a:p>
          <a:p>
            <a:pPr lvl="4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           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=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  </a:t>
            </a:r>
            <a:r>
              <a:rPr lang="en-US" smtClean="0">
                <a:solidFill>
                  <a:schemeClr val="accent2"/>
                </a:solidFill>
              </a:rPr>
              <a:t>[C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(s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,s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baseline="-25000" smtClean="0">
                <a:solidFill>
                  <a:schemeClr val="accent2"/>
                </a:solidFill>
              </a:rPr>
              <a:t>-i</a:t>
            </a:r>
            <a:r>
              <a:rPr lang="en-US" smtClean="0">
                <a:solidFill>
                  <a:schemeClr val="accent2"/>
                </a:solidFill>
              </a:rPr>
              <a:t>) + ∆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i,t</a:t>
            </a:r>
            <a:r>
              <a:rPr lang="en-US" smtClean="0">
                <a:solidFill>
                  <a:schemeClr val="accent2"/>
                </a:solidFill>
              </a:rPr>
              <a:t>]    </a:t>
            </a:r>
            <a:r>
              <a:rPr lang="en-US" sz="2400" smtClean="0"/>
              <a:t>[∆</a:t>
            </a:r>
            <a:r>
              <a:rPr lang="en-US" sz="2400" baseline="-25000" smtClean="0">
                <a:sym typeface="Symbol" pitchFamily="18" charset="2"/>
              </a:rPr>
              <a:t>i,t</a:t>
            </a:r>
            <a:r>
              <a:rPr lang="en-US" sz="2400" smtClean="0"/>
              <a:t>:= C</a:t>
            </a:r>
            <a:r>
              <a:rPr lang="en-US" sz="2400" baseline="-25000" smtClean="0"/>
              <a:t>i</a:t>
            </a:r>
            <a:r>
              <a:rPr lang="en-US" sz="2400" smtClean="0"/>
              <a:t>(</a:t>
            </a:r>
            <a:r>
              <a:rPr lang="en-US" sz="2400" b="1" smtClean="0"/>
              <a:t>s</a:t>
            </a:r>
            <a:r>
              <a:rPr lang="en-US" sz="2400" b="1" baseline="30000" smtClean="0"/>
              <a:t>t</a:t>
            </a:r>
            <a:r>
              <a:rPr lang="en-US" sz="2400" smtClean="0"/>
              <a:t>)- C</a:t>
            </a:r>
            <a:r>
              <a:rPr lang="en-US" sz="2400" baseline="-25000" smtClean="0"/>
              <a:t>i</a:t>
            </a:r>
            <a:r>
              <a:rPr lang="en-US" sz="2400" smtClean="0"/>
              <a:t>(s</a:t>
            </a:r>
            <a:r>
              <a:rPr lang="en-US" sz="2400" b="1" baseline="30000" smtClean="0"/>
              <a:t>*</a:t>
            </a:r>
            <a:r>
              <a:rPr lang="en-US" sz="2400" baseline="-25000" smtClean="0"/>
              <a:t>i</a:t>
            </a:r>
            <a:r>
              <a:rPr lang="en-US" sz="2400" smtClean="0"/>
              <a:t>,s</a:t>
            </a:r>
            <a:r>
              <a:rPr lang="en-US" sz="2400" b="1" baseline="30000" smtClean="0"/>
              <a:t>t</a:t>
            </a:r>
            <a:r>
              <a:rPr lang="en-US" sz="2400" baseline="-25000" smtClean="0"/>
              <a:t>-i</a:t>
            </a:r>
            <a:r>
              <a:rPr lang="en-US" sz="2400" smtClean="0"/>
              <a:t>)]</a:t>
            </a:r>
          </a:p>
          <a:p>
            <a:pPr lvl="4" eaLnBrk="1" hangingPunct="1">
              <a:buFontTx/>
              <a:buNone/>
            </a:pPr>
            <a:r>
              <a:rPr lang="en-US" sz="500" smtClean="0"/>
              <a:t> 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≤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smtClean="0">
                <a:solidFill>
                  <a:schemeClr val="accent2"/>
                </a:solidFill>
              </a:rPr>
              <a:t>[</a:t>
            </a:r>
            <a:r>
              <a:rPr lang="el-GR" smtClean="0">
                <a:solidFill>
                  <a:schemeClr val="accent2"/>
                </a:solidFill>
              </a:rPr>
              <a:t>λ●</a:t>
            </a:r>
            <a:r>
              <a:rPr lang="en-US" smtClean="0">
                <a:solidFill>
                  <a:schemeClr val="accent2"/>
                </a:solidFill>
              </a:rPr>
              <a:t>cost(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smtClean="0">
                <a:solidFill>
                  <a:schemeClr val="accent2"/>
                </a:solidFill>
              </a:rPr>
              <a:t>) + </a:t>
            </a:r>
            <a:r>
              <a:rPr lang="el-GR" smtClean="0">
                <a:solidFill>
                  <a:schemeClr val="accent2"/>
                </a:solidFill>
              </a:rPr>
              <a:t>μ●</a:t>
            </a:r>
            <a:r>
              <a:rPr lang="en-US" smtClean="0">
                <a:solidFill>
                  <a:schemeClr val="accent2"/>
                </a:solidFill>
              </a:rPr>
              <a:t>cost(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t</a:t>
            </a:r>
            <a:r>
              <a:rPr lang="en-US" smtClean="0">
                <a:solidFill>
                  <a:schemeClr val="accent2"/>
                </a:solidFill>
              </a:rPr>
              <a:t>)] +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t</a:t>
            </a:r>
            <a:r>
              <a:rPr lang="en-US" smtClean="0">
                <a:solidFill>
                  <a:schemeClr val="accent2"/>
                </a:solidFill>
              </a:rPr>
              <a:t> ∆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i,t</a:t>
            </a:r>
            <a:r>
              <a:rPr lang="en-US" smtClean="0">
                <a:solidFill>
                  <a:schemeClr val="accent2"/>
                </a:solidFill>
              </a:rPr>
              <a:t>   </a:t>
            </a:r>
            <a:r>
              <a:rPr lang="en-US" smtClean="0"/>
              <a:t>[(*)]</a:t>
            </a:r>
            <a:endParaRPr lang="en-US" smtClean="0">
              <a:solidFill>
                <a:srgbClr val="FF0000"/>
              </a:solidFill>
            </a:endParaRPr>
          </a:p>
          <a:p>
            <a:pPr lvl="4" eaLnBrk="1" hangingPunct="1"/>
            <a:endParaRPr lang="en-US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No regret:</a:t>
            </a:r>
            <a:r>
              <a:rPr lang="en-US" smtClean="0"/>
              <a:t> </a:t>
            </a:r>
            <a:r>
              <a:rPr lang="en-US" b="1" smtClean="0">
                <a:sym typeface="Symbol" pitchFamily="18" charset="2"/>
              </a:rPr>
              <a:t></a:t>
            </a:r>
            <a:r>
              <a:rPr lang="en-US" baseline="-25000" smtClean="0">
                <a:sym typeface="Symbol" pitchFamily="18" charset="2"/>
              </a:rPr>
              <a:t>t</a:t>
            </a:r>
            <a:r>
              <a:rPr lang="en-US" smtClean="0"/>
              <a:t> ∆</a:t>
            </a:r>
            <a:r>
              <a:rPr lang="en-US" baseline="-25000" smtClean="0">
                <a:sym typeface="Symbol" pitchFamily="18" charset="2"/>
              </a:rPr>
              <a:t>i,t</a:t>
            </a:r>
            <a:r>
              <a:rPr lang="en-US" smtClean="0"/>
              <a:t> ≤ 0 for each i.</a:t>
            </a:r>
          </a:p>
          <a:p>
            <a:pPr lvl="4" eaLnBrk="1" hangingPunct="1">
              <a:buFontTx/>
              <a:buNone/>
            </a:pPr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To finish proof:</a:t>
            </a:r>
            <a:r>
              <a:rPr lang="en-US" smtClean="0"/>
              <a:t> divide through by T.</a:t>
            </a:r>
          </a:p>
          <a:p>
            <a:pPr lvl="4" eaLnBrk="1" hangingPunct="1">
              <a:buFontTx/>
              <a:buNone/>
            </a:pPr>
            <a:endParaRPr lang="en-US" smtClean="0">
              <a:solidFill>
                <a:schemeClr val="accent2"/>
              </a:solidFill>
            </a:endParaRPr>
          </a:p>
          <a:p>
            <a:pPr lvl="4" eaLnBrk="1" hangingPunct="1">
              <a:buFontTx/>
              <a:buNone/>
            </a:pPr>
            <a:endParaRPr lang="en-US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272296-76EA-4C65-8877-2612249B501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Why Important?</a:t>
            </a:r>
          </a:p>
        </p:txBody>
      </p:sp>
      <p:grpSp>
        <p:nvGrpSpPr>
          <p:cNvPr id="14340" name="Group 13"/>
          <p:cNvGrpSpPr>
            <a:grpSpLocks/>
          </p:cNvGrpSpPr>
          <p:nvPr/>
        </p:nvGrpSpPr>
        <p:grpSpPr bwMode="auto">
          <a:xfrm>
            <a:off x="5562600" y="1981200"/>
            <a:ext cx="2895600" cy="2667000"/>
            <a:chOff x="1981200" y="2133600"/>
            <a:chExt cx="3505200" cy="3352800"/>
          </a:xfrm>
        </p:grpSpPr>
        <p:sp>
          <p:nvSpPr>
            <p:cNvPr id="5" name="Oval 4"/>
            <p:cNvSpPr/>
            <p:nvPr/>
          </p:nvSpPr>
          <p:spPr>
            <a:xfrm>
              <a:off x="2970882" y="3961674"/>
              <a:ext cx="1600784" cy="144888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343" name="Rectangle 6"/>
            <p:cNvSpPr>
              <a:spLocks noChangeArrowheads="1"/>
            </p:cNvSpPr>
            <p:nvPr/>
          </p:nvSpPr>
          <p:spPr bwMode="auto">
            <a:xfrm>
              <a:off x="3352800" y="4343400"/>
              <a:ext cx="793750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pure</a:t>
              </a:r>
            </a:p>
            <a:p>
              <a:r>
                <a:rPr lang="en-US">
                  <a:sym typeface="Symbol" pitchFamily="18" charset="2"/>
                </a:rPr>
                <a:t>Nash</a:t>
              </a:r>
              <a:endParaRPr lang="en-US"/>
            </a:p>
          </p:txBody>
        </p:sp>
        <p:sp>
          <p:nvSpPr>
            <p:cNvPr id="14344" name="Rectangle 7"/>
            <p:cNvSpPr>
              <a:spLocks noChangeArrowheads="1"/>
            </p:cNvSpPr>
            <p:nvPr/>
          </p:nvSpPr>
          <p:spPr bwMode="auto">
            <a:xfrm>
              <a:off x="2971800" y="3562350"/>
              <a:ext cx="15843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mixed Nash</a:t>
              </a:r>
            </a:p>
          </p:txBody>
        </p:sp>
        <p:sp>
          <p:nvSpPr>
            <p:cNvPr id="14345" name="Rectangle 8"/>
            <p:cNvSpPr>
              <a:spLocks noChangeArrowheads="1"/>
            </p:cNvSpPr>
            <p:nvPr/>
          </p:nvSpPr>
          <p:spPr bwMode="auto">
            <a:xfrm>
              <a:off x="2895600" y="2952750"/>
              <a:ext cx="1803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correlated eq</a:t>
              </a:r>
            </a:p>
          </p:txBody>
        </p:sp>
        <p:sp>
          <p:nvSpPr>
            <p:cNvPr id="14346" name="Rectangle 9"/>
            <p:cNvSpPr>
              <a:spLocks noChangeArrowheads="1"/>
            </p:cNvSpPr>
            <p:nvPr/>
          </p:nvSpPr>
          <p:spPr bwMode="auto">
            <a:xfrm>
              <a:off x="3048000" y="2266950"/>
              <a:ext cx="13160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no regret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2286753" y="3428819"/>
              <a:ext cx="2894096" cy="19817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058068" y="2742293"/>
              <a:ext cx="3351463" cy="274410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981200" y="2133600"/>
              <a:ext cx="3505200" cy="3352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8001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latin typeface="+mn-lt"/>
              </a:rPr>
              <a:t>bound on </a:t>
            </a:r>
            <a:r>
              <a:rPr lang="en-US" sz="2800" kern="0" dirty="0" smtClean="0">
                <a:latin typeface="+mn-lt"/>
              </a:rPr>
              <a:t>no-regret                         sequences </a:t>
            </a:r>
            <a:r>
              <a:rPr lang="en-US" sz="2800" kern="0" dirty="0">
                <a:latin typeface="+mn-lt"/>
              </a:rPr>
              <a:t>implies bound </a:t>
            </a:r>
            <a:r>
              <a:rPr lang="en-US" sz="2800" kern="0" dirty="0" smtClean="0">
                <a:latin typeface="+mn-lt"/>
              </a:rPr>
              <a:t>                                  on inefficiency </a:t>
            </a:r>
            <a:r>
              <a:rPr lang="en-US" sz="2800" kern="0" dirty="0">
                <a:latin typeface="+mn-lt"/>
              </a:rPr>
              <a:t>of </a:t>
            </a:r>
            <a:r>
              <a:rPr lang="en-US" sz="2800" kern="0" dirty="0" smtClean="0">
                <a:latin typeface="+mn-lt"/>
              </a:rPr>
              <a:t>mixed                            and correlated </a:t>
            </a:r>
            <a:r>
              <a:rPr lang="en-US" sz="2800" kern="0" dirty="0" err="1">
                <a:latin typeface="+mn-lt"/>
              </a:rPr>
              <a:t>equilibria</a:t>
            </a:r>
            <a:endParaRPr lang="en-US" sz="2800" kern="0" dirty="0">
              <a:latin typeface="+mn-lt"/>
            </a:endParaRPr>
          </a:p>
          <a:p>
            <a:pPr marL="1714500" lvl="3" indent="-342900">
              <a:spcBef>
                <a:spcPct val="20000"/>
              </a:spcBef>
              <a:buFontTx/>
              <a:buChar char="•"/>
              <a:defRPr/>
            </a:pPr>
            <a:endParaRPr lang="en-US" sz="10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latin typeface="+mn-lt"/>
              </a:rPr>
              <a:t>bound applies even to                             sequences that don’t                                      converge in any sense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no regret much weaker than reaching equilibrium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+mn-lt"/>
              </a:rPr>
              <a:t>e.g., if every player uses “multiplicative weights” then get o(1) regret in poly-time</a:t>
            </a:r>
            <a:endParaRPr lang="en-US" sz="2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Tight </a:t>
            </a:r>
            <a:r>
              <a:rPr lang="en-US" dirty="0" smtClean="0"/>
              <a:t>Game Classes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Theorem: </a:t>
            </a:r>
            <a:r>
              <a:rPr lang="en-US" sz="2400" dirty="0" smtClean="0">
                <a:solidFill>
                  <a:srgbClr val="00B050"/>
                </a:solidFill>
              </a:rPr>
              <a:t>[</a:t>
            </a:r>
            <a:r>
              <a:rPr lang="en-US" sz="2400" dirty="0" err="1" smtClean="0">
                <a:solidFill>
                  <a:srgbClr val="00B050"/>
                </a:solidFill>
              </a:rPr>
              <a:t>Roughgarden</a:t>
            </a:r>
            <a:r>
              <a:rPr lang="en-US" sz="2400" dirty="0" smtClean="0">
                <a:solidFill>
                  <a:srgbClr val="00B050"/>
                </a:solidFill>
              </a:rPr>
              <a:t> STOC 09] 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every set C,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unweighted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congestion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games with cost functions restricted to C are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tight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maximum  [pure POA] =   minimum [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λ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/(1-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)]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kern="0" dirty="0" smtClean="0">
              <a:latin typeface="+mn-lt"/>
            </a:endParaRPr>
          </a:p>
          <a:p>
            <a:pPr marL="2171700" lvl="4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914400" y="3505200"/>
            <a:ext cx="220503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ym typeface="Symbol" pitchFamily="18" charset="2"/>
            </a:endParaRPr>
          </a:p>
          <a:p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congestion games</a:t>
            </a:r>
          </a:p>
          <a:p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w/cost functions in C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4953000" y="3527425"/>
            <a:ext cx="213677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ym typeface="Symbol" pitchFamily="18" charset="2"/>
            </a:endParaRPr>
          </a:p>
          <a:p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l-GR" sz="1600">
                <a:solidFill>
                  <a:schemeClr val="accent2"/>
                </a:solidFill>
              </a:rPr>
              <a:t>λ </a:t>
            </a:r>
            <a:r>
              <a:rPr lang="en-US" sz="1600">
                <a:solidFill>
                  <a:schemeClr val="accent2"/>
                </a:solidFill>
              </a:rPr>
              <a:t>,</a:t>
            </a:r>
            <a:r>
              <a:rPr lang="el-GR" sz="1600">
                <a:solidFill>
                  <a:schemeClr val="accent2"/>
                </a:solidFill>
              </a:rPr>
              <a:t>μ</a:t>
            </a:r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): all such games</a:t>
            </a:r>
          </a:p>
          <a:p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are (</a:t>
            </a:r>
            <a:r>
              <a:rPr lang="el-GR" sz="1600">
                <a:solidFill>
                  <a:schemeClr val="accent2"/>
                </a:solidFill>
              </a:rPr>
              <a:t>λ </a:t>
            </a:r>
            <a:r>
              <a:rPr lang="en-US" sz="1600">
                <a:solidFill>
                  <a:schemeClr val="accent2"/>
                </a:solidFill>
              </a:rPr>
              <a:t>,</a:t>
            </a:r>
            <a:r>
              <a:rPr lang="el-GR" sz="1600">
                <a:solidFill>
                  <a:schemeClr val="accent2"/>
                </a:solidFill>
              </a:rPr>
              <a:t>μ</a:t>
            </a:r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)-smooth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055D8A19-B4A2-436A-8450-BAB978F7D8A9}" type="slidenum">
              <a:rPr lang="en-US" smtClean="0"/>
              <a:pPr/>
              <a:t>18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Tight </a:t>
            </a:r>
            <a:r>
              <a:rPr lang="en-US" dirty="0" smtClean="0"/>
              <a:t>Game Classes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Theorem: </a:t>
            </a:r>
            <a:r>
              <a:rPr lang="en-US" sz="2400" dirty="0" smtClean="0">
                <a:solidFill>
                  <a:srgbClr val="00B050"/>
                </a:solidFill>
              </a:rPr>
              <a:t>[</a:t>
            </a:r>
            <a:r>
              <a:rPr lang="en-US" sz="2400" dirty="0" err="1" smtClean="0">
                <a:solidFill>
                  <a:srgbClr val="00B050"/>
                </a:solidFill>
              </a:rPr>
              <a:t>Roughgarden</a:t>
            </a:r>
            <a:r>
              <a:rPr lang="en-US" sz="2400" dirty="0" smtClean="0">
                <a:solidFill>
                  <a:srgbClr val="00B050"/>
                </a:solidFill>
              </a:rPr>
              <a:t> STOC 09] 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every set C,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unweighted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congestion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games with cost functions restricted to C are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tight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maximum  [pure POA] =   minimum [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λ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/(1-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)]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kern="0" dirty="0" smtClean="0">
              <a:latin typeface="+mn-lt"/>
            </a:endParaRPr>
          </a:p>
          <a:p>
            <a:pPr marL="2171700" lvl="4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i="1" kern="0" noProof="0" dirty="0" smtClean="0">
                <a:latin typeface="+mn-lt"/>
              </a:rPr>
              <a:t>weighted</a:t>
            </a:r>
            <a:r>
              <a:rPr lang="en-US" sz="2800" kern="0" noProof="0" dirty="0" smtClean="0">
                <a:latin typeface="+mn-lt"/>
              </a:rPr>
              <a:t> congestion games </a:t>
            </a:r>
            <a:r>
              <a:rPr lang="en-US" sz="2400" kern="0" dirty="0" smtClean="0">
                <a:solidFill>
                  <a:srgbClr val="00B050"/>
                </a:solidFill>
              </a:rPr>
              <a:t>[</a:t>
            </a:r>
            <a:r>
              <a:rPr lang="en-US" sz="2400" kern="0" dirty="0" err="1" smtClean="0">
                <a:solidFill>
                  <a:srgbClr val="00B050"/>
                </a:solidFill>
              </a:rPr>
              <a:t>Bhawalkar</a:t>
            </a:r>
            <a:r>
              <a:rPr lang="en-US" sz="2400" kern="0" dirty="0" smtClean="0">
                <a:solidFill>
                  <a:srgbClr val="00B050"/>
                </a:solidFill>
              </a:rPr>
              <a:t>/ </a:t>
            </a:r>
            <a:r>
              <a:rPr lang="en-US" sz="2400" kern="0" dirty="0" err="1" smtClean="0">
                <a:solidFill>
                  <a:srgbClr val="00B050"/>
                </a:solidFill>
              </a:rPr>
              <a:t>Gairing</a:t>
            </a:r>
            <a:r>
              <a:rPr lang="en-US" sz="2400" kern="0" dirty="0" smtClean="0">
                <a:solidFill>
                  <a:srgbClr val="00B050"/>
                </a:solidFill>
              </a:rPr>
              <a:t>/</a:t>
            </a:r>
            <a:r>
              <a:rPr lang="en-US" sz="2400" kern="0" dirty="0" err="1" smtClean="0">
                <a:solidFill>
                  <a:srgbClr val="00B050"/>
                </a:solidFill>
              </a:rPr>
              <a:t>Roughgarden</a:t>
            </a:r>
            <a:r>
              <a:rPr lang="en-US" sz="2400" kern="0" dirty="0" smtClean="0">
                <a:solidFill>
                  <a:srgbClr val="00B050"/>
                </a:solidFill>
              </a:rPr>
              <a:t> </a:t>
            </a:r>
            <a:r>
              <a:rPr lang="en-US" sz="2400" kern="0" dirty="0" smtClean="0">
                <a:solidFill>
                  <a:srgbClr val="00B050"/>
                </a:solidFill>
              </a:rPr>
              <a:t>ESA </a:t>
            </a:r>
            <a:r>
              <a:rPr lang="en-US" sz="2400" kern="0" dirty="0" smtClean="0">
                <a:solidFill>
                  <a:srgbClr val="00B050"/>
                </a:solidFill>
              </a:rPr>
              <a:t>10]</a:t>
            </a:r>
            <a:r>
              <a:rPr lang="en-US" sz="2800" kern="0" dirty="0" smtClean="0">
                <a:solidFill>
                  <a:srgbClr val="00B050"/>
                </a:solidFill>
              </a:rPr>
              <a:t> </a:t>
            </a:r>
            <a:r>
              <a:rPr lang="en-US" sz="2800" kern="0" noProof="0" dirty="0" smtClean="0">
                <a:latin typeface="+mn-lt"/>
              </a:rPr>
              <a:t>and </a:t>
            </a:r>
            <a:r>
              <a:rPr lang="en-US" sz="2800" kern="0" noProof="0" dirty="0" err="1" smtClean="0">
                <a:latin typeface="+mn-lt"/>
              </a:rPr>
              <a:t>submodular</a:t>
            </a:r>
            <a:r>
              <a:rPr lang="en-US" sz="2800" kern="0" noProof="0" dirty="0" smtClean="0">
                <a:latin typeface="+mn-lt"/>
              </a:rPr>
              <a:t> maximization games </a:t>
            </a:r>
            <a:r>
              <a:rPr lang="en-US" sz="2400" kern="0" noProof="0" dirty="0" smtClean="0">
                <a:solidFill>
                  <a:srgbClr val="00B050"/>
                </a:solidFill>
                <a:latin typeface="+mn-lt"/>
              </a:rPr>
              <a:t>[</a:t>
            </a:r>
            <a:r>
              <a:rPr lang="en-US" sz="2400" kern="0" noProof="0" dirty="0" err="1" smtClean="0">
                <a:solidFill>
                  <a:srgbClr val="00B050"/>
                </a:solidFill>
                <a:latin typeface="+mn-lt"/>
              </a:rPr>
              <a:t>Marden</a:t>
            </a:r>
            <a:r>
              <a:rPr lang="en-US" sz="2400" kern="0" noProof="0" dirty="0" smtClean="0">
                <a:solidFill>
                  <a:srgbClr val="00B050"/>
                </a:solidFill>
                <a:latin typeface="+mn-lt"/>
              </a:rPr>
              <a:t>/</a:t>
            </a:r>
            <a:r>
              <a:rPr lang="en-US" sz="2400" kern="0" noProof="0" dirty="0" err="1" smtClean="0">
                <a:solidFill>
                  <a:srgbClr val="00B050"/>
                </a:solidFill>
                <a:latin typeface="+mn-lt"/>
              </a:rPr>
              <a:t>Roughgarden</a:t>
            </a:r>
            <a:r>
              <a:rPr lang="en-US" sz="2400" kern="0" noProof="0" dirty="0" smtClean="0">
                <a:solidFill>
                  <a:srgbClr val="00B050"/>
                </a:solidFill>
                <a:latin typeface="+mn-lt"/>
              </a:rPr>
              <a:t> CDC 10]</a:t>
            </a:r>
            <a:r>
              <a:rPr lang="en-US" sz="2800" kern="0" noProof="0" dirty="0" smtClean="0">
                <a:latin typeface="+mn-lt"/>
              </a:rPr>
              <a:t> are also tight in this sense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914400" y="3505200"/>
            <a:ext cx="220503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ym typeface="Symbol" pitchFamily="18" charset="2"/>
            </a:endParaRPr>
          </a:p>
          <a:p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congestion games</a:t>
            </a:r>
          </a:p>
          <a:p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w/cost functions in C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4953000" y="3527425"/>
            <a:ext cx="213677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ym typeface="Symbol" pitchFamily="18" charset="2"/>
            </a:endParaRPr>
          </a:p>
          <a:p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l-GR" sz="1600">
                <a:solidFill>
                  <a:schemeClr val="accent2"/>
                </a:solidFill>
              </a:rPr>
              <a:t>λ </a:t>
            </a:r>
            <a:r>
              <a:rPr lang="en-US" sz="1600">
                <a:solidFill>
                  <a:schemeClr val="accent2"/>
                </a:solidFill>
              </a:rPr>
              <a:t>,</a:t>
            </a:r>
            <a:r>
              <a:rPr lang="el-GR" sz="1600">
                <a:solidFill>
                  <a:schemeClr val="accent2"/>
                </a:solidFill>
              </a:rPr>
              <a:t>μ</a:t>
            </a:r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): all such games</a:t>
            </a:r>
          </a:p>
          <a:p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are (</a:t>
            </a:r>
            <a:r>
              <a:rPr lang="el-GR" sz="1600">
                <a:solidFill>
                  <a:schemeClr val="accent2"/>
                </a:solidFill>
              </a:rPr>
              <a:t>λ </a:t>
            </a:r>
            <a:r>
              <a:rPr lang="en-US" sz="1600">
                <a:solidFill>
                  <a:schemeClr val="accent2"/>
                </a:solidFill>
              </a:rPr>
              <a:t>,</a:t>
            </a:r>
            <a:r>
              <a:rPr lang="el-GR" sz="1600">
                <a:solidFill>
                  <a:schemeClr val="accent2"/>
                </a:solidFill>
              </a:rPr>
              <a:t>μ</a:t>
            </a:r>
            <a:r>
              <a:rPr lang="en-US" sz="1600">
                <a:solidFill>
                  <a:schemeClr val="accent2"/>
                </a:solidFill>
                <a:sym typeface="Symbol" pitchFamily="18" charset="2"/>
              </a:rPr>
              <a:t>)-smooth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055D8A19-B4A2-436A-8450-BAB978F7D8A9}" type="slidenum">
              <a:rPr lang="en-US" smtClean="0"/>
              <a:pPr/>
              <a:t>19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0012B8-C94D-4F40-9EA4-45852F9CB6E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Price of Anarchy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3300"/>
                </a:solidFill>
              </a:rPr>
              <a:t>Definition:</a:t>
            </a:r>
            <a:r>
              <a:rPr lang="en-US" dirty="0" smtClean="0"/>
              <a:t> </a:t>
            </a:r>
            <a:r>
              <a:rPr lang="en-US" i="1" dirty="0" smtClean="0"/>
              <a:t>price of anarchy (POA) </a:t>
            </a:r>
            <a:r>
              <a:rPr lang="en-US" dirty="0" smtClean="0"/>
              <a:t>of a game (</a:t>
            </a:r>
            <a:r>
              <a:rPr lang="en-US" dirty="0" err="1" smtClean="0"/>
              <a:t>w.r.t</a:t>
            </a:r>
            <a:r>
              <a:rPr lang="en-US" dirty="0" smtClean="0"/>
              <a:t>. some objective </a:t>
            </a:r>
            <a:r>
              <a:rPr lang="en-US" dirty="0" smtClean="0"/>
              <a:t>function, </a:t>
            </a:r>
            <a:r>
              <a:rPr lang="en-US" dirty="0" err="1" smtClean="0"/>
              <a:t>eq</a:t>
            </a:r>
            <a:r>
              <a:rPr lang="en-US" dirty="0" smtClean="0"/>
              <a:t> concept):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lvl="2"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1905000" y="3351213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optimal obj fn value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1600200" y="3351213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1371600" y="281940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equilibrium objective fn value</a:t>
            </a:r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6781800" y="2667000"/>
            <a:ext cx="259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closer to 1 </a:t>
            </a:r>
          </a:p>
          <a:p>
            <a:r>
              <a:rPr lang="en-US" sz="2400"/>
              <a:t>the better</a:t>
            </a:r>
          </a:p>
        </p:txBody>
      </p:sp>
      <p:sp>
        <p:nvSpPr>
          <p:cNvPr id="5129" name="AutoShape 10"/>
          <p:cNvSpPr>
            <a:spLocks/>
          </p:cNvSpPr>
          <p:nvPr/>
        </p:nvSpPr>
        <p:spPr bwMode="auto">
          <a:xfrm>
            <a:off x="5715000" y="2895600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 flipH="1">
            <a:off x="6019800" y="30480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4E6EA2-A2D7-4B82-802C-A69263288BD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Further Applications</a:t>
            </a:r>
          </a:p>
        </p:txBody>
      </p:sp>
      <p:sp>
        <p:nvSpPr>
          <p:cNvPr id="5" name="Oval 4"/>
          <p:cNvSpPr/>
          <p:nvPr/>
        </p:nvSpPr>
        <p:spPr>
          <a:xfrm>
            <a:off x="3733800" y="3352800"/>
            <a:ext cx="1600200" cy="1447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4114800" y="3733800"/>
            <a:ext cx="793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pure</a:t>
            </a:r>
          </a:p>
          <a:p>
            <a:r>
              <a:rPr lang="en-US">
                <a:sym typeface="Symbol" pitchFamily="18" charset="2"/>
              </a:rPr>
              <a:t>Nash</a:t>
            </a:r>
            <a:endParaRPr lang="en-US"/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3733800" y="2952750"/>
            <a:ext cx="158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mixed Nash</a:t>
            </a:r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3657600" y="2343150"/>
            <a:ext cx="180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correlated eq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3810000" y="1657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no regret</a:t>
            </a:r>
          </a:p>
        </p:txBody>
      </p:sp>
      <p:sp>
        <p:nvSpPr>
          <p:cNvPr id="11" name="Oval 10"/>
          <p:cNvSpPr/>
          <p:nvPr/>
        </p:nvSpPr>
        <p:spPr>
          <a:xfrm>
            <a:off x="3048000" y="2819400"/>
            <a:ext cx="2895600" cy="1981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19400" y="2133600"/>
            <a:ext cx="3352800" cy="2743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43200" y="1524000"/>
            <a:ext cx="3505200" cy="3352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657600" y="3048000"/>
            <a:ext cx="3962400" cy="2057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69" name="Rectangle 14"/>
          <p:cNvSpPr>
            <a:spLocks noChangeArrowheads="1"/>
          </p:cNvSpPr>
          <p:nvPr/>
        </p:nvSpPr>
        <p:spPr bwMode="auto">
          <a:xfrm>
            <a:off x="6172200" y="3581400"/>
            <a:ext cx="12620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best-</a:t>
            </a:r>
          </a:p>
          <a:p>
            <a:r>
              <a:rPr lang="en-US">
                <a:sym typeface="Symbol" pitchFamily="18" charset="2"/>
              </a:rPr>
              <a:t>response</a:t>
            </a:r>
          </a:p>
          <a:p>
            <a:r>
              <a:rPr lang="en-US">
                <a:sym typeface="Symbol" pitchFamily="18" charset="2"/>
              </a:rPr>
              <a:t>dynamics</a:t>
            </a:r>
          </a:p>
        </p:txBody>
      </p:sp>
      <p:sp>
        <p:nvSpPr>
          <p:cNvPr id="15" name="Oval 14"/>
          <p:cNvSpPr/>
          <p:nvPr/>
        </p:nvSpPr>
        <p:spPr>
          <a:xfrm>
            <a:off x="1447800" y="3048000"/>
            <a:ext cx="3962400" cy="2057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71" name="Rectangle 14"/>
          <p:cNvSpPr>
            <a:spLocks noChangeArrowheads="1"/>
          </p:cNvSpPr>
          <p:nvPr/>
        </p:nvSpPr>
        <p:spPr bwMode="auto">
          <a:xfrm>
            <a:off x="1371600" y="3886200"/>
            <a:ext cx="17176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approximate</a:t>
            </a:r>
          </a:p>
          <a:p>
            <a:r>
              <a:rPr lang="en-US">
                <a:sym typeface="Symbol" pitchFamily="18" charset="2"/>
              </a:rPr>
              <a:t>        Nash</a:t>
            </a:r>
          </a:p>
        </p:txBody>
      </p:sp>
      <p:sp>
        <p:nvSpPr>
          <p:cNvPr id="19472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8001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pPr lvl="4"/>
            <a:endParaRPr lang="en-US" sz="2800" dirty="0">
              <a:solidFill>
                <a:srgbClr val="FF0000"/>
              </a:solidFill>
            </a:endParaRPr>
          </a:p>
          <a:p>
            <a:pPr lvl="4"/>
            <a:endParaRPr lang="en-US" sz="2800" dirty="0">
              <a:solidFill>
                <a:srgbClr val="FF0000"/>
              </a:solidFill>
            </a:endParaRPr>
          </a:p>
          <a:p>
            <a:pPr lvl="4"/>
            <a:endParaRPr lang="en-US" sz="12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Theorem: </a:t>
            </a:r>
            <a:r>
              <a:rPr lang="en-US" sz="2800" dirty="0"/>
              <a:t>in a (</a:t>
            </a:r>
            <a:r>
              <a:rPr lang="el-GR" sz="2800" dirty="0"/>
              <a:t>λ</a:t>
            </a:r>
            <a:r>
              <a:rPr lang="en-US" sz="2800" dirty="0"/>
              <a:t>,</a:t>
            </a:r>
            <a:r>
              <a:rPr lang="el-GR" sz="2800" dirty="0"/>
              <a:t>μ</a:t>
            </a:r>
            <a:r>
              <a:rPr lang="en-US" sz="2800" dirty="0"/>
              <a:t>)-smooth game, everything in these sets costs (essentially) </a:t>
            </a:r>
            <a:r>
              <a:rPr lang="el-GR" sz="2800" dirty="0"/>
              <a:t>λ</a:t>
            </a:r>
            <a:r>
              <a:rPr lang="en-US" sz="2800" dirty="0"/>
              <a:t>/(1-</a:t>
            </a:r>
            <a:r>
              <a:rPr lang="el-GR" sz="2800" dirty="0"/>
              <a:t>μ</a:t>
            </a:r>
            <a:r>
              <a:rPr lang="en-US" sz="2800" dirty="0"/>
              <a:t>) x OPT.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4E6EA2-A2D7-4B82-802C-A69263288BD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More Applications?</a:t>
            </a:r>
            <a:endParaRPr lang="en-US" dirty="0" smtClean="0"/>
          </a:p>
        </p:txBody>
      </p:sp>
      <p:sp>
        <p:nvSpPr>
          <p:cNvPr id="19472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8001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Theorem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en-US" sz="2400" dirty="0" smtClean="0">
                <a:solidFill>
                  <a:srgbClr val="00B050"/>
                </a:solidFill>
              </a:rPr>
              <a:t>[</a:t>
            </a:r>
            <a:r>
              <a:rPr lang="en-US" sz="2400" dirty="0" err="1" smtClean="0">
                <a:solidFill>
                  <a:srgbClr val="00B050"/>
                </a:solidFill>
              </a:rPr>
              <a:t>Nadav</a:t>
            </a:r>
            <a:r>
              <a:rPr lang="en-US" sz="2400" dirty="0" smtClean="0">
                <a:solidFill>
                  <a:srgbClr val="00B050"/>
                </a:solidFill>
              </a:rPr>
              <a:t>/</a:t>
            </a:r>
            <a:r>
              <a:rPr lang="en-US" sz="2400" dirty="0" err="1" smtClean="0">
                <a:solidFill>
                  <a:srgbClr val="00B050"/>
                </a:solidFill>
              </a:rPr>
              <a:t>Roughgarden</a:t>
            </a:r>
            <a:r>
              <a:rPr lang="en-US" sz="2400" dirty="0" smtClean="0">
                <a:solidFill>
                  <a:srgbClr val="00B050"/>
                </a:solidFill>
              </a:rPr>
              <a:t> 10]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Consider</a:t>
            </a:r>
            <a:r>
              <a:rPr lang="en-US" sz="2800" dirty="0" smtClean="0"/>
              <a:t> </a:t>
            </a:r>
            <a:r>
              <a:rPr lang="en-US" sz="2800" dirty="0"/>
              <a:t>a (</a:t>
            </a:r>
            <a:r>
              <a:rPr lang="el-GR" sz="2800" dirty="0"/>
              <a:t>λ</a:t>
            </a:r>
            <a:r>
              <a:rPr lang="en-US" sz="2800" dirty="0"/>
              <a:t>,</a:t>
            </a:r>
            <a:r>
              <a:rPr lang="el-GR" sz="2800" dirty="0"/>
              <a:t>μ</a:t>
            </a:r>
            <a:r>
              <a:rPr lang="en-US" sz="2800" dirty="0"/>
              <a:t>)-smooth </a:t>
            </a:r>
            <a:r>
              <a:rPr lang="en-US" sz="2800" dirty="0" smtClean="0"/>
              <a:t>game for optimal choices of </a:t>
            </a:r>
            <a:r>
              <a:rPr lang="el-GR" sz="2800" dirty="0" smtClean="0"/>
              <a:t>λ</a:t>
            </a:r>
            <a:r>
              <a:rPr lang="en-US" sz="2800" dirty="0" smtClean="0"/>
              <a:t>,</a:t>
            </a:r>
            <a:r>
              <a:rPr lang="el-GR" sz="2800" dirty="0" smtClean="0"/>
              <a:t>μ</a:t>
            </a:r>
            <a:r>
              <a:rPr lang="en-US" sz="2800" dirty="0" smtClean="0"/>
              <a:t>.</a:t>
            </a:r>
            <a:r>
              <a:rPr lang="en-US" sz="2800" dirty="0" smtClean="0"/>
              <a:t> Then precisely the </a:t>
            </a:r>
            <a:r>
              <a:rPr lang="en-US" sz="2800" dirty="0" smtClean="0"/>
              <a:t>“aggregate” coarse correlated </a:t>
            </a:r>
            <a:r>
              <a:rPr lang="en-US" sz="2800" dirty="0" err="1" smtClean="0"/>
              <a:t>equilibria</a:t>
            </a:r>
            <a:r>
              <a:rPr lang="en-US" sz="2800" dirty="0" smtClean="0"/>
              <a:t> have cost ≤ </a:t>
            </a:r>
            <a:r>
              <a:rPr lang="el-GR" sz="2800" dirty="0" smtClean="0"/>
              <a:t>λ</a:t>
            </a:r>
            <a:r>
              <a:rPr lang="en-US" sz="2800" dirty="0"/>
              <a:t>/(1-</a:t>
            </a:r>
            <a:r>
              <a:rPr lang="el-GR" sz="2800" dirty="0"/>
              <a:t>μ</a:t>
            </a:r>
            <a:r>
              <a:rPr lang="en-US" sz="2800" dirty="0"/>
              <a:t>) x </a:t>
            </a:r>
            <a:r>
              <a:rPr lang="en-US" sz="2800" dirty="0" smtClean="0"/>
              <a:t>OPT.</a:t>
            </a:r>
            <a:endParaRPr lang="en-US" sz="2800" dirty="0" smtClean="0"/>
          </a:p>
          <a:p>
            <a:pPr lvl="4">
              <a:buFont typeface="Arial" pitchFamily="34" charset="0"/>
              <a:buChar char="•"/>
            </a:pPr>
            <a:endParaRPr lang="en-US" sz="9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essentially, bound holds if and only if the average (rather than per-player)  regret is non-positive</a:t>
            </a:r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Proof: </a:t>
            </a:r>
            <a:r>
              <a:rPr lang="en-US" sz="2800" dirty="0" smtClean="0"/>
              <a:t>convex duality.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When Is a POA Bound a Smoothness Proof?</a:t>
            </a:r>
            <a:endParaRPr lang="en-US" dirty="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29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Need to show: </a:t>
            </a:r>
            <a:r>
              <a:rPr lang="en-US" dirty="0" smtClean="0"/>
              <a:t>for </a:t>
            </a:r>
            <a:r>
              <a:rPr lang="en-US" dirty="0" smtClean="0"/>
              <a:t>every pair </a:t>
            </a:r>
            <a:r>
              <a:rPr lang="en-US" b="1" dirty="0" err="1" smtClean="0"/>
              <a:t>s</a:t>
            </a:r>
            <a:r>
              <a:rPr lang="en-US" dirty="0" err="1" smtClean="0"/>
              <a:t>,</a:t>
            </a:r>
            <a:r>
              <a:rPr lang="en-US" b="1" dirty="0" err="1" smtClean="0"/>
              <a:t>s</a:t>
            </a:r>
            <a:r>
              <a:rPr lang="en-US" b="1" baseline="30000" dirty="0" smtClean="0"/>
              <a:t>* </a:t>
            </a:r>
            <a:r>
              <a:rPr lang="en-US" dirty="0" smtClean="0"/>
              <a:t>outcomes:</a:t>
            </a:r>
            <a:endParaRPr lang="en-US" dirty="0" smtClean="0"/>
          </a:p>
          <a:p>
            <a:pPr lvl="4"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    </a:t>
            </a:r>
            <a:r>
              <a:rPr lang="en-US" baseline="-25000" dirty="0" err="1" smtClean="0">
                <a:solidFill>
                  <a:schemeClr val="accent2"/>
                </a:solidFill>
                <a:sym typeface="Symbol" pitchFamily="18" charset="2"/>
              </a:rPr>
              <a:t>i</a:t>
            </a:r>
            <a:r>
              <a:rPr lang="en-US" baseline="-250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C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(s</a:t>
            </a:r>
            <a:r>
              <a:rPr lang="en-US" b="1" baseline="30000" dirty="0" smtClean="0">
                <a:solidFill>
                  <a:schemeClr val="accent2"/>
                </a:solidFill>
              </a:rPr>
              <a:t>*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dirty="0" err="1" smtClean="0">
                <a:solidFill>
                  <a:schemeClr val="accent2"/>
                </a:solidFill>
              </a:rPr>
              <a:t>,s</a:t>
            </a:r>
            <a:r>
              <a:rPr lang="en-US" baseline="-25000" dirty="0" err="1" smtClean="0">
                <a:solidFill>
                  <a:schemeClr val="accent2"/>
                </a:solidFill>
              </a:rPr>
              <a:t>-i</a:t>
            </a:r>
            <a:r>
              <a:rPr lang="en-US" dirty="0" smtClean="0">
                <a:solidFill>
                  <a:schemeClr val="accent2"/>
                </a:solidFill>
              </a:rPr>
              <a:t>) ≤  </a:t>
            </a:r>
            <a:r>
              <a:rPr lang="el-GR" dirty="0" smtClean="0">
                <a:solidFill>
                  <a:schemeClr val="accent2"/>
                </a:solidFill>
              </a:rPr>
              <a:t>λ●</a:t>
            </a:r>
            <a:r>
              <a:rPr lang="en-US" dirty="0" smtClean="0">
                <a:solidFill>
                  <a:schemeClr val="accent2"/>
                </a:solidFill>
              </a:rPr>
              <a:t>cost(</a:t>
            </a: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b="1" baseline="30000" dirty="0" smtClean="0">
                <a:solidFill>
                  <a:schemeClr val="accent2"/>
                </a:solidFill>
              </a:rPr>
              <a:t>*</a:t>
            </a:r>
            <a:r>
              <a:rPr lang="en-US" dirty="0" smtClean="0">
                <a:solidFill>
                  <a:schemeClr val="accent2"/>
                </a:solidFill>
              </a:rPr>
              <a:t>) + </a:t>
            </a:r>
            <a:r>
              <a:rPr lang="el-GR" dirty="0" smtClean="0">
                <a:solidFill>
                  <a:schemeClr val="accent2"/>
                </a:solidFill>
              </a:rPr>
              <a:t>μ●</a:t>
            </a:r>
            <a:r>
              <a:rPr lang="en-US" dirty="0" smtClean="0">
                <a:solidFill>
                  <a:schemeClr val="accent2"/>
                </a:solidFill>
              </a:rPr>
              <a:t>cost(</a:t>
            </a: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3" eaLnBrk="1" hangingPunct="1"/>
            <a:endParaRPr lang="en-US" sz="1100" dirty="0" smtClean="0">
              <a:solidFill>
                <a:schemeClr val="accent2"/>
              </a:solidFill>
            </a:endParaRPr>
          </a:p>
          <a:p>
            <a:pPr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Generally sufficient</a:t>
            </a:r>
            <a:r>
              <a:rPr lang="en-US" dirty="0" smtClean="0"/>
              <a:t>: prove POA bound for pure Nash </a:t>
            </a:r>
            <a:r>
              <a:rPr lang="en-US" dirty="0" err="1" smtClean="0"/>
              <a:t>equilibria</a:t>
            </a:r>
            <a:r>
              <a:rPr lang="en-US" dirty="0" smtClean="0"/>
              <a:t> such that:</a:t>
            </a:r>
          </a:p>
          <a:p>
            <a:pPr marL="514350" indent="-514350" eaLnBrk="1" hangingPunct="1"/>
            <a:r>
              <a:rPr lang="en-US" dirty="0" smtClean="0"/>
              <a:t>invoke best-response condition once/player</a:t>
            </a:r>
          </a:p>
          <a:p>
            <a:pPr marL="514350" indent="-514350" eaLnBrk="1" hangingPunct="1"/>
            <a:r>
              <a:rPr lang="en-US" dirty="0" smtClean="0"/>
              <a:t>hypothetical deviation by </a:t>
            </a:r>
            <a:r>
              <a:rPr lang="en-US" dirty="0" err="1" smtClean="0"/>
              <a:t>i</a:t>
            </a:r>
            <a:r>
              <a:rPr lang="en-US" dirty="0" smtClean="0"/>
              <a:t> independent of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pPr marL="2686050" lvl="5" indent="-514350"/>
            <a:endParaRPr lang="en-US" baseline="-25000" dirty="0" smtClean="0"/>
          </a:p>
          <a:p>
            <a:pPr marL="514350" indent="-514350"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Non-example: </a:t>
            </a:r>
            <a:r>
              <a:rPr lang="en-US" dirty="0" smtClean="0"/>
              <a:t>network creation games     </a:t>
            </a:r>
            <a:r>
              <a:rPr lang="en-US" sz="2400" dirty="0" smtClean="0">
                <a:solidFill>
                  <a:srgbClr val="00B050"/>
                </a:solidFill>
              </a:rPr>
              <a:t>[</a:t>
            </a:r>
            <a:r>
              <a:rPr lang="en-US" sz="2400" dirty="0" err="1" smtClean="0">
                <a:solidFill>
                  <a:srgbClr val="00B050"/>
                </a:solidFill>
              </a:rPr>
              <a:t>Fabrikant</a:t>
            </a:r>
            <a:r>
              <a:rPr lang="en-US" sz="2400" dirty="0" smtClean="0">
                <a:solidFill>
                  <a:srgbClr val="00B050"/>
                </a:solidFill>
              </a:rPr>
              <a:t> et al], [Albers et al], [</a:t>
            </a:r>
            <a:r>
              <a:rPr lang="en-US" sz="2400" dirty="0" err="1" smtClean="0">
                <a:solidFill>
                  <a:srgbClr val="00B050"/>
                </a:solidFill>
              </a:rPr>
              <a:t>Demaine</a:t>
            </a:r>
            <a:r>
              <a:rPr lang="en-US" sz="2400" dirty="0" smtClean="0">
                <a:solidFill>
                  <a:srgbClr val="00B050"/>
                </a:solidFill>
              </a:rPr>
              <a:t> et al], etc.</a:t>
            </a:r>
            <a:endParaRPr lang="en-US" sz="3200" dirty="0" smtClean="0">
              <a:solidFill>
                <a:srgbClr val="00B050"/>
              </a:solidFill>
            </a:endParaRPr>
          </a:p>
          <a:p>
            <a:pPr marL="514350" indent="-514350" eaLnBrk="1" hangingPunct="1"/>
            <a:endParaRPr lang="en-US" baseline="-25000" dirty="0" smtClean="0">
              <a:solidFill>
                <a:srgbClr val="00B050"/>
              </a:solidFill>
            </a:endParaRP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C35113-1FEA-48A4-9ED2-DB2A0BF46209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Application: POA of Non-Truthful Mechanisms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296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mtClean="0">
                <a:solidFill>
                  <a:srgbClr val="FF0000"/>
                </a:solidFill>
              </a:rPr>
              <a:t>Mechanism Design: </a:t>
            </a:r>
            <a:r>
              <a:rPr lang="en-US" smtClean="0"/>
              <a:t>design protocol with desirable outcome despite selfish participants</a:t>
            </a:r>
          </a:p>
          <a:p>
            <a:pPr eaLnBrk="1" hangingPunct="1">
              <a:defRPr/>
            </a:pPr>
            <a:r>
              <a:rPr lang="en-US" smtClean="0"/>
              <a:t>example: Vickrey (second-price) auction</a:t>
            </a:r>
            <a:endParaRPr lang="en-US" dirty="0" smtClean="0"/>
          </a:p>
          <a:p>
            <a:pPr eaLnBrk="1" hangingPunct="1">
              <a:defRPr/>
            </a:pPr>
            <a:r>
              <a:rPr lang="en-US" smtClean="0"/>
              <a:t>focus thus far on "truthful" mechanisms</a:t>
            </a:r>
          </a:p>
          <a:p>
            <a:pPr lvl="4" eaLnBrk="1" hangingPunct="1">
              <a:defRPr/>
            </a:pPr>
            <a:endParaRPr lang="en-US" smtClean="0"/>
          </a:p>
          <a:p>
            <a:pPr eaLnBrk="1" hangingPunct="1">
              <a:buNone/>
              <a:defRPr/>
            </a:pPr>
            <a:r>
              <a:rPr lang="en-US" smtClean="0">
                <a:solidFill>
                  <a:srgbClr val="FF0000"/>
                </a:solidFill>
              </a:rPr>
              <a:t>Non-truthful mechanisms: </a:t>
            </a:r>
            <a:r>
              <a:rPr lang="en-US" smtClean="0"/>
              <a:t>motivated by</a:t>
            </a:r>
          </a:p>
          <a:p>
            <a:pPr eaLnBrk="1" hangingPunct="1">
              <a:defRPr/>
            </a:pPr>
            <a:r>
              <a:rPr lang="en-US" smtClean="0"/>
              <a:t>simplicity (e.g., sponsored search auctions)</a:t>
            </a:r>
          </a:p>
          <a:p>
            <a:pPr eaLnBrk="1" hangingPunct="1">
              <a:defRPr/>
            </a:pPr>
            <a:r>
              <a:rPr lang="en-US" smtClean="0"/>
              <a:t>low communication complexity</a:t>
            </a:r>
          </a:p>
          <a:p>
            <a:pPr eaLnBrk="1" hangingPunct="1">
              <a:defRPr/>
            </a:pPr>
            <a:r>
              <a:rPr lang="en-US" smtClean="0"/>
              <a:t>low computational complexity </a:t>
            </a:r>
            <a:endParaRPr lang="en-US" dirty="0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C35113-1FEA-48A4-9ED2-DB2A0BF46209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Application: POA of Non-Truthful Mechanisms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296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Fact: </a:t>
            </a:r>
            <a:r>
              <a:rPr lang="en-US" dirty="0" smtClean="0"/>
              <a:t>plausible outcomes of non-truthful mechanisms = </a:t>
            </a:r>
            <a:r>
              <a:rPr lang="en-US" i="1" dirty="0" err="1" smtClean="0"/>
              <a:t>Bayes</a:t>
            </a:r>
            <a:r>
              <a:rPr lang="en-US" i="1" dirty="0" smtClean="0"/>
              <a:t>-Nash </a:t>
            </a:r>
            <a:r>
              <a:rPr lang="en-US" i="1" dirty="0" err="1" smtClean="0"/>
              <a:t>equilibria</a:t>
            </a:r>
            <a:endParaRPr lang="en-US" dirty="0" smtClean="0"/>
          </a:p>
          <a:p>
            <a:pPr marL="514350" indent="-514350" eaLnBrk="1" hangingPunct="1">
              <a:defRPr/>
            </a:pPr>
            <a:r>
              <a:rPr lang="en-US" dirty="0" smtClean="0"/>
              <a:t>POA results for simple non-truthful auctions in </a:t>
            </a:r>
            <a:r>
              <a:rPr lang="en-US" sz="2400" dirty="0" smtClean="0">
                <a:solidFill>
                  <a:srgbClr val="00B050"/>
                </a:solidFill>
              </a:rPr>
              <a:t>[Christodoulou/Kovacs/</a:t>
            </a:r>
            <a:r>
              <a:rPr lang="en-US" sz="2400" dirty="0" err="1" smtClean="0">
                <a:solidFill>
                  <a:srgbClr val="00B050"/>
                </a:solidFill>
              </a:rPr>
              <a:t>Schapira</a:t>
            </a:r>
            <a:r>
              <a:rPr lang="en-US" sz="2400" dirty="0" smtClean="0">
                <a:solidFill>
                  <a:srgbClr val="00B050"/>
                </a:solidFill>
              </a:rPr>
              <a:t> ICALP 08] </a:t>
            </a:r>
            <a:r>
              <a:rPr lang="en-US" sz="2400" dirty="0" smtClean="0"/>
              <a:t>and</a:t>
            </a:r>
            <a:r>
              <a:rPr lang="en-US" sz="2400" dirty="0" smtClean="0">
                <a:solidFill>
                  <a:srgbClr val="00B050"/>
                </a:solidFill>
              </a:rPr>
              <a:t> [Borodin/</a:t>
            </a:r>
            <a:r>
              <a:rPr lang="en-US" sz="2400" dirty="0" err="1" smtClean="0">
                <a:solidFill>
                  <a:srgbClr val="00B050"/>
                </a:solidFill>
              </a:rPr>
              <a:t>Lucier</a:t>
            </a:r>
            <a:r>
              <a:rPr lang="en-US" sz="2400" dirty="0" smtClean="0">
                <a:solidFill>
                  <a:srgbClr val="00B050"/>
                </a:solidFill>
              </a:rPr>
              <a:t> SODA 10]</a:t>
            </a:r>
          </a:p>
          <a:p>
            <a:pPr marL="514350" indent="-514350" eaLnBrk="1" hangingPunct="1">
              <a:defRPr/>
            </a:pPr>
            <a:r>
              <a:rPr lang="en-US" dirty="0" smtClean="0"/>
              <a:t>first bound POA of Nash </a:t>
            </a:r>
            <a:r>
              <a:rPr lang="en-US" dirty="0" err="1" smtClean="0"/>
              <a:t>equilibria</a:t>
            </a:r>
            <a:r>
              <a:rPr lang="en-US" dirty="0" smtClean="0"/>
              <a:t>, then "by magic" same bound holds for </a:t>
            </a:r>
            <a:r>
              <a:rPr lang="en-US" dirty="0" err="1" smtClean="0"/>
              <a:t>Bayes</a:t>
            </a:r>
            <a:r>
              <a:rPr lang="en-US" dirty="0" smtClean="0"/>
              <a:t>-Nash</a:t>
            </a:r>
          </a:p>
          <a:p>
            <a:pPr marL="2686050" lvl="5" indent="-514350">
              <a:defRPr/>
            </a:pPr>
            <a:endParaRPr lang="en-US" dirty="0" smtClean="0"/>
          </a:p>
          <a:p>
            <a:pPr marL="514350" indent="-514350" eaLnBrk="1" hangingPunct="1">
              <a:buNone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Fact: </a:t>
            </a:r>
            <a:r>
              <a:rPr lang="en-US" sz="3200" dirty="0" smtClean="0"/>
              <a:t>these are automatic consequences of smoothness.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C35113-1FEA-48A4-9ED2-DB2A0BF46209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POA </a:t>
            </a:r>
            <a:r>
              <a:rPr lang="en-US" dirty="0" smtClean="0"/>
              <a:t>of Non-Truthful </a:t>
            </a:r>
            <a:r>
              <a:rPr lang="en-US" dirty="0" smtClean="0"/>
              <a:t>Mechanisms (continued)</a:t>
            </a:r>
            <a:endParaRPr lang="en-US" dirty="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296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[</a:t>
            </a:r>
            <a:r>
              <a:rPr lang="en-US" sz="2400" dirty="0" err="1" smtClean="0">
                <a:solidFill>
                  <a:srgbClr val="00B050"/>
                </a:solidFill>
              </a:rPr>
              <a:t>Paes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Leme</a:t>
            </a:r>
            <a:r>
              <a:rPr lang="en-US" sz="2400" dirty="0" smtClean="0">
                <a:solidFill>
                  <a:srgbClr val="00B050"/>
                </a:solidFill>
              </a:rPr>
              <a:t>/</a:t>
            </a:r>
            <a:r>
              <a:rPr lang="en-US" sz="2400" dirty="0" err="1" smtClean="0">
                <a:solidFill>
                  <a:srgbClr val="00B050"/>
                </a:solidFill>
              </a:rPr>
              <a:t>Tardos</a:t>
            </a:r>
            <a:r>
              <a:rPr lang="en-US" sz="2400" dirty="0" smtClean="0">
                <a:solidFill>
                  <a:srgbClr val="00B050"/>
                </a:solidFill>
              </a:rPr>
              <a:t> FOCS 10]</a:t>
            </a:r>
          </a:p>
          <a:p>
            <a:pPr marL="514350" indent="-514350" eaLnBrk="1" hangingPunct="1">
              <a:defRPr/>
            </a:pPr>
            <a:r>
              <a:rPr lang="en-US" dirty="0" smtClean="0"/>
              <a:t>POA upper bounds for welfare of Generalized Sponsored Search auction</a:t>
            </a:r>
          </a:p>
          <a:p>
            <a:pPr marL="514350" indent="-514350" eaLnBrk="1" hangingPunct="1">
              <a:defRPr/>
            </a:pPr>
            <a:r>
              <a:rPr lang="en-US" dirty="0" smtClean="0"/>
              <a:t>different bounds for pure (1.618), mixed (4), and </a:t>
            </a:r>
            <a:r>
              <a:rPr lang="en-US" dirty="0" err="1" smtClean="0"/>
              <a:t>Bayes</a:t>
            </a:r>
            <a:r>
              <a:rPr lang="en-US" dirty="0" smtClean="0"/>
              <a:t>-Nash </a:t>
            </a:r>
            <a:r>
              <a:rPr lang="en-US" dirty="0" err="1" smtClean="0"/>
              <a:t>eq</a:t>
            </a:r>
            <a:r>
              <a:rPr lang="en-US" dirty="0" smtClean="0"/>
              <a:t> (8) (without smoothness)</a:t>
            </a:r>
          </a:p>
          <a:p>
            <a:pPr marL="2228850" lvl="4" indent="-514350" eaLnBrk="1" hangingPunct="1">
              <a:defRPr/>
            </a:pPr>
            <a:endParaRPr lang="en-US" dirty="0" smtClean="0"/>
          </a:p>
          <a:p>
            <a:pPr marL="514350" indent="-514350" eaLnBrk="1" hangingPunct="1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Open Questions: </a:t>
            </a:r>
            <a:endParaRPr lang="en-US" dirty="0" smtClean="0"/>
          </a:p>
          <a:p>
            <a:pPr marL="514350" indent="-514350" eaLnBrk="1" hangingPunct="1">
              <a:defRPr/>
            </a:pPr>
            <a:r>
              <a:rPr lang="en-US" dirty="0" smtClean="0"/>
              <a:t>compute best smoothness bound</a:t>
            </a:r>
          </a:p>
          <a:p>
            <a:pPr marL="514350" indent="-514350" eaLnBrk="1" hangingPunct="1">
              <a:defRPr/>
            </a:pPr>
            <a:r>
              <a:rPr lang="en-US" dirty="0" smtClean="0"/>
              <a:t>prove a lower bound separating the best-possible pure vs. </a:t>
            </a:r>
            <a:r>
              <a:rPr lang="en-US" dirty="0" err="1" smtClean="0"/>
              <a:t>Bayes</a:t>
            </a:r>
            <a:r>
              <a:rPr lang="en-US" dirty="0" smtClean="0"/>
              <a:t>-Nash POA</a:t>
            </a:r>
          </a:p>
          <a:p>
            <a:pPr marL="514350" indent="-514350" eaLnBrk="1" hangingPunct="1">
              <a:defRPr/>
            </a:pPr>
            <a:endParaRPr lang="en-US" dirty="0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C35113-1FEA-48A4-9ED2-DB2A0BF46209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POA </a:t>
            </a:r>
            <a:r>
              <a:rPr lang="en-US" dirty="0" smtClean="0"/>
              <a:t>of Non-Truthful </a:t>
            </a:r>
            <a:r>
              <a:rPr lang="en-US" dirty="0" smtClean="0"/>
              <a:t>Mechanisms (continued)</a:t>
            </a:r>
            <a:endParaRPr lang="en-US" dirty="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296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[</a:t>
            </a:r>
            <a:r>
              <a:rPr lang="en-US" sz="2400" dirty="0" err="1" smtClean="0">
                <a:solidFill>
                  <a:srgbClr val="00B050"/>
                </a:solidFill>
              </a:rPr>
              <a:t>Bhawalkar</a:t>
            </a:r>
            <a:r>
              <a:rPr lang="en-US" sz="2400" dirty="0" smtClean="0">
                <a:solidFill>
                  <a:srgbClr val="00B050"/>
                </a:solidFill>
              </a:rPr>
              <a:t>/</a:t>
            </a:r>
            <a:r>
              <a:rPr lang="en-US" sz="2400" dirty="0" err="1" smtClean="0">
                <a:solidFill>
                  <a:srgbClr val="00B050"/>
                </a:solidFill>
              </a:rPr>
              <a:t>Roughgarden</a:t>
            </a:r>
            <a:r>
              <a:rPr lang="en-US" sz="2400" dirty="0" smtClean="0">
                <a:solidFill>
                  <a:srgbClr val="00B050"/>
                </a:solidFill>
              </a:rPr>
              <a:t> 10]</a:t>
            </a:r>
          </a:p>
          <a:p>
            <a:pPr marL="514350" indent="-514350" eaLnBrk="1" hangingPunct="1">
              <a:defRPr/>
            </a:pPr>
            <a:r>
              <a:rPr lang="en-US" dirty="0" smtClean="0"/>
              <a:t>POA upper bounds for welfare of </a:t>
            </a:r>
            <a:r>
              <a:rPr lang="en-US" dirty="0" err="1" smtClean="0"/>
              <a:t>subadditive</a:t>
            </a:r>
            <a:r>
              <a:rPr lang="en-US" dirty="0" smtClean="0"/>
              <a:t> combinatorial auctions with “item bidding”</a:t>
            </a:r>
          </a:p>
          <a:p>
            <a:pPr marL="914400" lvl="1" indent="-514350" eaLnBrk="1" hangingPunct="1">
              <a:defRPr/>
            </a:pPr>
            <a:r>
              <a:rPr lang="en-US" dirty="0" smtClean="0"/>
              <a:t>generalizes </a:t>
            </a:r>
            <a:r>
              <a:rPr lang="en-US" dirty="0" smtClean="0">
                <a:solidFill>
                  <a:srgbClr val="00B050"/>
                </a:solidFill>
              </a:rPr>
              <a:t>[Christodoulou/Kovacs/</a:t>
            </a:r>
            <a:r>
              <a:rPr lang="en-US" dirty="0" err="1" smtClean="0">
                <a:solidFill>
                  <a:srgbClr val="00B050"/>
                </a:solidFill>
              </a:rPr>
              <a:t>Schapira</a:t>
            </a:r>
            <a:r>
              <a:rPr lang="en-US" dirty="0" smtClean="0">
                <a:solidFill>
                  <a:srgbClr val="00B050"/>
                </a:solidFill>
              </a:rPr>
              <a:t> 08]</a:t>
            </a:r>
            <a:endParaRPr lang="en-US" dirty="0" smtClean="0">
              <a:solidFill>
                <a:srgbClr val="00B050"/>
              </a:solidFill>
            </a:endParaRPr>
          </a:p>
          <a:p>
            <a:pPr marL="514350" indent="-514350" eaLnBrk="1" hangingPunct="1">
              <a:defRPr/>
            </a:pPr>
            <a:r>
              <a:rPr lang="en-US" dirty="0" smtClean="0"/>
              <a:t>pure Nash: non-smooth upper bound of 2</a:t>
            </a:r>
          </a:p>
          <a:p>
            <a:pPr marL="514350" indent="-514350" eaLnBrk="1" hangingPunct="1">
              <a:defRPr/>
            </a:pPr>
            <a:r>
              <a:rPr lang="en-US" dirty="0" err="1" smtClean="0"/>
              <a:t>Bayes</a:t>
            </a:r>
            <a:r>
              <a:rPr lang="en-US" dirty="0" smtClean="0"/>
              <a:t>-Nash: lower bound of 2.01, upper bound of 2 </a:t>
            </a:r>
            <a:r>
              <a:rPr lang="en-US" dirty="0" err="1" smtClean="0"/>
              <a:t>ln</a:t>
            </a:r>
            <a:r>
              <a:rPr lang="en-US" dirty="0" smtClean="0"/>
              <a:t> m  [m = # goods]</a:t>
            </a:r>
          </a:p>
          <a:p>
            <a:pPr marL="2228850" lvl="4" indent="-514350" eaLnBrk="1" hangingPunct="1">
              <a:defRPr/>
            </a:pPr>
            <a:endParaRPr lang="en-US" dirty="0" smtClean="0"/>
          </a:p>
          <a:p>
            <a:pPr marL="514350" indent="-514350" eaLnBrk="1" hangingPunct="1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Open Questions: </a:t>
            </a:r>
            <a:endParaRPr lang="en-US" dirty="0" smtClean="0"/>
          </a:p>
          <a:p>
            <a:pPr marL="514350" indent="-514350" eaLnBrk="1" hangingPunct="1">
              <a:defRPr/>
            </a:pPr>
            <a:r>
              <a:rPr lang="en-US" dirty="0" smtClean="0"/>
              <a:t>is </a:t>
            </a:r>
            <a:r>
              <a:rPr lang="en-US" dirty="0" err="1" smtClean="0"/>
              <a:t>Bayes</a:t>
            </a:r>
            <a:r>
              <a:rPr lang="en-US" dirty="0" smtClean="0"/>
              <a:t>-Nash POA = O(1)?</a:t>
            </a:r>
            <a:endParaRPr lang="en-US" dirty="0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C35113-1FEA-48A4-9ED2-DB2A0BF46209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Local Smoothness and </a:t>
            </a:r>
            <a:r>
              <a:rPr lang="en-US" dirty="0" err="1" smtClean="0"/>
              <a:t>Splittable</a:t>
            </a:r>
            <a:r>
              <a:rPr lang="en-US" dirty="0" smtClean="0"/>
              <a:t> Congestion Games</a:t>
            </a:r>
            <a:endParaRPr lang="en-US" dirty="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29600" cy="4114800"/>
          </a:xfrm>
        </p:spPr>
        <p:txBody>
          <a:bodyPr/>
          <a:lstStyle/>
          <a:p>
            <a:pPr marL="514350" indent="-514350" eaLnBrk="1" hangingPunct="1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Local smoothness: </a:t>
            </a:r>
            <a:r>
              <a:rPr lang="en-US" dirty="0" smtClean="0"/>
              <a:t>require smoothness condition  only for outcomes that are “close”</a:t>
            </a:r>
          </a:p>
          <a:p>
            <a:pPr marL="914400" lvl="1" indent="-514350" eaLnBrk="1" hangingPunct="1">
              <a:defRPr/>
            </a:pPr>
            <a:r>
              <a:rPr lang="en-US" dirty="0" smtClean="0"/>
              <a:t>assume strategy sets = convex subset of </a:t>
            </a:r>
            <a:r>
              <a:rPr lang="en-US" dirty="0" err="1" smtClean="0"/>
              <a:t>R</a:t>
            </a:r>
            <a:r>
              <a:rPr lang="en-US" baseline="30000" dirty="0" err="1" smtClean="0"/>
              <a:t>n</a:t>
            </a:r>
            <a:endParaRPr lang="en-US" dirty="0" smtClean="0"/>
          </a:p>
          <a:p>
            <a:pPr marL="514350" indent="-514350" eaLnBrk="1" hangingPunct="1">
              <a:defRPr/>
            </a:pPr>
            <a:r>
              <a:rPr lang="en-US" dirty="0" smtClean="0"/>
              <a:t>can only decrease optimal value of </a:t>
            </a:r>
            <a:r>
              <a:rPr lang="el-GR" dirty="0" smtClean="0"/>
              <a:t>λ</a:t>
            </a:r>
            <a:r>
              <a:rPr lang="en-US" dirty="0" smtClean="0"/>
              <a:t>/(1-</a:t>
            </a:r>
            <a:r>
              <a:rPr lang="el-GR" dirty="0" smtClean="0"/>
              <a:t>μ</a:t>
            </a:r>
            <a:r>
              <a:rPr lang="en-US" dirty="0" smtClean="0"/>
              <a:t>) </a:t>
            </a:r>
            <a:endParaRPr lang="en-US" dirty="0" smtClean="0"/>
          </a:p>
          <a:p>
            <a:pPr marL="514350" indent="-514350" eaLnBrk="1" hangingPunct="1"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[Harks 08]: </a:t>
            </a:r>
            <a:r>
              <a:rPr lang="en-US" dirty="0" smtClean="0"/>
              <a:t>local smoothness gives improved POA bounds for </a:t>
            </a:r>
            <a:r>
              <a:rPr lang="en-US" dirty="0" err="1" smtClean="0"/>
              <a:t>splittable</a:t>
            </a:r>
            <a:r>
              <a:rPr lang="en-US" dirty="0" smtClean="0"/>
              <a:t> congestion games</a:t>
            </a:r>
          </a:p>
          <a:p>
            <a:pPr marL="514350" indent="-514350" eaLnBrk="1" hangingPunct="1"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[</a:t>
            </a:r>
            <a:r>
              <a:rPr lang="en-US" sz="2400" dirty="0" err="1" smtClean="0">
                <a:solidFill>
                  <a:srgbClr val="00B050"/>
                </a:solidFill>
              </a:rPr>
              <a:t>Roughgarden</a:t>
            </a:r>
            <a:r>
              <a:rPr lang="en-US" sz="2400" dirty="0" smtClean="0">
                <a:solidFill>
                  <a:srgbClr val="00B050"/>
                </a:solidFill>
              </a:rPr>
              <a:t>/</a:t>
            </a:r>
            <a:r>
              <a:rPr lang="en-US" sz="2400" dirty="0" err="1" smtClean="0">
                <a:solidFill>
                  <a:srgbClr val="00B050"/>
                </a:solidFill>
              </a:rPr>
              <a:t>Schoppmann</a:t>
            </a:r>
            <a:r>
              <a:rPr lang="en-US" sz="2400" dirty="0" smtClean="0">
                <a:solidFill>
                  <a:srgbClr val="00B050"/>
                </a:solidFill>
              </a:rPr>
              <a:t> 10]: </a:t>
            </a:r>
            <a:r>
              <a:rPr lang="en-US" dirty="0" smtClean="0"/>
              <a:t>matching lower bounds =&gt; first tight bounds in this model</a:t>
            </a:r>
          </a:p>
          <a:p>
            <a:pPr marL="514350" indent="-514350" eaLnBrk="1" hangingPunct="1"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[RS10</a:t>
            </a:r>
            <a:r>
              <a:rPr lang="en-US" sz="2400" dirty="0" smtClean="0">
                <a:solidFill>
                  <a:srgbClr val="00B050"/>
                </a:solidFill>
              </a:rPr>
              <a:t>]: </a:t>
            </a:r>
            <a:r>
              <a:rPr lang="en-US" dirty="0" smtClean="0"/>
              <a:t>local smoothness bounds extend to correlated </a:t>
            </a:r>
            <a:r>
              <a:rPr lang="en-US" dirty="0" err="1" smtClean="0"/>
              <a:t>eq</a:t>
            </a:r>
            <a:r>
              <a:rPr lang="en-US" dirty="0" smtClean="0"/>
              <a:t> but </a:t>
            </a:r>
            <a:r>
              <a:rPr lang="en-US" i="1" dirty="0" smtClean="0"/>
              <a:t>not</a:t>
            </a:r>
            <a:r>
              <a:rPr lang="en-US" dirty="0" smtClean="0"/>
              <a:t> to no-regret outcomes!</a:t>
            </a:r>
            <a:endParaRPr lang="en-US" dirty="0" smtClean="0"/>
          </a:p>
          <a:p>
            <a:pPr marL="514350" indent="-514350" eaLnBrk="1" hangingPunct="1">
              <a:defRPr/>
            </a:pPr>
            <a:endParaRPr lang="en-US" dirty="0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C35113-1FEA-48A4-9ED2-DB2A0BF46209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Splittable</a:t>
            </a:r>
            <a:r>
              <a:rPr lang="en-US" dirty="0" smtClean="0"/>
              <a:t> Congestion Games: Open Questions</a:t>
            </a:r>
            <a:endParaRPr lang="en-US" dirty="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229600" cy="4114800"/>
          </a:xfrm>
        </p:spPr>
        <p:txBody>
          <a:bodyPr/>
          <a:lstStyle/>
          <a:p>
            <a:pPr marL="514350" indent="-514350" eaLnBrk="1" hangingPunct="1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Open Question #1: </a:t>
            </a:r>
            <a:r>
              <a:rPr lang="en-US" dirty="0" smtClean="0"/>
              <a:t>determine optimal POA bounds for no-regret sequences. </a:t>
            </a:r>
            <a:endParaRPr lang="en-US" dirty="0" smtClean="0"/>
          </a:p>
          <a:p>
            <a:pPr marL="1771650" lvl="3" indent="-514350" eaLnBrk="1" hangingPunct="1">
              <a:defRPr/>
            </a:pPr>
            <a:endParaRPr lang="en-US" dirty="0" smtClean="0"/>
          </a:p>
          <a:p>
            <a:pPr marL="514350" indent="-514350" eaLnBrk="1" hangingPunct="1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Open Question </a:t>
            </a:r>
            <a:r>
              <a:rPr lang="en-US" dirty="0" smtClean="0">
                <a:solidFill>
                  <a:srgbClr val="FF0000"/>
                </a:solidFill>
              </a:rPr>
              <a:t>#2: </a:t>
            </a:r>
            <a:r>
              <a:rPr lang="en-US" dirty="0" smtClean="0"/>
              <a:t>is (the distribution of) every no-regret sequence a convex combination of pure Nash </a:t>
            </a:r>
            <a:r>
              <a:rPr lang="en-US" dirty="0" err="1" smtClean="0"/>
              <a:t>equilibria</a:t>
            </a:r>
            <a:r>
              <a:rPr lang="en-US" dirty="0" smtClean="0"/>
              <a:t>?</a:t>
            </a:r>
          </a:p>
          <a:p>
            <a:pPr marL="1771650" lvl="3" indent="-514350" eaLnBrk="1" hangingPunct="1">
              <a:defRPr/>
            </a:pPr>
            <a:endParaRPr lang="en-US" dirty="0" smtClean="0"/>
          </a:p>
          <a:p>
            <a:pPr marL="514350" indent="-514350" eaLnBrk="1" hangingPunct="1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Open Question </a:t>
            </a:r>
            <a:r>
              <a:rPr lang="en-US" dirty="0" smtClean="0">
                <a:solidFill>
                  <a:srgbClr val="FF0000"/>
                </a:solidFill>
              </a:rPr>
              <a:t>#3: </a:t>
            </a:r>
            <a:r>
              <a:rPr lang="en-US" dirty="0" smtClean="0"/>
              <a:t>prove something non-trivial about the POA of symmetric </a:t>
            </a:r>
            <a:r>
              <a:rPr lang="en-US" dirty="0" err="1" smtClean="0"/>
              <a:t>splittable</a:t>
            </a:r>
            <a:r>
              <a:rPr lang="en-US" dirty="0" smtClean="0"/>
              <a:t> congestion games.</a:t>
            </a:r>
            <a:endParaRPr lang="en-US" dirty="0" smtClean="0"/>
          </a:p>
          <a:p>
            <a:pPr marL="514350" indent="-514350" eaLnBrk="1" hangingPunct="1">
              <a:buNone/>
              <a:defRPr/>
            </a:pPr>
            <a:endParaRPr lang="en-US" dirty="0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C35113-1FEA-48A4-9ED2-DB2A0BF46209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0012B8-C94D-4F40-9EA4-45852F9CB6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Price of Anarchy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3300"/>
                </a:solidFill>
              </a:rPr>
              <a:t>Definition:</a:t>
            </a:r>
            <a:r>
              <a:rPr lang="en-US" dirty="0" smtClean="0"/>
              <a:t> </a:t>
            </a:r>
            <a:r>
              <a:rPr lang="en-US" i="1" dirty="0" smtClean="0"/>
              <a:t>price of anarchy (POA) </a:t>
            </a:r>
            <a:r>
              <a:rPr lang="en-US" dirty="0" smtClean="0"/>
              <a:t>of a game (</a:t>
            </a:r>
            <a:r>
              <a:rPr lang="en-US" dirty="0" err="1" smtClean="0"/>
              <a:t>w.r.t</a:t>
            </a:r>
            <a:r>
              <a:rPr lang="en-US" dirty="0" smtClean="0"/>
              <a:t>. some objective </a:t>
            </a:r>
            <a:r>
              <a:rPr lang="en-US" dirty="0" smtClean="0"/>
              <a:t>function, </a:t>
            </a:r>
            <a:r>
              <a:rPr lang="en-US" dirty="0" err="1" smtClean="0"/>
              <a:t>eq</a:t>
            </a:r>
            <a:r>
              <a:rPr lang="en-US" dirty="0" smtClean="0"/>
              <a:t> concept):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lvl="2"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1905000" y="3351213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optimal obj fn value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1600200" y="3351213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1371600" y="281940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equilibrium objective fn value</a:t>
            </a:r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6781800" y="2667000"/>
            <a:ext cx="259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closer to 1 </a:t>
            </a:r>
          </a:p>
          <a:p>
            <a:r>
              <a:rPr lang="en-US" sz="2400"/>
              <a:t>the better</a:t>
            </a:r>
          </a:p>
        </p:txBody>
      </p:sp>
      <p:sp>
        <p:nvSpPr>
          <p:cNvPr id="5129" name="AutoShape 10"/>
          <p:cNvSpPr>
            <a:spLocks/>
          </p:cNvSpPr>
          <p:nvPr/>
        </p:nvSpPr>
        <p:spPr bwMode="auto">
          <a:xfrm>
            <a:off x="5715000" y="2895600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 flipH="1">
            <a:off x="6019800" y="30480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4873625" y="4821237"/>
            <a:ext cx="533400" cy="2984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s</a:t>
            </a:r>
            <a:endParaRPr lang="en-US" sz="2400"/>
          </a:p>
        </p:txBody>
      </p:sp>
      <p:sp>
        <p:nvSpPr>
          <p:cNvPr id="13" name="Oval 6"/>
          <p:cNvSpPr>
            <a:spLocks noChangeArrowheads="1"/>
          </p:cNvSpPr>
          <p:nvPr/>
        </p:nvSpPr>
        <p:spPr bwMode="auto">
          <a:xfrm>
            <a:off x="8001000" y="4821237"/>
            <a:ext cx="533400" cy="2984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t</a:t>
            </a:r>
            <a:endParaRPr lang="en-US" sz="2400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618163" y="4278312"/>
            <a:ext cx="5540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2x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7467600" y="4283075"/>
            <a:ext cx="5095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12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6473825" y="4395787"/>
            <a:ext cx="533400" cy="2984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6473825" y="5213350"/>
            <a:ext cx="533400" cy="29686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7391400" y="5192712"/>
            <a:ext cx="554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5x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5678488" y="5213350"/>
            <a:ext cx="37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5</a:t>
            </a:r>
          </a:p>
        </p:txBody>
      </p:sp>
      <p:cxnSp>
        <p:nvCxnSpPr>
          <p:cNvPr id="20" name="AutoShape 17"/>
          <p:cNvCxnSpPr>
            <a:cxnSpLocks noChangeShapeType="1"/>
            <a:stCxn id="12" idx="7"/>
            <a:endCxn id="16" idx="2"/>
          </p:cNvCxnSpPr>
          <p:nvPr/>
        </p:nvCxnSpPr>
        <p:spPr bwMode="auto">
          <a:xfrm flipV="1">
            <a:off x="5329238" y="4545012"/>
            <a:ext cx="1144587" cy="319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8"/>
          <p:cNvCxnSpPr>
            <a:cxnSpLocks noChangeShapeType="1"/>
            <a:stCxn id="16" idx="6"/>
            <a:endCxn id="13" idx="1"/>
          </p:cNvCxnSpPr>
          <p:nvPr/>
        </p:nvCxnSpPr>
        <p:spPr bwMode="auto">
          <a:xfrm>
            <a:off x="7007225" y="4545012"/>
            <a:ext cx="1071563" cy="319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19"/>
          <p:cNvCxnSpPr>
            <a:cxnSpLocks noChangeShapeType="1"/>
            <a:stCxn id="12" idx="5"/>
            <a:endCxn id="17" idx="2"/>
          </p:cNvCxnSpPr>
          <p:nvPr/>
        </p:nvCxnSpPr>
        <p:spPr bwMode="auto">
          <a:xfrm>
            <a:off x="5329238" y="5075237"/>
            <a:ext cx="1144587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0"/>
          <p:cNvCxnSpPr>
            <a:cxnSpLocks noChangeShapeType="1"/>
            <a:stCxn id="17" idx="6"/>
            <a:endCxn id="13" idx="3"/>
          </p:cNvCxnSpPr>
          <p:nvPr/>
        </p:nvCxnSpPr>
        <p:spPr bwMode="auto">
          <a:xfrm flipV="1">
            <a:off x="7007225" y="5075237"/>
            <a:ext cx="1071563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Freeform 21"/>
          <p:cNvSpPr>
            <a:spLocks/>
          </p:cNvSpPr>
          <p:nvPr/>
        </p:nvSpPr>
        <p:spPr bwMode="auto">
          <a:xfrm>
            <a:off x="5330825" y="4497387"/>
            <a:ext cx="2819400" cy="341313"/>
          </a:xfrm>
          <a:custGeom>
            <a:avLst/>
            <a:gdLst>
              <a:gd name="T0" fmla="*/ 0 w 1776"/>
              <a:gd name="T1" fmla="*/ 2147483647 h 384"/>
              <a:gd name="T2" fmla="*/ 2147483647 w 1776"/>
              <a:gd name="T3" fmla="*/ 0 h 384"/>
              <a:gd name="T4" fmla="*/ 2147483647 w 1776"/>
              <a:gd name="T5" fmla="*/ 0 h 384"/>
              <a:gd name="T6" fmla="*/ 2147483647 w 1776"/>
              <a:gd name="T7" fmla="*/ 2147483647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384"/>
              <a:gd name="T14" fmla="*/ 1776 w 1776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384">
                <a:moveTo>
                  <a:pt x="0" y="384"/>
                </a:moveTo>
                <a:lnTo>
                  <a:pt x="720" y="0"/>
                </a:lnTo>
                <a:lnTo>
                  <a:pt x="1056" y="0"/>
                </a:lnTo>
                <a:lnTo>
                  <a:pt x="1776" y="384"/>
                </a:lnTo>
              </a:path>
            </a:pathLst>
          </a:custGeom>
          <a:noFill/>
          <a:ln w="38100">
            <a:solidFill>
              <a:srgbClr val="00B05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Freeform 22"/>
          <p:cNvSpPr>
            <a:spLocks/>
          </p:cNvSpPr>
          <p:nvPr/>
        </p:nvSpPr>
        <p:spPr bwMode="auto">
          <a:xfrm>
            <a:off x="5254625" y="5092700"/>
            <a:ext cx="2895600" cy="298450"/>
          </a:xfrm>
          <a:custGeom>
            <a:avLst/>
            <a:gdLst>
              <a:gd name="T0" fmla="*/ 0 w 1824"/>
              <a:gd name="T1" fmla="*/ 0 h 336"/>
              <a:gd name="T2" fmla="*/ 2147483647 w 1824"/>
              <a:gd name="T3" fmla="*/ 2147483647 h 336"/>
              <a:gd name="T4" fmla="*/ 2147483647 w 1824"/>
              <a:gd name="T5" fmla="*/ 2147483647 h 336"/>
              <a:gd name="T6" fmla="*/ 2147483647 w 1824"/>
              <a:gd name="T7" fmla="*/ 0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336"/>
              <a:gd name="T14" fmla="*/ 1824 w 1824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336">
                <a:moveTo>
                  <a:pt x="0" y="0"/>
                </a:moveTo>
                <a:lnTo>
                  <a:pt x="768" y="336"/>
                </a:lnTo>
                <a:lnTo>
                  <a:pt x="1104" y="336"/>
                </a:lnTo>
                <a:lnTo>
                  <a:pt x="1824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5181600" y="5726112"/>
            <a:ext cx="3124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cost = 14+10 = 24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838200" y="5726112"/>
            <a:ext cx="3200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Times New Roman" charset="0"/>
              </a:rPr>
              <a:t> </a:t>
            </a:r>
            <a:r>
              <a:rPr lang="en-US" sz="2800" dirty="0"/>
              <a:t>cost = 14+14 = 28</a:t>
            </a:r>
          </a:p>
        </p:txBody>
      </p:sp>
      <p:sp>
        <p:nvSpPr>
          <p:cNvPr id="28" name="Oval 25"/>
          <p:cNvSpPr>
            <a:spLocks noChangeArrowheads="1"/>
          </p:cNvSpPr>
          <p:nvPr/>
        </p:nvSpPr>
        <p:spPr bwMode="auto">
          <a:xfrm>
            <a:off x="617538" y="4899025"/>
            <a:ext cx="542925" cy="27146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s</a:t>
            </a:r>
            <a:endParaRPr lang="en-US" sz="2400"/>
          </a:p>
        </p:txBody>
      </p:sp>
      <p:sp>
        <p:nvSpPr>
          <p:cNvPr id="29" name="Oval 26"/>
          <p:cNvSpPr>
            <a:spLocks noChangeArrowheads="1"/>
          </p:cNvSpPr>
          <p:nvPr/>
        </p:nvSpPr>
        <p:spPr bwMode="auto">
          <a:xfrm>
            <a:off x="3800475" y="4899025"/>
            <a:ext cx="542925" cy="27146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t</a:t>
            </a:r>
            <a:endParaRPr lang="en-US" sz="2400"/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1455738" y="4359275"/>
            <a:ext cx="5540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2x</a:t>
            </a: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3284538" y="4435475"/>
            <a:ext cx="509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12</a:t>
            </a:r>
          </a:p>
        </p:txBody>
      </p:sp>
      <p:sp>
        <p:nvSpPr>
          <p:cNvPr id="32" name="Oval 29"/>
          <p:cNvSpPr>
            <a:spLocks noChangeArrowheads="1"/>
          </p:cNvSpPr>
          <p:nvPr/>
        </p:nvSpPr>
        <p:spPr bwMode="auto">
          <a:xfrm>
            <a:off x="2246313" y="4511675"/>
            <a:ext cx="542925" cy="27146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3" name="Oval 30"/>
          <p:cNvSpPr>
            <a:spLocks noChangeArrowheads="1"/>
          </p:cNvSpPr>
          <p:nvPr/>
        </p:nvSpPr>
        <p:spPr bwMode="auto">
          <a:xfrm>
            <a:off x="2246313" y="5254625"/>
            <a:ext cx="542925" cy="27146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3254375" y="5207000"/>
            <a:ext cx="5540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5x</a:t>
            </a:r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1533525" y="5254625"/>
            <a:ext cx="37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5</a:t>
            </a:r>
          </a:p>
        </p:txBody>
      </p:sp>
      <p:cxnSp>
        <p:nvCxnSpPr>
          <p:cNvPr id="36" name="AutoShape 33"/>
          <p:cNvCxnSpPr>
            <a:cxnSpLocks noChangeShapeType="1"/>
            <a:stCxn id="28" idx="7"/>
            <a:endCxn id="32" idx="2"/>
          </p:cNvCxnSpPr>
          <p:nvPr/>
        </p:nvCxnSpPr>
        <p:spPr bwMode="auto">
          <a:xfrm flipV="1">
            <a:off x="1081088" y="4646612"/>
            <a:ext cx="1165225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" name="AutoShape 34"/>
          <p:cNvCxnSpPr>
            <a:cxnSpLocks noChangeShapeType="1"/>
            <a:stCxn id="32" idx="6"/>
            <a:endCxn id="29" idx="1"/>
          </p:cNvCxnSpPr>
          <p:nvPr/>
        </p:nvCxnSpPr>
        <p:spPr bwMode="auto">
          <a:xfrm>
            <a:off x="2789238" y="4646612"/>
            <a:ext cx="1090612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8" name="AutoShape 35"/>
          <p:cNvCxnSpPr>
            <a:cxnSpLocks noChangeShapeType="1"/>
            <a:stCxn id="28" idx="5"/>
            <a:endCxn id="33" idx="2"/>
          </p:cNvCxnSpPr>
          <p:nvPr/>
        </p:nvCxnSpPr>
        <p:spPr bwMode="auto">
          <a:xfrm>
            <a:off x="1081088" y="5130800"/>
            <a:ext cx="1165225" cy="260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" name="AutoShape 36"/>
          <p:cNvCxnSpPr>
            <a:cxnSpLocks noChangeShapeType="1"/>
            <a:stCxn id="33" idx="6"/>
            <a:endCxn id="29" idx="3"/>
          </p:cNvCxnSpPr>
          <p:nvPr/>
        </p:nvCxnSpPr>
        <p:spPr bwMode="auto">
          <a:xfrm flipV="1">
            <a:off x="2789238" y="5130800"/>
            <a:ext cx="1090612" cy="260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0" name="AutoShape 37"/>
          <p:cNvCxnSpPr>
            <a:cxnSpLocks noChangeShapeType="1"/>
            <a:stCxn id="32" idx="4"/>
            <a:endCxn id="33" idx="0"/>
          </p:cNvCxnSpPr>
          <p:nvPr/>
        </p:nvCxnSpPr>
        <p:spPr bwMode="auto">
          <a:xfrm>
            <a:off x="2517775" y="4783137"/>
            <a:ext cx="0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6411913" y="4735512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0</a:t>
            </a:r>
          </a:p>
        </p:txBody>
      </p:sp>
      <p:sp>
        <p:nvSpPr>
          <p:cNvPr id="42" name="Freeform 39"/>
          <p:cNvSpPr>
            <a:spLocks/>
          </p:cNvSpPr>
          <p:nvPr/>
        </p:nvSpPr>
        <p:spPr bwMode="auto">
          <a:xfrm>
            <a:off x="1076325" y="4587875"/>
            <a:ext cx="2714625" cy="695325"/>
          </a:xfrm>
          <a:custGeom>
            <a:avLst/>
            <a:gdLst>
              <a:gd name="T0" fmla="*/ 0 w 1680"/>
              <a:gd name="T1" fmla="*/ 2147483647 h 864"/>
              <a:gd name="T2" fmla="*/ 2147483647 w 1680"/>
              <a:gd name="T3" fmla="*/ 0 h 864"/>
              <a:gd name="T4" fmla="*/ 2147483647 w 1680"/>
              <a:gd name="T5" fmla="*/ 2147483647 h 864"/>
              <a:gd name="T6" fmla="*/ 2147483647 w 1680"/>
              <a:gd name="T7" fmla="*/ 2147483647 h 864"/>
              <a:gd name="T8" fmla="*/ 2147483647 w 1680"/>
              <a:gd name="T9" fmla="*/ 2147483647 h 864"/>
              <a:gd name="T10" fmla="*/ 2147483647 w 1680"/>
              <a:gd name="T11" fmla="*/ 2147483647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80"/>
              <a:gd name="T19" fmla="*/ 0 h 864"/>
              <a:gd name="T20" fmla="*/ 1680 w 1680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80" h="864">
                <a:moveTo>
                  <a:pt x="0" y="384"/>
                </a:moveTo>
                <a:lnTo>
                  <a:pt x="768" y="0"/>
                </a:lnTo>
                <a:lnTo>
                  <a:pt x="912" y="144"/>
                </a:lnTo>
                <a:lnTo>
                  <a:pt x="912" y="768"/>
                </a:lnTo>
                <a:lnTo>
                  <a:pt x="1056" y="864"/>
                </a:lnTo>
                <a:lnTo>
                  <a:pt x="1680" y="576"/>
                </a:lnTo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Freeform 39"/>
          <p:cNvSpPr>
            <a:spLocks/>
          </p:cNvSpPr>
          <p:nvPr/>
        </p:nvSpPr>
        <p:spPr bwMode="auto">
          <a:xfrm>
            <a:off x="1095375" y="4806950"/>
            <a:ext cx="2714625" cy="695325"/>
          </a:xfrm>
          <a:custGeom>
            <a:avLst/>
            <a:gdLst>
              <a:gd name="T0" fmla="*/ 0 w 1680"/>
              <a:gd name="T1" fmla="*/ 2147483647 h 864"/>
              <a:gd name="T2" fmla="*/ 2147483647 w 1680"/>
              <a:gd name="T3" fmla="*/ 0 h 864"/>
              <a:gd name="T4" fmla="*/ 2147483647 w 1680"/>
              <a:gd name="T5" fmla="*/ 2147483647 h 864"/>
              <a:gd name="T6" fmla="*/ 2147483647 w 1680"/>
              <a:gd name="T7" fmla="*/ 2147483647 h 864"/>
              <a:gd name="T8" fmla="*/ 2147483647 w 1680"/>
              <a:gd name="T9" fmla="*/ 2147483647 h 864"/>
              <a:gd name="T10" fmla="*/ 2147483647 w 1680"/>
              <a:gd name="T11" fmla="*/ 2147483647 h 8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80"/>
              <a:gd name="T19" fmla="*/ 0 h 864"/>
              <a:gd name="T20" fmla="*/ 1680 w 1680"/>
              <a:gd name="T21" fmla="*/ 864 h 8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80" h="864">
                <a:moveTo>
                  <a:pt x="0" y="384"/>
                </a:moveTo>
                <a:lnTo>
                  <a:pt x="768" y="0"/>
                </a:lnTo>
                <a:lnTo>
                  <a:pt x="912" y="144"/>
                </a:lnTo>
                <a:lnTo>
                  <a:pt x="912" y="768"/>
                </a:lnTo>
                <a:lnTo>
                  <a:pt x="1056" y="864"/>
                </a:lnTo>
                <a:lnTo>
                  <a:pt x="1680" y="576"/>
                </a:ln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44" name="AutoShape 37"/>
          <p:cNvCxnSpPr>
            <a:cxnSpLocks noChangeShapeType="1"/>
          </p:cNvCxnSpPr>
          <p:nvPr/>
        </p:nvCxnSpPr>
        <p:spPr bwMode="auto">
          <a:xfrm>
            <a:off x="6781800" y="4740275"/>
            <a:ext cx="0" cy="471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" name="Text Box 38"/>
          <p:cNvSpPr txBox="1">
            <a:spLocks noChangeArrowheads="1"/>
          </p:cNvSpPr>
          <p:nvPr/>
        </p:nvSpPr>
        <p:spPr bwMode="auto">
          <a:xfrm>
            <a:off x="2133600" y="4811712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B180AB-7BEF-446D-83FC-C8A129C6CF1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The Need for Robustness</a:t>
            </a:r>
            <a:endParaRPr lang="en-US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Meaning of a POA bound: </a:t>
            </a:r>
            <a:r>
              <a:rPr lang="en-US" i="1" dirty="0" smtClean="0"/>
              <a:t>if</a:t>
            </a:r>
            <a:r>
              <a:rPr lang="en-US" dirty="0" smtClean="0"/>
              <a:t> the game is at an equilibrium, </a:t>
            </a:r>
            <a:r>
              <a:rPr lang="en-US" i="1" dirty="0" smtClean="0"/>
              <a:t>then</a:t>
            </a:r>
            <a:r>
              <a:rPr lang="en-US" dirty="0" smtClean="0"/>
              <a:t> outcome is near-optimal.</a:t>
            </a:r>
          </a:p>
          <a:p>
            <a:pPr lvl="4" eaLnBrk="1" hangingPunct="1"/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B180AB-7BEF-446D-83FC-C8A129C6CF1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The Need for Robustness</a:t>
            </a:r>
            <a:endParaRPr lang="en-US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Meaning of a POA bound: </a:t>
            </a:r>
            <a:r>
              <a:rPr lang="en-US" i="1" dirty="0" smtClean="0"/>
              <a:t>if</a:t>
            </a:r>
            <a:r>
              <a:rPr lang="en-US" dirty="0" smtClean="0"/>
              <a:t> the game is at an equilibrium, </a:t>
            </a:r>
            <a:r>
              <a:rPr lang="en-US" i="1" dirty="0" smtClean="0"/>
              <a:t>then</a:t>
            </a:r>
            <a:r>
              <a:rPr lang="en-US" dirty="0" smtClean="0"/>
              <a:t> outcome is near-optimal.</a:t>
            </a:r>
          </a:p>
          <a:p>
            <a:pPr lvl="4" eaLnBrk="1" hangingPunct="1"/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Problem: </a:t>
            </a:r>
            <a:r>
              <a:rPr lang="en-US" dirty="0" smtClean="0"/>
              <a:t>what if can’t reach equilibrium?</a:t>
            </a:r>
          </a:p>
          <a:p>
            <a:pPr eaLnBrk="1" hangingPunct="1"/>
            <a:r>
              <a:rPr lang="en-US" dirty="0" smtClean="0"/>
              <a:t>(pure) equilibriu</a:t>
            </a:r>
            <a:r>
              <a:rPr lang="en-US" dirty="0" smtClean="0"/>
              <a:t>m might not exist</a:t>
            </a:r>
          </a:p>
          <a:p>
            <a:pPr eaLnBrk="1" hangingPunct="1"/>
            <a:r>
              <a:rPr lang="en-US" dirty="0" smtClean="0"/>
              <a:t>m</a:t>
            </a:r>
            <a:r>
              <a:rPr lang="en-US" dirty="0" smtClean="0"/>
              <a:t>ight be hard to comput</a:t>
            </a:r>
            <a:r>
              <a:rPr lang="en-US" dirty="0" smtClean="0"/>
              <a:t>e, even centrally</a:t>
            </a:r>
          </a:p>
          <a:p>
            <a:pPr lvl="1" eaLnBrk="1" hangingPunct="1"/>
            <a:r>
              <a:rPr lang="en-US" sz="2000" dirty="0" smtClean="0">
                <a:solidFill>
                  <a:srgbClr val="00B050"/>
                </a:solidFill>
              </a:rPr>
              <a:t>[</a:t>
            </a:r>
            <a:r>
              <a:rPr lang="en-US" sz="2000" dirty="0" err="1" smtClean="0">
                <a:solidFill>
                  <a:srgbClr val="00B050"/>
                </a:solidFill>
              </a:rPr>
              <a:t>Fabrikant</a:t>
            </a:r>
            <a:r>
              <a:rPr lang="en-US" sz="2000" dirty="0" smtClean="0">
                <a:solidFill>
                  <a:srgbClr val="00B050"/>
                </a:solidFill>
              </a:rPr>
              <a:t>/Papadimitriou/</a:t>
            </a:r>
            <a:r>
              <a:rPr lang="en-US" sz="2000" dirty="0" err="1" smtClean="0">
                <a:solidFill>
                  <a:srgbClr val="00B050"/>
                </a:solidFill>
              </a:rPr>
              <a:t>Talwar</a:t>
            </a:r>
            <a:r>
              <a:rPr lang="en-US" sz="2000" dirty="0" smtClean="0">
                <a:solidFill>
                  <a:srgbClr val="00B050"/>
                </a:solidFill>
              </a:rPr>
              <a:t>], [</a:t>
            </a:r>
            <a:r>
              <a:rPr lang="en-US" sz="2000" dirty="0" err="1" smtClean="0">
                <a:solidFill>
                  <a:srgbClr val="00B050"/>
                </a:solidFill>
              </a:rPr>
              <a:t>Daskalakis</a:t>
            </a:r>
            <a:r>
              <a:rPr lang="en-US" sz="2000" dirty="0" smtClean="0">
                <a:solidFill>
                  <a:srgbClr val="00B050"/>
                </a:solidFill>
              </a:rPr>
              <a:t>/ </a:t>
            </a:r>
            <a:r>
              <a:rPr lang="en-US" sz="2000" dirty="0" err="1" smtClean="0">
                <a:solidFill>
                  <a:srgbClr val="00B050"/>
                </a:solidFill>
              </a:rPr>
              <a:t>Goldbeg</a:t>
            </a:r>
            <a:r>
              <a:rPr lang="en-US" sz="2000" dirty="0" smtClean="0">
                <a:solidFill>
                  <a:srgbClr val="00B050"/>
                </a:solidFill>
              </a:rPr>
              <a:t>/Papadimitriou], [Chen/Deng/</a:t>
            </a:r>
            <a:r>
              <a:rPr lang="en-US" sz="2000" dirty="0" err="1" smtClean="0">
                <a:solidFill>
                  <a:srgbClr val="00B050"/>
                </a:solidFill>
              </a:rPr>
              <a:t>Teng</a:t>
            </a:r>
            <a:r>
              <a:rPr lang="en-US" sz="2000" dirty="0" smtClean="0">
                <a:solidFill>
                  <a:srgbClr val="00B050"/>
                </a:solidFill>
              </a:rPr>
              <a:t>], etc.</a:t>
            </a:r>
          </a:p>
          <a:p>
            <a:pPr eaLnBrk="1" hangingPunct="1"/>
            <a:r>
              <a:rPr lang="en-US" dirty="0" smtClean="0"/>
              <a:t>might be hard to learn in distributed way</a:t>
            </a:r>
          </a:p>
          <a:p>
            <a:pPr lvl="5"/>
            <a:endParaRPr lang="en-US" dirty="0" smtClean="0"/>
          </a:p>
          <a:p>
            <a:pPr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Worry: </a:t>
            </a:r>
            <a:r>
              <a:rPr lang="en-US" dirty="0" smtClean="0"/>
              <a:t>are our POA bounds “meaningless”?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B180AB-7BEF-446D-83FC-C8A129C6CF19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Fix #1: Provable Convergence</a:t>
            </a:r>
            <a:endParaRPr lang="en-US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One Good Research Agenda: </a:t>
            </a:r>
            <a:r>
              <a:rPr lang="en-US" dirty="0" smtClean="0"/>
              <a:t>prove that “natural learning dynamics” converge (quickly) to equilibrium.</a:t>
            </a:r>
          </a:p>
          <a:p>
            <a:pPr eaLnBrk="1" hangingPunct="1"/>
            <a:r>
              <a:rPr lang="en-US" sz="2000" dirty="0" smtClean="0">
                <a:solidFill>
                  <a:srgbClr val="00B050"/>
                </a:solidFill>
              </a:rPr>
              <a:t>[Hart/</a:t>
            </a:r>
            <a:r>
              <a:rPr lang="en-US" sz="2000" dirty="0" err="1" smtClean="0">
                <a:solidFill>
                  <a:srgbClr val="00B050"/>
                </a:solidFill>
              </a:rPr>
              <a:t>Mas-Collell</a:t>
            </a:r>
            <a:r>
              <a:rPr lang="en-US" sz="2000" dirty="0" smtClean="0">
                <a:solidFill>
                  <a:srgbClr val="00B050"/>
                </a:solidFill>
              </a:rPr>
              <a:t>], [Even-Dar/</a:t>
            </a:r>
            <a:r>
              <a:rPr lang="en-US" sz="2000" dirty="0" err="1" smtClean="0">
                <a:solidFill>
                  <a:srgbClr val="00B050"/>
                </a:solidFill>
              </a:rPr>
              <a:t>Kesselman</a:t>
            </a:r>
            <a:r>
              <a:rPr lang="en-US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err="1" smtClean="0">
                <a:solidFill>
                  <a:srgbClr val="00B050"/>
                </a:solidFill>
              </a:rPr>
              <a:t>Mansour</a:t>
            </a:r>
            <a:r>
              <a:rPr lang="en-US" sz="2000" dirty="0" smtClean="0">
                <a:solidFill>
                  <a:srgbClr val="00B050"/>
                </a:solidFill>
              </a:rPr>
              <a:t>], [Fisher/ </a:t>
            </a:r>
            <a:r>
              <a:rPr lang="en-US" sz="2000" dirty="0" err="1" smtClean="0">
                <a:solidFill>
                  <a:srgbClr val="00B050"/>
                </a:solidFill>
              </a:rPr>
              <a:t>Racke</a:t>
            </a:r>
            <a:r>
              <a:rPr lang="en-US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err="1" smtClean="0">
                <a:solidFill>
                  <a:srgbClr val="00B050"/>
                </a:solidFill>
              </a:rPr>
              <a:t>Voecking</a:t>
            </a:r>
            <a:r>
              <a:rPr lang="en-US" sz="2000" dirty="0" smtClean="0">
                <a:solidFill>
                  <a:srgbClr val="00B050"/>
                </a:solidFill>
              </a:rPr>
              <a:t>], [</a:t>
            </a:r>
            <a:r>
              <a:rPr lang="en-US" sz="2000" dirty="0" err="1" smtClean="0">
                <a:solidFill>
                  <a:srgbClr val="00B050"/>
                </a:solidFill>
              </a:rPr>
              <a:t>Chien</a:t>
            </a:r>
            <a:r>
              <a:rPr lang="en-US" sz="2000" dirty="0" smtClean="0">
                <a:solidFill>
                  <a:srgbClr val="00B050"/>
                </a:solidFill>
              </a:rPr>
              <a:t>/Sinclair], [</a:t>
            </a:r>
            <a:r>
              <a:rPr lang="en-US" sz="2000" dirty="0" err="1" smtClean="0">
                <a:solidFill>
                  <a:srgbClr val="00B050"/>
                </a:solidFill>
              </a:rPr>
              <a:t>Awerbuch</a:t>
            </a:r>
            <a:r>
              <a:rPr lang="en-US" sz="2000" dirty="0" smtClean="0">
                <a:solidFill>
                  <a:srgbClr val="00B050"/>
                </a:solidFill>
              </a:rPr>
              <a:t> et al], [Even-Dar/</a:t>
            </a:r>
            <a:r>
              <a:rPr lang="en-US" sz="2000" dirty="0" err="1" smtClean="0">
                <a:solidFill>
                  <a:srgbClr val="00B050"/>
                </a:solidFill>
              </a:rPr>
              <a:t>Mansour</a:t>
            </a:r>
            <a:r>
              <a:rPr lang="en-US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err="1" smtClean="0">
                <a:solidFill>
                  <a:srgbClr val="00B050"/>
                </a:solidFill>
              </a:rPr>
              <a:t>Nadav</a:t>
            </a:r>
            <a:r>
              <a:rPr lang="en-US" sz="2000" dirty="0" smtClean="0">
                <a:solidFill>
                  <a:srgbClr val="00B050"/>
                </a:solidFill>
              </a:rPr>
              <a:t>], [Kleinberg/</a:t>
            </a:r>
            <a:r>
              <a:rPr lang="en-US" sz="2000" dirty="0" err="1" smtClean="0">
                <a:solidFill>
                  <a:srgbClr val="00B050"/>
                </a:solidFill>
              </a:rPr>
              <a:t>Piliouras</a:t>
            </a:r>
            <a:r>
              <a:rPr lang="en-US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err="1" smtClean="0">
                <a:solidFill>
                  <a:srgbClr val="00B050"/>
                </a:solidFill>
              </a:rPr>
              <a:t>Tardos</a:t>
            </a:r>
            <a:r>
              <a:rPr lang="en-US" sz="2000" dirty="0" smtClean="0">
                <a:solidFill>
                  <a:srgbClr val="00B050"/>
                </a:solidFill>
              </a:rPr>
              <a:t>], etc.</a:t>
            </a:r>
          </a:p>
          <a:p>
            <a:pPr lvl="2" eaLnBrk="1" hangingPunct="1"/>
            <a:endParaRPr lang="en-US" sz="1600" dirty="0" smtClean="0"/>
          </a:p>
          <a:p>
            <a:pPr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Problem: </a:t>
            </a:r>
            <a:r>
              <a:rPr lang="en-US" dirty="0" smtClean="0"/>
              <a:t>this “best-case scenario” has limited reach</a:t>
            </a:r>
          </a:p>
          <a:p>
            <a:pPr eaLnBrk="1" hangingPunct="1"/>
            <a:r>
              <a:rPr lang="en-US" sz="2400" dirty="0" smtClean="0"/>
              <a:t>non-existence/complexity issues</a:t>
            </a:r>
          </a:p>
          <a:p>
            <a:pPr eaLnBrk="1" hangingPunct="1"/>
            <a:r>
              <a:rPr lang="en-US" sz="2400" dirty="0" smtClean="0"/>
              <a:t>lower bounds on convergence time</a:t>
            </a:r>
            <a:r>
              <a:rPr lang="en-US" sz="2400" dirty="0" smtClean="0"/>
              <a:t> </a:t>
            </a:r>
            <a:r>
              <a:rPr lang="en-US" sz="2400" dirty="0" smtClean="0"/>
              <a:t>of natural dynamics (e.g., </a:t>
            </a:r>
            <a:r>
              <a:rPr lang="en-US" sz="2400" dirty="0" smtClean="0">
                <a:solidFill>
                  <a:srgbClr val="00B050"/>
                </a:solidFill>
              </a:rPr>
              <a:t>[</a:t>
            </a:r>
            <a:r>
              <a:rPr lang="en-US" sz="2400" dirty="0" err="1" smtClean="0">
                <a:solidFill>
                  <a:srgbClr val="00B050"/>
                </a:solidFill>
              </a:rPr>
              <a:t>Skopalik</a:t>
            </a:r>
            <a:r>
              <a:rPr lang="en-US" sz="2400" dirty="0" smtClean="0">
                <a:solidFill>
                  <a:srgbClr val="00B050"/>
                </a:solidFill>
              </a:rPr>
              <a:t>/</a:t>
            </a:r>
            <a:r>
              <a:rPr lang="en-US" sz="2400" dirty="0" err="1" smtClean="0">
                <a:solidFill>
                  <a:srgbClr val="00B050"/>
                </a:solidFill>
              </a:rPr>
              <a:t>Voecking</a:t>
            </a:r>
            <a:r>
              <a:rPr lang="en-US" sz="2400" dirty="0" smtClean="0">
                <a:solidFill>
                  <a:srgbClr val="00B050"/>
                </a:solidFill>
              </a:rPr>
              <a:t> STOC 08]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B180AB-7BEF-446D-83FC-C8A129C6CF19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Fix #2: Robust POA Bounds</a:t>
            </a:r>
            <a:endParaRPr lang="en-US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High-Level Goal: </a:t>
            </a:r>
            <a:r>
              <a:rPr lang="en-US" dirty="0" smtClean="0"/>
              <a:t>worst-case bounds that apply </a:t>
            </a:r>
            <a:r>
              <a:rPr lang="en-US" i="1" dirty="0" smtClean="0"/>
              <a:t>even to non-equilibrium outcomes!</a:t>
            </a:r>
            <a:r>
              <a:rPr lang="en-US" dirty="0" smtClean="0"/>
              <a:t> </a:t>
            </a:r>
            <a:endParaRPr lang="en-US" sz="2400" dirty="0" smtClean="0"/>
          </a:p>
          <a:p>
            <a:pPr eaLnBrk="1" hangingPunct="1"/>
            <a:r>
              <a:rPr lang="en-US" dirty="0" smtClean="0"/>
              <a:t>best-response dynamics, pre-convergence</a:t>
            </a:r>
          </a:p>
          <a:p>
            <a:pPr lvl="1" eaLnBrk="1" hangingPunct="1"/>
            <a:r>
              <a:rPr lang="en-US" sz="2000" dirty="0" smtClean="0">
                <a:solidFill>
                  <a:srgbClr val="00B050"/>
                </a:solidFill>
              </a:rPr>
              <a:t>[</a:t>
            </a:r>
            <a:r>
              <a:rPr lang="en-US" sz="2000" dirty="0" err="1" smtClean="0">
                <a:solidFill>
                  <a:srgbClr val="00B050"/>
                </a:solidFill>
              </a:rPr>
              <a:t>Mirrokni</a:t>
            </a:r>
            <a:r>
              <a:rPr lang="en-US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err="1" smtClean="0">
                <a:solidFill>
                  <a:srgbClr val="00B050"/>
                </a:solidFill>
              </a:rPr>
              <a:t>Vetta</a:t>
            </a:r>
            <a:r>
              <a:rPr lang="en-US" sz="2000" dirty="0" smtClean="0">
                <a:solidFill>
                  <a:srgbClr val="00B050"/>
                </a:solidFill>
              </a:rPr>
              <a:t> 04], [</a:t>
            </a:r>
            <a:r>
              <a:rPr lang="en-US" sz="2000" dirty="0" err="1" smtClean="0">
                <a:solidFill>
                  <a:srgbClr val="00B050"/>
                </a:solidFill>
              </a:rPr>
              <a:t>Goemans</a:t>
            </a:r>
            <a:r>
              <a:rPr lang="en-US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err="1" smtClean="0">
                <a:solidFill>
                  <a:srgbClr val="00B050"/>
                </a:solidFill>
              </a:rPr>
              <a:t>Mirrokni</a:t>
            </a:r>
            <a:r>
              <a:rPr lang="en-US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err="1" smtClean="0">
                <a:solidFill>
                  <a:srgbClr val="00B050"/>
                </a:solidFill>
              </a:rPr>
              <a:t>Vetta</a:t>
            </a:r>
            <a:r>
              <a:rPr lang="en-US" sz="2000" dirty="0" smtClean="0">
                <a:solidFill>
                  <a:srgbClr val="00B050"/>
                </a:solidFill>
              </a:rPr>
              <a:t> 05], [</a:t>
            </a:r>
            <a:r>
              <a:rPr lang="en-US" sz="2000" dirty="0" err="1" smtClean="0">
                <a:solidFill>
                  <a:srgbClr val="00B050"/>
                </a:solidFill>
              </a:rPr>
              <a:t>Awerbuch</a:t>
            </a:r>
            <a:r>
              <a:rPr lang="en-US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err="1" smtClean="0">
                <a:solidFill>
                  <a:srgbClr val="00B050"/>
                </a:solidFill>
              </a:rPr>
              <a:t>Azar</a:t>
            </a:r>
            <a:r>
              <a:rPr lang="en-US" sz="2000" dirty="0" smtClean="0">
                <a:solidFill>
                  <a:srgbClr val="00B050"/>
                </a:solidFill>
              </a:rPr>
              <a:t>/Epstein/</a:t>
            </a:r>
            <a:r>
              <a:rPr lang="en-US" sz="2000" dirty="0" err="1" smtClean="0">
                <a:solidFill>
                  <a:srgbClr val="00B050"/>
                </a:solidFill>
              </a:rPr>
              <a:t>Mirrokni</a:t>
            </a:r>
            <a:r>
              <a:rPr lang="en-US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err="1" smtClean="0">
                <a:solidFill>
                  <a:srgbClr val="00B050"/>
                </a:solidFill>
              </a:rPr>
              <a:t>Skopalik</a:t>
            </a:r>
            <a:r>
              <a:rPr lang="en-US" sz="2000" dirty="0" smtClean="0">
                <a:solidFill>
                  <a:srgbClr val="00B050"/>
                </a:solidFill>
              </a:rPr>
              <a:t> 08]</a:t>
            </a:r>
          </a:p>
          <a:p>
            <a:pPr eaLnBrk="1" hangingPunct="1"/>
            <a:r>
              <a:rPr lang="en-US" dirty="0" smtClean="0"/>
              <a:t>correlated </a:t>
            </a:r>
            <a:r>
              <a:rPr lang="en-US" dirty="0" err="1" smtClean="0"/>
              <a:t>equilibria</a:t>
            </a:r>
            <a:endParaRPr lang="en-US" dirty="0" smtClean="0"/>
          </a:p>
          <a:p>
            <a:pPr lvl="1" eaLnBrk="1" hangingPunct="1"/>
            <a:r>
              <a:rPr lang="en-US" dirty="0" smtClean="0">
                <a:solidFill>
                  <a:srgbClr val="00B050"/>
                </a:solidFill>
              </a:rPr>
              <a:t>[Christodoulou/</a:t>
            </a:r>
            <a:r>
              <a:rPr lang="en-US" dirty="0" err="1" smtClean="0">
                <a:solidFill>
                  <a:srgbClr val="00B050"/>
                </a:solidFill>
              </a:rPr>
              <a:t>Koutsoupias</a:t>
            </a:r>
            <a:r>
              <a:rPr lang="en-US" dirty="0" smtClean="0">
                <a:solidFill>
                  <a:srgbClr val="00B050"/>
                </a:solidFill>
              </a:rPr>
              <a:t> 05]</a:t>
            </a:r>
          </a:p>
          <a:p>
            <a:pPr eaLnBrk="1" hangingPunct="1"/>
            <a:r>
              <a:rPr lang="en-US" dirty="0" smtClean="0"/>
              <a:t>coarse correlated </a:t>
            </a:r>
            <a:r>
              <a:rPr lang="en-US" dirty="0" err="1" smtClean="0"/>
              <a:t>equilibria</a:t>
            </a:r>
            <a:r>
              <a:rPr lang="en-US" dirty="0" smtClean="0"/>
              <a:t> </a:t>
            </a:r>
            <a:r>
              <a:rPr lang="en-US" dirty="0" smtClean="0"/>
              <a:t>aka “price of total anarchy” aka “no-regret players”</a:t>
            </a:r>
          </a:p>
          <a:p>
            <a:pPr lvl="1" eaLnBrk="1" hangingPunct="1"/>
            <a:r>
              <a:rPr lang="en-US" sz="2000" dirty="0" smtClean="0">
                <a:solidFill>
                  <a:srgbClr val="00B050"/>
                </a:solidFill>
              </a:rPr>
              <a:t>[Blum/Even-Dar/</a:t>
            </a:r>
            <a:r>
              <a:rPr lang="en-US" sz="2000" dirty="0" err="1" smtClean="0">
                <a:solidFill>
                  <a:srgbClr val="00B050"/>
                </a:solidFill>
              </a:rPr>
              <a:t>Ligett</a:t>
            </a:r>
            <a:r>
              <a:rPr lang="en-US" sz="2000" dirty="0" smtClean="0">
                <a:solidFill>
                  <a:srgbClr val="00B050"/>
                </a:solidFill>
              </a:rPr>
              <a:t> 06], [Blum/</a:t>
            </a:r>
            <a:r>
              <a:rPr lang="en-US" sz="2000" dirty="0" err="1" smtClean="0">
                <a:solidFill>
                  <a:srgbClr val="00B050"/>
                </a:solidFill>
              </a:rPr>
              <a:t>Hajiaghayi</a:t>
            </a:r>
            <a:r>
              <a:rPr lang="en-US" sz="2000" dirty="0" smtClean="0">
                <a:solidFill>
                  <a:srgbClr val="00B050"/>
                </a:solidFill>
              </a:rPr>
              <a:t>/</a:t>
            </a:r>
            <a:r>
              <a:rPr lang="en-US" sz="2000" dirty="0" err="1" smtClean="0">
                <a:solidFill>
                  <a:srgbClr val="00B050"/>
                </a:solidFill>
              </a:rPr>
              <a:t>Ligett</a:t>
            </a:r>
            <a:r>
              <a:rPr lang="en-US" sz="2000" dirty="0" smtClean="0">
                <a:solidFill>
                  <a:srgbClr val="00B050"/>
                </a:solidFill>
              </a:rPr>
              <a:t>/Roth 08]</a:t>
            </a:r>
          </a:p>
          <a:p>
            <a:pPr lvl="1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B180AB-7BEF-446D-83FC-C8A129C6CF1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Abstract Setup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n players, each picks a strategy </a:t>
            </a:r>
            <a:r>
              <a:rPr lang="en-US" dirty="0" err="1" smtClean="0">
                <a:solidFill>
                  <a:schemeClr val="accent2"/>
                </a:solidFill>
              </a:rPr>
              <a:t>s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endParaRPr lang="en-US" baseline="-2500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dirty="0" smtClean="0"/>
              <a:t>player </a:t>
            </a:r>
            <a:r>
              <a:rPr lang="en-US" dirty="0" err="1" smtClean="0"/>
              <a:t>i</a:t>
            </a:r>
            <a:r>
              <a:rPr lang="en-US" dirty="0" smtClean="0"/>
              <a:t> incurs a cost </a:t>
            </a:r>
            <a:r>
              <a:rPr lang="en-US" dirty="0" err="1" smtClean="0">
                <a:solidFill>
                  <a:schemeClr val="accent2"/>
                </a:solidFill>
              </a:rPr>
              <a:t>C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lvl="4" eaLnBrk="1" hangingPunct="1"/>
            <a:endParaRPr lang="en-US" dirty="0" smtClean="0">
              <a:solidFill>
                <a:srgbClr val="FF0000"/>
              </a:solidFill>
            </a:endParaRPr>
          </a:p>
          <a:p>
            <a:pPr lvl="4" eaLnBrk="1" hangingPunct="1"/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Important Assumption:</a:t>
            </a:r>
            <a:r>
              <a:rPr lang="en-US" dirty="0" smtClean="0"/>
              <a:t> objective function is </a:t>
            </a:r>
            <a:r>
              <a:rPr lang="en-US" dirty="0" smtClean="0">
                <a:solidFill>
                  <a:schemeClr val="accent2"/>
                </a:solidFill>
              </a:rPr>
              <a:t>cost(</a:t>
            </a: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) :=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dirty="0" err="1" smtClean="0">
                <a:solidFill>
                  <a:schemeClr val="accent2"/>
                </a:solidFill>
                <a:sym typeface="Symbol" pitchFamily="18" charset="2"/>
              </a:rPr>
              <a:t>i</a:t>
            </a:r>
            <a:r>
              <a:rPr lang="en-US" baseline="-250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C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Key Definition: </a:t>
            </a:r>
            <a:r>
              <a:rPr lang="en-US" dirty="0" smtClean="0"/>
              <a:t>A game is </a:t>
            </a:r>
            <a:r>
              <a:rPr lang="en-US" i="1" dirty="0" smtClean="0">
                <a:solidFill>
                  <a:srgbClr val="00B050"/>
                </a:solidFill>
              </a:rPr>
              <a:t>(</a:t>
            </a:r>
            <a:r>
              <a:rPr lang="el-GR" i="1" dirty="0" smtClean="0">
                <a:solidFill>
                  <a:srgbClr val="00B050"/>
                </a:solidFill>
              </a:rPr>
              <a:t>λ</a:t>
            </a:r>
            <a:r>
              <a:rPr lang="en-US" i="1" dirty="0" smtClean="0">
                <a:solidFill>
                  <a:srgbClr val="00B050"/>
                </a:solidFill>
              </a:rPr>
              <a:t>,</a:t>
            </a:r>
            <a:r>
              <a:rPr lang="el-GR" i="1" dirty="0" smtClean="0">
                <a:solidFill>
                  <a:srgbClr val="00B050"/>
                </a:solidFill>
              </a:rPr>
              <a:t>μ</a:t>
            </a:r>
            <a:r>
              <a:rPr lang="en-US" i="1" dirty="0" smtClean="0">
                <a:solidFill>
                  <a:srgbClr val="00B050"/>
                </a:solidFill>
              </a:rPr>
              <a:t>)-smooth  </a:t>
            </a:r>
            <a:r>
              <a:rPr lang="en-US" dirty="0" smtClean="0"/>
              <a:t>if, for every pair </a:t>
            </a:r>
            <a:r>
              <a:rPr lang="en-US" b="1" dirty="0" err="1" smtClean="0"/>
              <a:t>s</a:t>
            </a:r>
            <a:r>
              <a:rPr lang="en-US" dirty="0" err="1" smtClean="0"/>
              <a:t>,</a:t>
            </a:r>
            <a:r>
              <a:rPr lang="en-US" b="1" dirty="0" err="1" smtClean="0"/>
              <a:t>s</a:t>
            </a:r>
            <a:r>
              <a:rPr lang="en-US" b="1" baseline="30000" dirty="0" smtClean="0"/>
              <a:t>* </a:t>
            </a:r>
            <a:r>
              <a:rPr lang="en-US" dirty="0" smtClean="0"/>
              <a:t>outcomes (</a:t>
            </a:r>
            <a:r>
              <a:rPr lang="el-GR" dirty="0" smtClean="0"/>
              <a:t>λ </a:t>
            </a:r>
            <a:r>
              <a:rPr lang="en-US" dirty="0" smtClean="0"/>
              <a:t>&gt; 0; </a:t>
            </a:r>
            <a:r>
              <a:rPr lang="el-GR" dirty="0" smtClean="0"/>
              <a:t>μ</a:t>
            </a:r>
            <a:r>
              <a:rPr lang="en-US" dirty="0" smtClean="0"/>
              <a:t> &lt; 1):</a:t>
            </a:r>
          </a:p>
          <a:p>
            <a:pPr lvl="4"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    </a:t>
            </a:r>
            <a:r>
              <a:rPr lang="en-US" baseline="-25000" dirty="0" err="1" smtClean="0">
                <a:solidFill>
                  <a:schemeClr val="accent2"/>
                </a:solidFill>
                <a:sym typeface="Symbol" pitchFamily="18" charset="2"/>
              </a:rPr>
              <a:t>i</a:t>
            </a:r>
            <a:r>
              <a:rPr lang="en-US" baseline="-250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C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(s</a:t>
            </a:r>
            <a:r>
              <a:rPr lang="en-US" b="1" baseline="30000" dirty="0" smtClean="0">
                <a:solidFill>
                  <a:schemeClr val="accent2"/>
                </a:solidFill>
              </a:rPr>
              <a:t>*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dirty="0" err="1" smtClean="0">
                <a:solidFill>
                  <a:schemeClr val="accent2"/>
                </a:solidFill>
              </a:rPr>
              <a:t>,s</a:t>
            </a:r>
            <a:r>
              <a:rPr lang="en-US" baseline="-25000" dirty="0" err="1" smtClean="0">
                <a:solidFill>
                  <a:schemeClr val="accent2"/>
                </a:solidFill>
              </a:rPr>
              <a:t>-i</a:t>
            </a:r>
            <a:r>
              <a:rPr lang="en-US" dirty="0" smtClean="0">
                <a:solidFill>
                  <a:schemeClr val="accent2"/>
                </a:solidFill>
              </a:rPr>
              <a:t>) ≤  </a:t>
            </a:r>
            <a:r>
              <a:rPr lang="el-GR" dirty="0" smtClean="0">
                <a:solidFill>
                  <a:schemeClr val="accent2"/>
                </a:solidFill>
              </a:rPr>
              <a:t>λ●</a:t>
            </a:r>
            <a:r>
              <a:rPr lang="en-US" dirty="0" smtClean="0">
                <a:solidFill>
                  <a:schemeClr val="accent2"/>
                </a:solidFill>
              </a:rPr>
              <a:t>cost(</a:t>
            </a: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b="1" baseline="30000" dirty="0" smtClean="0">
                <a:solidFill>
                  <a:schemeClr val="accent2"/>
                </a:solidFill>
              </a:rPr>
              <a:t>*</a:t>
            </a:r>
            <a:r>
              <a:rPr lang="en-US" dirty="0" smtClean="0">
                <a:solidFill>
                  <a:schemeClr val="accent2"/>
                </a:solidFill>
              </a:rPr>
              <a:t>) + </a:t>
            </a:r>
            <a:r>
              <a:rPr lang="el-GR" dirty="0" smtClean="0">
                <a:solidFill>
                  <a:schemeClr val="accent2"/>
                </a:solidFill>
              </a:rPr>
              <a:t>μ●</a:t>
            </a:r>
            <a:r>
              <a:rPr lang="en-US" dirty="0" smtClean="0">
                <a:solidFill>
                  <a:schemeClr val="accent2"/>
                </a:solidFill>
              </a:rPr>
              <a:t>cost(</a:t>
            </a: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)    </a:t>
            </a:r>
            <a:r>
              <a:rPr lang="en-US" dirty="0" smtClean="0"/>
              <a:t>[(*)]</a:t>
            </a:r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1C6FE2-029B-4B1F-9E9D-53DDFE1A79E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Smooth =&gt; POA Bound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Next:</a:t>
            </a:r>
            <a:r>
              <a:rPr lang="en-US" smtClean="0"/>
              <a:t> “canonical” way to upper bound POA (via a smoothness argument).</a:t>
            </a:r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mtClean="0"/>
              <a:t>notation: 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smtClean="0"/>
              <a:t> = a Nash eq;</a:t>
            </a:r>
            <a:r>
              <a:rPr lang="en-US" b="1" smtClean="0">
                <a:solidFill>
                  <a:schemeClr val="accent2"/>
                </a:solidFill>
              </a:rPr>
              <a:t> 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smtClean="0"/>
              <a:t> = optimal</a:t>
            </a:r>
            <a:endParaRPr lang="en-US" smtClean="0">
              <a:solidFill>
                <a:schemeClr val="accent2"/>
              </a:solidFill>
            </a:endParaRPr>
          </a:p>
          <a:p>
            <a:pPr lvl="4" eaLnBrk="1" hangingPunct="1"/>
            <a:endParaRPr lang="en-US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Assuming (</a:t>
            </a:r>
            <a:r>
              <a:rPr lang="el-GR" smtClean="0">
                <a:solidFill>
                  <a:srgbClr val="FF0000"/>
                </a:solidFill>
              </a:rPr>
              <a:t>λ</a:t>
            </a:r>
            <a:r>
              <a:rPr lang="en-US" smtClean="0">
                <a:solidFill>
                  <a:srgbClr val="FF0000"/>
                </a:solidFill>
              </a:rPr>
              <a:t>,</a:t>
            </a:r>
            <a:r>
              <a:rPr lang="el-GR" smtClean="0">
                <a:solidFill>
                  <a:srgbClr val="FF0000"/>
                </a:solidFill>
              </a:rPr>
              <a:t>μ</a:t>
            </a:r>
            <a:r>
              <a:rPr lang="en-US" smtClean="0">
                <a:solidFill>
                  <a:srgbClr val="FF0000"/>
                </a:solidFill>
              </a:rPr>
              <a:t>)-smooth: </a:t>
            </a:r>
          </a:p>
          <a:p>
            <a:pPr lvl="4"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cost(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smtClean="0">
                <a:solidFill>
                  <a:schemeClr val="accent2"/>
                </a:solidFill>
              </a:rPr>
              <a:t>)  = 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 </a:t>
            </a:r>
            <a:r>
              <a:rPr lang="en-US" smtClean="0">
                <a:solidFill>
                  <a:schemeClr val="accent2"/>
                </a:solidFill>
              </a:rPr>
              <a:t>C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smtClean="0">
                <a:solidFill>
                  <a:schemeClr val="accent2"/>
                </a:solidFill>
              </a:rPr>
              <a:t>)	               </a:t>
            </a:r>
            <a:r>
              <a:rPr lang="en-US" smtClean="0"/>
              <a:t>[defn of cost]</a:t>
            </a:r>
            <a:r>
              <a:rPr lang="en-US" smtClean="0">
                <a:solidFill>
                  <a:schemeClr val="accent2"/>
                </a:solidFill>
              </a:rPr>
              <a:t>               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          ≤ 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chemeClr val="accent2"/>
                </a:solidFill>
                <a:sym typeface="Symbol" pitchFamily="18" charset="2"/>
              </a:rPr>
              <a:t>i </a:t>
            </a:r>
            <a:r>
              <a:rPr lang="en-US" smtClean="0">
                <a:solidFill>
                  <a:schemeClr val="accent2"/>
                </a:solidFill>
              </a:rPr>
              <a:t>C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(s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baseline="-25000" smtClean="0">
                <a:solidFill>
                  <a:schemeClr val="accent2"/>
                </a:solidFill>
              </a:rPr>
              <a:t>i</a:t>
            </a:r>
            <a:r>
              <a:rPr lang="en-US" smtClean="0">
                <a:solidFill>
                  <a:schemeClr val="accent2"/>
                </a:solidFill>
              </a:rPr>
              <a:t>,s</a:t>
            </a:r>
            <a:r>
              <a:rPr lang="en-US" baseline="-25000" smtClean="0">
                <a:solidFill>
                  <a:schemeClr val="accent2"/>
                </a:solidFill>
              </a:rPr>
              <a:t>-i</a:t>
            </a:r>
            <a:r>
              <a:rPr lang="en-US" smtClean="0">
                <a:solidFill>
                  <a:schemeClr val="accent2"/>
                </a:solidFill>
              </a:rPr>
              <a:t>)                 </a:t>
            </a:r>
            <a:r>
              <a:rPr lang="en-US" smtClean="0"/>
              <a:t>[</a:t>
            </a:r>
            <a:r>
              <a:rPr lang="en-US" b="1" smtClean="0"/>
              <a:t>s </a:t>
            </a:r>
            <a:r>
              <a:rPr lang="en-US" smtClean="0"/>
              <a:t>a Nash eq]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          ≤  </a:t>
            </a:r>
            <a:r>
              <a:rPr lang="el-GR" smtClean="0">
                <a:solidFill>
                  <a:schemeClr val="accent2"/>
                </a:solidFill>
              </a:rPr>
              <a:t>λ●</a:t>
            </a:r>
            <a:r>
              <a:rPr lang="en-US" smtClean="0">
                <a:solidFill>
                  <a:schemeClr val="accent2"/>
                </a:solidFill>
              </a:rPr>
              <a:t>cost(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b="1" baseline="30000" smtClean="0">
                <a:solidFill>
                  <a:schemeClr val="accent2"/>
                </a:solidFill>
              </a:rPr>
              <a:t>*</a:t>
            </a:r>
            <a:r>
              <a:rPr lang="en-US" smtClean="0">
                <a:solidFill>
                  <a:schemeClr val="accent2"/>
                </a:solidFill>
              </a:rPr>
              <a:t>) + </a:t>
            </a:r>
            <a:r>
              <a:rPr lang="el-GR" smtClean="0">
                <a:solidFill>
                  <a:schemeClr val="accent2"/>
                </a:solidFill>
              </a:rPr>
              <a:t>μ●</a:t>
            </a:r>
            <a:r>
              <a:rPr lang="en-US" smtClean="0">
                <a:solidFill>
                  <a:schemeClr val="accent2"/>
                </a:solidFill>
              </a:rPr>
              <a:t>cost(</a:t>
            </a:r>
            <a:r>
              <a:rPr lang="en-US" b="1" smtClean="0">
                <a:solidFill>
                  <a:schemeClr val="accent2"/>
                </a:solidFill>
              </a:rPr>
              <a:t>s</a:t>
            </a:r>
            <a:r>
              <a:rPr lang="en-US" smtClean="0">
                <a:solidFill>
                  <a:schemeClr val="accent2"/>
                </a:solidFill>
              </a:rPr>
              <a:t>)      </a:t>
            </a:r>
            <a:r>
              <a:rPr lang="en-US" smtClean="0"/>
              <a:t>[(*)]</a:t>
            </a:r>
            <a:endParaRPr lang="en-US" smtClean="0">
              <a:solidFill>
                <a:srgbClr val="FF0000"/>
              </a:solidFill>
            </a:endParaRPr>
          </a:p>
          <a:p>
            <a:pPr lvl="4" eaLnBrk="1" hangingPunct="1"/>
            <a:endParaRPr lang="en-US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Then:</a:t>
            </a:r>
            <a:r>
              <a:rPr lang="en-US" smtClean="0"/>
              <a:t> POA (of pure Nash eq) ≤ </a:t>
            </a:r>
            <a:r>
              <a:rPr lang="el-GR" smtClean="0"/>
              <a:t>λ</a:t>
            </a:r>
            <a:r>
              <a:rPr lang="en-US" smtClean="0"/>
              <a:t>/(1-</a:t>
            </a:r>
            <a:r>
              <a:rPr lang="el-GR" smtClean="0"/>
              <a:t>μ</a:t>
            </a:r>
            <a:r>
              <a:rPr lang="en-US" smtClean="0"/>
              <a:t>).</a:t>
            </a:r>
          </a:p>
          <a:p>
            <a:pPr lvl="4" eaLnBrk="1" hangingPunct="1">
              <a:buFontTx/>
              <a:buNone/>
            </a:pPr>
            <a:endParaRPr lang="en-US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10473</TotalTime>
  <Words>1777</Words>
  <Application>Microsoft Office PowerPoint</Application>
  <PresentationFormat>On-screen Show (4:3)</PresentationFormat>
  <Paragraphs>297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Robust Price of Anarchy Bounds via Smoothness Arguments</vt:lpstr>
      <vt:lpstr>Price of Anarchy</vt:lpstr>
      <vt:lpstr>Price of Anarchy</vt:lpstr>
      <vt:lpstr>The Need for Robustness</vt:lpstr>
      <vt:lpstr>The Need for Robustness</vt:lpstr>
      <vt:lpstr>Fix #1: Provable Convergence</vt:lpstr>
      <vt:lpstr>Fix #2: Robust POA Bounds</vt:lpstr>
      <vt:lpstr>Abstract Setup</vt:lpstr>
      <vt:lpstr>Smooth =&gt; POA Bound</vt:lpstr>
      <vt:lpstr>Why Is Smoothness Stronger?</vt:lpstr>
      <vt:lpstr>Some Smoothness Bounds</vt:lpstr>
      <vt:lpstr>Application: Out-of-Equilibria</vt:lpstr>
      <vt:lpstr>Smooth =&gt; POTA Bound</vt:lpstr>
      <vt:lpstr>Smooth =&gt; POTA Bound</vt:lpstr>
      <vt:lpstr>Smooth =&gt; POTA Bound</vt:lpstr>
      <vt:lpstr>Smooth =&gt; POTA Bound</vt:lpstr>
      <vt:lpstr>Why Important?</vt:lpstr>
      <vt:lpstr>Tight Game Classes</vt:lpstr>
      <vt:lpstr>Tight Game Classes</vt:lpstr>
      <vt:lpstr>Further Applications</vt:lpstr>
      <vt:lpstr>More Applications?</vt:lpstr>
      <vt:lpstr>When Is a POA Bound a Smoothness Proof?</vt:lpstr>
      <vt:lpstr>Application: POA of Non-Truthful Mechanisms</vt:lpstr>
      <vt:lpstr>Application: POA of Non-Truthful Mechanisms</vt:lpstr>
      <vt:lpstr>POA of Non-Truthful Mechanisms (continued)</vt:lpstr>
      <vt:lpstr>POA of Non-Truthful Mechanisms (continued)</vt:lpstr>
      <vt:lpstr>Local Smoothness and Splittable Congestion Games</vt:lpstr>
      <vt:lpstr>Splittable Congestion Games: Open Questions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Selfish Routing      and the                       Price of Anarchy</dc:title>
  <dc:creator>Tim Roughgarden</dc:creator>
  <cp:lastModifiedBy>tim</cp:lastModifiedBy>
  <cp:revision>158</cp:revision>
  <dcterms:created xsi:type="dcterms:W3CDTF">2003-02-16T02:45:58Z</dcterms:created>
  <dcterms:modified xsi:type="dcterms:W3CDTF">2010-09-02T07:06:50Z</dcterms:modified>
</cp:coreProperties>
</file>